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5" r:id="rId2"/>
  </p:sldMasterIdLst>
  <p:notesMasterIdLst>
    <p:notesMasterId r:id="rId26"/>
  </p:notesMasterIdLst>
  <p:sldIdLst>
    <p:sldId id="297" r:id="rId3"/>
    <p:sldId id="288" r:id="rId4"/>
    <p:sldId id="299" r:id="rId5"/>
    <p:sldId id="263" r:id="rId6"/>
    <p:sldId id="308" r:id="rId7"/>
    <p:sldId id="300" r:id="rId8"/>
    <p:sldId id="265" r:id="rId9"/>
    <p:sldId id="305" r:id="rId10"/>
    <p:sldId id="267" r:id="rId11"/>
    <p:sldId id="268" r:id="rId12"/>
    <p:sldId id="270" r:id="rId13"/>
    <p:sldId id="306" r:id="rId14"/>
    <p:sldId id="271" r:id="rId15"/>
    <p:sldId id="272" r:id="rId16"/>
    <p:sldId id="309" r:id="rId17"/>
    <p:sldId id="310" r:id="rId18"/>
    <p:sldId id="276" r:id="rId19"/>
    <p:sldId id="293" r:id="rId20"/>
    <p:sldId id="294" r:id="rId21"/>
    <p:sldId id="295" r:id="rId22"/>
    <p:sldId id="273" r:id="rId23"/>
    <p:sldId id="312" r:id="rId24"/>
    <p:sldId id="25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a Wirth Federico" initials="HWF" lastIdx="3" clrIdx="0"/>
  <p:cmAuthor id="7" name="Mara Zebest" initials="MZ" lastIdx="33" clrIdx="7"/>
  <p:cmAuthor id="1" name="Sarah Evans" initials="SE" lastIdx="3" clrIdx="1"/>
  <p:cmAuthor id="8" name="Douglas Courter" initials="DC" lastIdx="1" clrIdx="8">
    <p:extLst>
      <p:ext uri="{19B8F6BF-5375-455C-9EA6-DF929625EA0E}">
        <p15:presenceInfo xmlns:p15="http://schemas.microsoft.com/office/powerpoint/2012/main" userId="4920d2f14d0637ae" providerId="Windows Live"/>
      </p:ext>
    </p:extLst>
  </p:cmAuthor>
  <p:cmAuthor id="2" name="LD" initials="LD" lastIdx="5" clrIdx="2"/>
  <p:cmAuthor id="9" name="Mary Anne Poatsy" initials="MAP" lastIdx="5" clrIdx="9">
    <p:extLst>
      <p:ext uri="{19B8F6BF-5375-455C-9EA6-DF929625EA0E}">
        <p15:presenceInfo xmlns:p15="http://schemas.microsoft.com/office/powerpoint/2012/main" userId="3c956d9ed69ece17" providerId="Windows Live"/>
      </p:ext>
    </p:extLst>
  </p:cmAuthor>
  <p:cmAuthor id="3" name="Sarah Evans" initials="SJE" lastIdx="60" clrIdx="3"/>
  <p:cmAuthor id="4" name="PastorDoug" initials="DC" lastIdx="12" clrIdx="4"/>
  <p:cmAuthor id="5" name="Lisa B" initials="LB" lastIdx="4" clrIdx="5"/>
  <p:cmAuthor id="6" name="mike gordon" initials="mg" lastIdx="48"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8"/>
    <a:srgbClr val="005A94"/>
    <a:srgbClr val="000000"/>
    <a:srgbClr val="2F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77590" autoAdjust="0"/>
  </p:normalViewPr>
  <p:slideViewPr>
    <p:cSldViewPr>
      <p:cViewPr varScale="1">
        <p:scale>
          <a:sx n="72" d="100"/>
          <a:sy n="72" d="100"/>
        </p:scale>
        <p:origin x="1950" y="60"/>
      </p:cViewPr>
      <p:guideLst>
        <p:guide orient="horz" pos="1008"/>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howGuides="1">
      <p:cViewPr varScale="1">
        <p:scale>
          <a:sx n="71" d="100"/>
          <a:sy n="71" d="100"/>
        </p:scale>
        <p:origin x="31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5BF25-40BE-405D-88E7-C5FB6E60947B}" type="datetimeFigureOut">
              <a:rPr lang="en-US" smtClean="0"/>
              <a:pPr/>
              <a:t>1/14/2015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E2621-405C-4F83-9120-2E9601611C17}" type="slidenum">
              <a:rPr lang="en-US" smtClean="0"/>
              <a:pPr/>
              <a:t>‹#›</a:t>
            </a:fld>
            <a:endParaRPr lang="en-US" dirty="0"/>
          </a:p>
        </p:txBody>
      </p:sp>
    </p:spTree>
    <p:extLst>
      <p:ext uri="{BB962C8B-B14F-4D97-AF65-F5344CB8AC3E}">
        <p14:creationId xmlns:p14="http://schemas.microsoft.com/office/powerpoint/2010/main" val="250651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debatepedia.idebate.org/en/index.php/Debate:_Google_decision_to_stop_censoring_results_in_Chin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8CC91FB-68FB-4DD9-A9BF-03EE326AB038}" type="slidenum">
              <a:rPr lang="en-US">
                <a:solidFill>
                  <a:srgbClr val="000000"/>
                </a:solidFill>
              </a:rPr>
              <a:pPr/>
              <a:t>0</a:t>
            </a:fld>
            <a:endParaRPr lang="en-US" dirty="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Technology</a:t>
            </a:r>
            <a:r>
              <a:rPr lang="en-US" sz="1200" kern="1200" baseline="0" dirty="0" smtClean="0">
                <a:solidFill>
                  <a:schemeClr val="tx1"/>
                </a:solidFill>
                <a:effectLst/>
                <a:latin typeface="+mn-lt"/>
                <a:ea typeface="+mn-ea"/>
                <a:cs typeface="+mn-cs"/>
              </a:rPr>
              <a:t> in Focus</a:t>
            </a:r>
            <a:r>
              <a:rPr lang="en-US" sz="1200" kern="1200" dirty="0" smtClean="0">
                <a:solidFill>
                  <a:schemeClr val="tx1"/>
                </a:solidFill>
                <a:effectLst/>
                <a:latin typeface="+mn-lt"/>
                <a:ea typeface="+mn-ea"/>
                <a:cs typeface="+mn-cs"/>
              </a:rPr>
              <a:t>: </a:t>
            </a:r>
            <a:r>
              <a:rPr lang="en-US" dirty="0" smtClean="0"/>
              <a:t>Information Technology Ethics.</a:t>
            </a:r>
          </a:p>
        </p:txBody>
      </p:sp>
    </p:spTree>
    <p:extLst>
      <p:ext uri="{BB962C8B-B14F-4D97-AF65-F5344CB8AC3E}">
        <p14:creationId xmlns:p14="http://schemas.microsoft.com/office/powerpoint/2010/main" val="379946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3C3D332-4E64-445D-A369-BF4C4A5E0BC3}" type="slidenum">
              <a:rPr lang="en-US">
                <a:solidFill>
                  <a:srgbClr val="000000"/>
                </a:solidFill>
              </a:rPr>
              <a:pPr/>
              <a:t>9</a:t>
            </a:fld>
            <a:endParaRPr lang="en-US" dirty="0">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Your family has a major role in establishing the values you cherish in your own life, and these might include a cultural bias toward certain moral positions.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Your religious affiliation is another major influence in your ethical life, because most religions have established specific codes of ethical conduct.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you mature, your life experiences also affect your personal ethics.</a:t>
            </a:r>
          </a:p>
        </p:txBody>
      </p:sp>
    </p:spTree>
    <p:extLst>
      <p:ext uri="{BB962C8B-B14F-4D97-AF65-F5344CB8AC3E}">
        <p14:creationId xmlns:p14="http://schemas.microsoft.com/office/powerpoint/2010/main" val="260704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71B7FE-FA49-4E75-825A-9CB0EB4DFBBF}" type="slidenum">
              <a:rPr lang="en-US">
                <a:solidFill>
                  <a:srgbClr val="000000"/>
                </a:solidFill>
              </a:rPr>
              <a:pPr/>
              <a:t>10</a:t>
            </a:fld>
            <a:endParaRPr lang="en-US" dirty="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Society has established its own set of rules of conduct in the form of laws.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Ignoring or being inconsistent in following these rules can have an immediate impact. And more and more research is showing the health benefits of ethical living.</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your day-to-day decisions are in conflict with your ethical principles, you often develop stress and anger.</a:t>
            </a:r>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913835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71B7FE-FA49-4E75-825A-9CB0EB4DFBBF}" type="slidenum">
              <a:rPr lang="en-US">
                <a:solidFill>
                  <a:srgbClr val="000000"/>
                </a:solidFill>
              </a:rPr>
              <a:pPr/>
              <a:t>11</a:t>
            </a:fld>
            <a:endParaRPr lang="en-US" dirty="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Positive psychology is a new focus in the field of psychology.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Pioneered by Dr. Martin Seligman, this field works to discover the causes of happiness instead of addressing the treatment of dysfunctions.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Identifying your personal strengths and values, and then aligning your life and applying them every day, you can experience an increase in happiness.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Finding a way to identify and apply your ethics and values can have an impact on your health and happiness.</a:t>
            </a:r>
          </a:p>
        </p:txBody>
      </p:sp>
    </p:spTree>
    <p:extLst>
      <p:ext uri="{BB962C8B-B14F-4D97-AF65-F5344CB8AC3E}">
        <p14:creationId xmlns:p14="http://schemas.microsoft.com/office/powerpoint/2010/main" val="3947495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61FA6EE-95A1-42AD-B780-F28FCB60BC0E}" type="slidenum">
              <a:rPr lang="en-US">
                <a:solidFill>
                  <a:srgbClr val="000000"/>
                </a:solidFill>
              </a:rPr>
              <a:pPr/>
              <a:t>12</a:t>
            </a:fld>
            <a:endParaRPr lang="en-US" dirty="0">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You may have a set of personal ethics that guide your behavior, but do your ethics change when you go to work?</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Of course, your employer expects you to follow the rules of conduct established for the business.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However, this doesn’t mean you need to blindly follow corporate practices that you feel are unethical or detrimental to society.</a:t>
            </a:r>
            <a:endParaRPr lang="en-US" dirty="0" smtClean="0"/>
          </a:p>
        </p:txBody>
      </p:sp>
    </p:spTree>
    <p:extLst>
      <p:ext uri="{BB962C8B-B14F-4D97-AF65-F5344CB8AC3E}">
        <p14:creationId xmlns:p14="http://schemas.microsoft.com/office/powerpoint/2010/main" val="775199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58B3EE0-81FF-44F9-A73F-BAC21F27D76C}" type="slidenum">
              <a:rPr lang="en-US">
                <a:solidFill>
                  <a:srgbClr val="000000"/>
                </a:solidFill>
              </a:rPr>
              <a:pPr/>
              <a:t>13</a:t>
            </a:fld>
            <a:endParaRPr lang="en-US" dirty="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Because technology moves faster than rules can be formulated to govern it, how technology is used is often left up to the individual and the guidance of one’s personal ethics.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They’re complex, and reasonable people can have different, yet equally valid, views. We present alternative viewpoints in each setting for you to consider and discuss. Figure 6 summarizes the issues we’ll be discussing.</a:t>
            </a:r>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934456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This</a:t>
            </a:r>
            <a:r>
              <a:rPr lang="en-US" baseline="0" dirty="0" smtClean="0"/>
              <a:t> figure </a:t>
            </a:r>
            <a:r>
              <a:rPr lang="en-US" dirty="0" smtClean="0"/>
              <a:t>shows a summary of the ethical issues that will be discussed in this</a:t>
            </a:r>
            <a:r>
              <a:rPr lang="en-US" baseline="0" dirty="0" smtClean="0"/>
              <a:t> chapter.</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14</a:t>
            </a:fld>
            <a:endParaRPr lang="en-US" dirty="0"/>
          </a:p>
        </p:txBody>
      </p:sp>
    </p:spTree>
    <p:extLst>
      <p:ext uri="{BB962C8B-B14F-4D97-AF65-F5344CB8AC3E}">
        <p14:creationId xmlns:p14="http://schemas.microsoft.com/office/powerpoint/2010/main" val="3113744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Point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International copyright protections need to be vigorously enforced.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People depend on the protection of intellectual property to make a fair profit.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Otherwise, developers have a disadvantage in the marketplace.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Every country needs to have a common understanding and enforcement of intellectual property laws.</a:t>
            </a:r>
          </a:p>
          <a:p>
            <a:pPr marL="0" indent="0">
              <a:buFont typeface="Arial" panose="020B0604020202020204" pitchFamily="34" charset="0"/>
              <a:buNone/>
            </a:pPr>
            <a:r>
              <a:rPr lang="en-US" sz="1200" kern="1200" dirty="0" smtClean="0">
                <a:solidFill>
                  <a:schemeClr val="tx1"/>
                </a:solidFill>
                <a:effectLst/>
                <a:latin typeface="+mn-lt"/>
                <a:ea typeface="+mn-ea"/>
                <a:cs typeface="+mn-cs"/>
              </a:rPr>
              <a:t>Counterpoint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Most countries have laws on their books regarding intellectual property. It is not the job of the United States to tell a foreign government how to conduct internal affairs.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15</a:t>
            </a:fld>
            <a:endParaRPr lang="en-US"/>
          </a:p>
        </p:txBody>
      </p:sp>
    </p:spTree>
    <p:extLst>
      <p:ext uri="{BB962C8B-B14F-4D97-AF65-F5344CB8AC3E}">
        <p14:creationId xmlns:p14="http://schemas.microsoft.com/office/powerpoint/2010/main" val="572945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17FBA3F-C469-4D0A-8416-05299D929445}" type="slidenum">
              <a:rPr lang="en-US">
                <a:solidFill>
                  <a:srgbClr val="000000"/>
                </a:solidFill>
              </a:rPr>
              <a:pPr/>
              <a:t>16</a:t>
            </a:fld>
            <a:endParaRPr lang="en-US">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Point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right to privacy is a basic human right.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Employers might misuse or lose control of the data or violate current employment law.</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Privacy settings on social media sites should allow users control over who views their data.</a:t>
            </a:r>
          </a:p>
          <a:p>
            <a:r>
              <a:rPr lang="en-US" sz="1200" kern="1200" dirty="0" smtClean="0">
                <a:solidFill>
                  <a:schemeClr val="tx1"/>
                </a:solidFill>
                <a:effectLst/>
                <a:latin typeface="+mn-lt"/>
                <a:ea typeface="+mn-ea"/>
                <a:cs typeface="+mn-cs"/>
              </a:rPr>
              <a:t>Counterpoint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Business concerns outweigh privacy concerns. Businesses should screen data in social media sites to determine the character and fitness of employment candidates.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the digital age</a:t>
            </a:r>
            <a:r>
              <a:rPr lang="en-US" sz="1200" kern="1200" smtClean="0">
                <a:solidFill>
                  <a:schemeClr val="tx1"/>
                </a:solidFill>
                <a:effectLst/>
                <a:latin typeface="+mn-lt"/>
                <a:ea typeface="+mn-ea"/>
                <a:cs typeface="+mn-cs"/>
              </a:rPr>
              <a:t>, loss </a:t>
            </a:r>
            <a:r>
              <a:rPr lang="en-US" sz="1200" kern="1200" dirty="0" smtClean="0">
                <a:solidFill>
                  <a:schemeClr val="tx1"/>
                </a:solidFill>
                <a:effectLst/>
                <a:latin typeface="+mn-lt"/>
                <a:ea typeface="+mn-ea"/>
                <a:cs typeface="+mn-cs"/>
              </a:rPr>
              <a:t>of a certain amount of privacy is inevitable.</a:t>
            </a:r>
          </a:p>
        </p:txBody>
      </p:sp>
    </p:spTree>
    <p:extLst>
      <p:ext uri="{BB962C8B-B14F-4D97-AF65-F5344CB8AC3E}">
        <p14:creationId xmlns:p14="http://schemas.microsoft.com/office/powerpoint/2010/main" val="2351881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People have become comfortable with sharing information.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Businesses would lose revenue if geolocation ceased.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Devices and apps might become useful as public safety and news-gathering devices.</a:t>
            </a:r>
          </a:p>
          <a:p>
            <a:r>
              <a:rPr lang="en-US" sz="1200" kern="1200" dirty="0" smtClean="0">
                <a:solidFill>
                  <a:schemeClr val="tx1"/>
                </a:solidFill>
                <a:effectLst/>
                <a:latin typeface="+mn-lt"/>
                <a:ea typeface="+mn-ea"/>
                <a:cs typeface="+mn-cs"/>
              </a:rPr>
              <a:t>Counterpoint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Society has become too complacent with privacy issues.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Consumers need to be educated about geolocation and the ways it can impact them so that they are able to make informed choices.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17</a:t>
            </a:fld>
            <a:endParaRPr lang="en-US"/>
          </a:p>
        </p:txBody>
      </p:sp>
    </p:spTree>
    <p:extLst>
      <p:ext uri="{BB962C8B-B14F-4D97-AF65-F5344CB8AC3E}">
        <p14:creationId xmlns:p14="http://schemas.microsoft.com/office/powerpoint/2010/main" val="3133912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 companies should comply with local laws.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not the place of a company to try to change laws of foreign countries.</a:t>
            </a:r>
          </a:p>
          <a:p>
            <a:r>
              <a:rPr lang="en-US" sz="1200" kern="1200" dirty="0" smtClean="0">
                <a:solidFill>
                  <a:schemeClr val="tx1"/>
                </a:solidFill>
                <a:effectLst/>
                <a:latin typeface="+mn-lt"/>
                <a:ea typeface="+mn-ea"/>
                <a:cs typeface="+mn-cs"/>
              </a:rPr>
              <a:t>Counterpoint</a:t>
            </a:r>
            <a:r>
              <a:rPr lang="en-US" sz="1200" u="sng" kern="1200" dirty="0" smtClean="0">
                <a:solidFill>
                  <a:schemeClr val="tx1"/>
                </a:solidFill>
                <a:effectLst/>
                <a:latin typeface="+mn-lt"/>
                <a:ea typeface="+mn-ea"/>
                <a:cs typeface="+mn-cs"/>
                <a:hlinkClick r:id="rId3"/>
              </a:rPr>
              <a:t>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 companies should put what is right ahead of what is financially expedient.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Those who are in favor of Google’s actions are believers that international corporations should begin to take a firm stance against governments that do not promote basic human rights.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18</a:t>
            </a:fld>
            <a:endParaRPr lang="en-US"/>
          </a:p>
        </p:txBody>
      </p:sp>
    </p:spTree>
    <p:extLst>
      <p:ext uri="{BB962C8B-B14F-4D97-AF65-F5344CB8AC3E}">
        <p14:creationId xmlns:p14="http://schemas.microsoft.com/office/powerpoint/2010/main" val="33795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kern="1200" dirty="0" smtClean="0">
                <a:solidFill>
                  <a:schemeClr val="tx1"/>
                </a:solidFill>
                <a:effectLst/>
                <a:latin typeface="+mn-lt"/>
                <a:ea typeface="+mn-ea"/>
                <a:cs typeface="+mn-cs"/>
              </a:rPr>
              <a:t>In this Technology in Focus feature, we explore what ethics is, how your personal ethics develop, and how your personal ethics fit into the world around you.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a:t>
            </a:fld>
            <a:endParaRPr lang="en-US" dirty="0"/>
          </a:p>
        </p:txBody>
      </p:sp>
    </p:spTree>
    <p:extLst>
      <p:ext uri="{BB962C8B-B14F-4D97-AF65-F5344CB8AC3E}">
        <p14:creationId xmlns:p14="http://schemas.microsoft.com/office/powerpoint/2010/main" val="186868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Bullying is a personal behavior issue, and those decisions should be made by parents.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Because educating children about bullying is key to preventing it, decisions about the content of such training needs to be controlled by parents.</a:t>
            </a:r>
          </a:p>
          <a:p>
            <a:r>
              <a:rPr lang="en-US" sz="1200" kern="1200" dirty="0" smtClean="0">
                <a:solidFill>
                  <a:schemeClr val="tx1"/>
                </a:solidFill>
                <a:effectLst/>
                <a:latin typeface="+mn-lt"/>
                <a:ea typeface="+mn-ea"/>
                <a:cs typeface="+mn-cs"/>
              </a:rPr>
              <a:t>Counterpoint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Parents need to be assured that publicly funded institutions are “safe havens” where their children will not be exposed to malicious activities.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Educators have better resources for teaching children about the serious effects of cyberbullying.</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19</a:t>
            </a:fld>
            <a:endParaRPr lang="en-US" dirty="0"/>
          </a:p>
        </p:txBody>
      </p:sp>
    </p:spTree>
    <p:extLst>
      <p:ext uri="{BB962C8B-B14F-4D97-AF65-F5344CB8AC3E}">
        <p14:creationId xmlns:p14="http://schemas.microsoft.com/office/powerpoint/2010/main" val="3777956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E32D5C4-A346-4434-B3B9-45C83B20CD36}" type="slidenum">
              <a:rPr lang="en-US">
                <a:solidFill>
                  <a:srgbClr val="000000"/>
                </a:solidFill>
              </a:rPr>
              <a:pPr/>
              <a:t>20</a:t>
            </a:fld>
            <a:endParaRPr lang="en-US" dirty="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Although there are many opportunities to use computers and the Internet unethically, we can also use technology to support ethical conduct. For example, many charitable organizations use the Internet and other technology tools for fundraising.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Google Person Finder, part of Google Crisis Response, helps individuals and organizations to provide information and updates on persons missing after a disaster.</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65182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Google Crisis Response is a project sponsored by Google that helps disseminate information before and after a crisis to coordinate relief efforts and provide updates to the public.</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21</a:t>
            </a:fld>
            <a:endParaRPr lang="en-US" dirty="0"/>
          </a:p>
        </p:txBody>
      </p:sp>
    </p:spTree>
    <p:extLst>
      <p:ext uri="{BB962C8B-B14F-4D97-AF65-F5344CB8AC3E}">
        <p14:creationId xmlns:p14="http://schemas.microsoft.com/office/powerpoint/2010/main" val="2865349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1150938" y="692150"/>
            <a:ext cx="4556125" cy="3416300"/>
          </a:xfrm>
          <a:ln/>
        </p:spPr>
      </p:sp>
      <p:sp>
        <p:nvSpPr>
          <p:cNvPr id="14643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3764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24C559B-65F6-4A49-B537-494E4BBAAA3B}" type="slidenum">
              <a:rPr lang="en-US">
                <a:solidFill>
                  <a:srgbClr val="000000"/>
                </a:solidFill>
              </a:rPr>
              <a:pPr/>
              <a:t>2</a:t>
            </a:fld>
            <a:endParaRPr lang="en-US" dirty="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0" indent="0" eaLnBrk="1" hangingPunct="1">
              <a:buFont typeface="Arial" pitchFamily="34" charset="0"/>
              <a:buNone/>
            </a:pPr>
            <a:r>
              <a:rPr lang="en-US" sz="1200" kern="1200" dirty="0" smtClean="0">
                <a:solidFill>
                  <a:schemeClr val="tx1"/>
                </a:solidFill>
                <a:latin typeface="+mn-lt"/>
                <a:ea typeface="+mn-ea"/>
                <a:cs typeface="+mn-cs"/>
              </a:rPr>
              <a:t>Key issues related to technology and ethics</a:t>
            </a:r>
            <a:r>
              <a:rPr lang="en-US" sz="1200" kern="1200" baseline="0" dirty="0" smtClean="0">
                <a:solidFill>
                  <a:schemeClr val="tx1"/>
                </a:solidFill>
                <a:latin typeface="+mn-lt"/>
                <a:ea typeface="+mn-ea"/>
                <a:cs typeface="+mn-cs"/>
              </a:rPr>
              <a:t> are:</a:t>
            </a:r>
          </a:p>
          <a:p>
            <a:pPr marL="171450" indent="-171450">
              <a:spcAft>
                <a:spcPts val="1200"/>
              </a:spcAft>
              <a:buFont typeface="Arial" pitchFamily="34" charset="0"/>
              <a:buChar char="•"/>
            </a:pPr>
            <a:r>
              <a:rPr lang="en-US" dirty="0" smtClean="0"/>
              <a:t>Intellectual property rights</a:t>
            </a:r>
          </a:p>
          <a:p>
            <a:pPr marL="171450" indent="-171450">
              <a:spcAft>
                <a:spcPts val="1200"/>
              </a:spcAft>
              <a:buFont typeface="Arial" pitchFamily="34" charset="0"/>
              <a:buChar char="•"/>
            </a:pPr>
            <a:r>
              <a:rPr lang="en-US" dirty="0" smtClean="0"/>
              <a:t>Privacy</a:t>
            </a:r>
          </a:p>
          <a:p>
            <a:pPr marL="171450" indent="-171450">
              <a:spcAft>
                <a:spcPts val="1200"/>
              </a:spcAft>
              <a:buFont typeface="Arial" pitchFamily="34" charset="0"/>
              <a:buChar char="•"/>
            </a:pPr>
            <a:r>
              <a:rPr lang="en-US" dirty="0" smtClean="0"/>
              <a:t>E-commerce</a:t>
            </a:r>
          </a:p>
          <a:p>
            <a:pPr marL="171450" indent="-171450">
              <a:spcAft>
                <a:spcPts val="1200"/>
              </a:spcAft>
              <a:buFont typeface="Arial" pitchFamily="34" charset="0"/>
              <a:buChar char="•"/>
            </a:pPr>
            <a:r>
              <a:rPr lang="en-US" dirty="0" smtClean="0"/>
              <a:t>Free speech</a:t>
            </a:r>
          </a:p>
          <a:p>
            <a:pPr marL="171450" indent="-171450">
              <a:spcAft>
                <a:spcPts val="1200"/>
              </a:spcAft>
              <a:buFont typeface="Arial" pitchFamily="34" charset="0"/>
              <a:buChar char="•"/>
            </a:pPr>
            <a:r>
              <a:rPr lang="en-US" dirty="0" smtClean="0"/>
              <a:t>Computer abuse</a:t>
            </a:r>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295954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24C559B-65F6-4A49-B537-494E4BBAAA3B}" type="slidenum">
              <a:rPr lang="en-US">
                <a:solidFill>
                  <a:srgbClr val="000000"/>
                </a:solidFill>
              </a:rPr>
              <a:pPr/>
              <a:t>3</a:t>
            </a:fld>
            <a:endParaRPr lang="en-US" dirty="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sz="1200" kern="1200" dirty="0" smtClean="0">
                <a:solidFill>
                  <a:schemeClr val="tx1"/>
                </a:solidFill>
                <a:latin typeface="+mn-lt"/>
                <a:ea typeface="+mn-ea"/>
                <a:cs typeface="+mn-cs"/>
              </a:rPr>
              <a:t>Ethics is the study of the general nature of morals and of the specific moral choices made by individuals.</a:t>
            </a:r>
          </a:p>
          <a:p>
            <a:pPr marL="171450" indent="-171450" eaLnBrk="1" hangingPunct="1">
              <a:buFont typeface="Arial" panose="020B0604020202020204" pitchFamily="34" charset="0"/>
              <a:buChar char="•"/>
            </a:pPr>
            <a:r>
              <a:rPr lang="en-US" sz="1200" kern="1200" dirty="0" smtClean="0">
                <a:solidFill>
                  <a:schemeClr val="tx1"/>
                </a:solidFill>
                <a:latin typeface="+mn-lt"/>
                <a:ea typeface="+mn-ea"/>
                <a:cs typeface="+mn-cs"/>
              </a:rPr>
              <a:t>Morals involve conforming to established or accepted ideas of right and wrong (as generally dictated by society), and are usually viewed as black and white.</a:t>
            </a:r>
          </a:p>
          <a:p>
            <a:pPr marL="171450" indent="-171450" eaLnBrk="1" hangingPunct="1">
              <a:buFont typeface="Arial" panose="020B0604020202020204" pitchFamily="34" charset="0"/>
              <a:buChar char="•"/>
            </a:pPr>
            <a:r>
              <a:rPr lang="en-US" sz="1200" kern="1200" dirty="0" smtClean="0">
                <a:solidFill>
                  <a:schemeClr val="tx1"/>
                </a:solidFill>
                <a:latin typeface="+mn-lt"/>
                <a:ea typeface="+mn-ea"/>
                <a:cs typeface="+mn-cs"/>
              </a:rPr>
              <a:t>Ethical issues often involve subtle distinctions, such as the difference between fairness and equity.</a:t>
            </a:r>
          </a:p>
          <a:p>
            <a:pPr marL="171450" indent="-171450" eaLnBrk="1" hangingPunct="1">
              <a:buFont typeface="Arial" panose="020B0604020202020204" pitchFamily="34" charset="0"/>
              <a:buChar char="•"/>
            </a:pPr>
            <a:r>
              <a:rPr lang="en-US" sz="1200" kern="1200" dirty="0" smtClean="0">
                <a:solidFill>
                  <a:schemeClr val="tx1"/>
                </a:solidFill>
                <a:latin typeface="+mn-lt"/>
                <a:ea typeface="+mn-ea"/>
                <a:cs typeface="+mn-cs"/>
              </a:rPr>
              <a:t>Ethical principles are the guidelines you use to make decisions each day. </a:t>
            </a:r>
          </a:p>
        </p:txBody>
      </p:sp>
    </p:spTree>
    <p:extLst>
      <p:ext uri="{BB962C8B-B14F-4D97-AF65-F5344CB8AC3E}">
        <p14:creationId xmlns:p14="http://schemas.microsoft.com/office/powerpoint/2010/main" val="3063373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BED69D1-F160-49D6-B4D2-0C8516162FB9}" type="slidenum">
              <a:rPr lang="en-US">
                <a:solidFill>
                  <a:srgbClr val="000000"/>
                </a:solidFill>
              </a:rPr>
              <a:pPr/>
              <a:t>4</a:t>
            </a:fld>
            <a:endParaRPr lang="en-US" dirty="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There are many systems of ethical conduct. Figure 1 lists the five major ethical systems.</a:t>
            </a:r>
            <a:endParaRPr lang="en-US" dirty="0" smtClean="0"/>
          </a:p>
        </p:txBody>
      </p:sp>
    </p:spTree>
    <p:extLst>
      <p:ext uri="{BB962C8B-B14F-4D97-AF65-F5344CB8AC3E}">
        <p14:creationId xmlns:p14="http://schemas.microsoft.com/office/powerpoint/2010/main" val="6299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Laws are formal, written standards designed to apply to everyone.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Laws are enforced by government agencies and interpreted by the courts.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However, it’s impossible to pass laws that cover every possible behavior in which humans can engage.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Therefore, ethics provide a general set of unwritten guidelines for people to follow.</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5</a:t>
            </a:fld>
            <a:endParaRPr lang="en-US" dirty="0"/>
          </a:p>
        </p:txBody>
      </p:sp>
    </p:spTree>
    <p:extLst>
      <p:ext uri="{BB962C8B-B14F-4D97-AF65-F5344CB8AC3E}">
        <p14:creationId xmlns:p14="http://schemas.microsoft.com/office/powerpoint/2010/main" val="1203174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BED69D1-F160-49D6-B4D2-0C8516162FB9}" type="slidenum">
              <a:rPr lang="en-US">
                <a:solidFill>
                  <a:srgbClr val="000000"/>
                </a:solidFill>
              </a:rPr>
              <a:pPr/>
              <a:t>6</a:t>
            </a:fld>
            <a:endParaRPr lang="en-US" dirty="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Unethical behavior </a:t>
            </a:r>
            <a:r>
              <a:rPr lang="en-US" sz="1200" b="0" i="0" u="none" strike="noStrike" kern="1200" baseline="0" dirty="0" smtClean="0">
                <a:solidFill>
                  <a:schemeClr val="tx1"/>
                </a:solidFill>
                <a:latin typeface="+mn-lt"/>
                <a:ea typeface="+mn-ea"/>
                <a:cs typeface="+mn-cs"/>
              </a:rPr>
              <a:t>can be defined as not conforming to a set of approved standards of behavior. For instance, using your phone to text-message a test answer to your friend during an exam is unethical.</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Amoral behavior </a:t>
            </a:r>
            <a:r>
              <a:rPr lang="en-US" sz="1200" b="0" i="0" u="none" strike="noStrike" kern="1200" baseline="0" dirty="0" smtClean="0">
                <a:solidFill>
                  <a:schemeClr val="tx1"/>
                </a:solidFill>
                <a:latin typeface="+mn-lt"/>
                <a:ea typeface="+mn-ea"/>
                <a:cs typeface="+mn-cs"/>
              </a:rPr>
              <a:t>occurs when one has no sense of right and wrong and no interest in the moral consequences of one’s actions, such as when a murderer shows no remorse.</a:t>
            </a:r>
            <a:endParaRPr lang="en-US" dirty="0" smtClean="0"/>
          </a:p>
        </p:txBody>
      </p:sp>
    </p:spTree>
    <p:extLst>
      <p:ext uri="{BB962C8B-B14F-4D97-AF65-F5344CB8AC3E}">
        <p14:creationId xmlns:p14="http://schemas.microsoft.com/office/powerpoint/2010/main" val="155044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There is no universal agreement on which is the best system of ethics.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Most societies use a blend of different systems.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Regardless of the ethical system of the society in which you live, all ethical decisions are greatly influenced by personal ethics.</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7</a:t>
            </a:fld>
            <a:endParaRPr lang="en-US" dirty="0"/>
          </a:p>
        </p:txBody>
      </p:sp>
    </p:spTree>
    <p:extLst>
      <p:ext uri="{BB962C8B-B14F-4D97-AF65-F5344CB8AC3E}">
        <p14:creationId xmlns:p14="http://schemas.microsoft.com/office/powerpoint/2010/main" val="3505397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703217E-E4B5-4D89-8366-E0110B81A33E}" type="slidenum">
              <a:rPr lang="en-US">
                <a:solidFill>
                  <a:srgbClr val="000000"/>
                </a:solidFill>
              </a:rPr>
              <a:pPr/>
              <a:t>8</a:t>
            </a:fld>
            <a:endParaRPr lang="en-US" dirty="0">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you choose your words and actions, you are following a set of personal ethics—a set of formal or informal ethical principles you use to make decisions in your life.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people have a clear, well-defined set of principles they follow.</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Others’ ethics are inconsistent or are applied differently in different situations.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can be challenging to adhere to ethical principles if the consequences lead to an unhappy result.</a:t>
            </a:r>
          </a:p>
        </p:txBody>
      </p:sp>
    </p:spTree>
    <p:extLst>
      <p:ext uri="{BB962C8B-B14F-4D97-AF65-F5344CB8AC3E}">
        <p14:creationId xmlns:p14="http://schemas.microsoft.com/office/powerpoint/2010/main" val="3560539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itchFamily="34" charset="0"/>
              </a:defRPr>
            </a:lvl1p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r>
              <a:rPr lang="en-US" dirty="0" smtClean="0"/>
              <a:t>TIF Ethics </a:t>
            </a:r>
            <a:fld id="{3C5A0288-DE65-4327-81AA-3D0ED474C7D0}" type="slidenum">
              <a:rPr lang="en-US" smtClean="0"/>
              <a:pPr/>
              <a:t>‹#›</a:t>
            </a:fld>
            <a:endParaRPr lang="en-US" dirty="0"/>
          </a:p>
        </p:txBody>
      </p:sp>
    </p:spTree>
    <p:extLst>
      <p:ext uri="{BB962C8B-B14F-4D97-AF65-F5344CB8AC3E}">
        <p14:creationId xmlns:p14="http://schemas.microsoft.com/office/powerpoint/2010/main" val="189786981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itchFamily="34" charset="0"/>
              </a:defRPr>
            </a:lvl1p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TIF Ethics </a:t>
            </a:r>
            <a:fld id="{3C5A0288-DE65-4327-81AA-3D0ED474C7D0}" type="slidenum">
              <a:rPr lang="en-US" smtClean="0"/>
              <a:pPr/>
              <a:t>‹#›</a:t>
            </a:fld>
            <a:endParaRPr lang="en-US" dirty="0"/>
          </a:p>
        </p:txBody>
      </p:sp>
    </p:spTree>
    <p:extLst>
      <p:ext uri="{BB962C8B-B14F-4D97-AF65-F5344CB8AC3E}">
        <p14:creationId xmlns:p14="http://schemas.microsoft.com/office/powerpoint/2010/main" val="100754247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itchFamily="34" charset="0"/>
              </a:defRPr>
            </a:lvl1p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dirty="0" smtClean="0"/>
              <a:t>TIF Ethics </a:t>
            </a:r>
            <a:fld id="{3C5A0288-DE65-4327-81AA-3D0ED474C7D0}" type="slidenum">
              <a:rPr lang="en-US" smtClean="0"/>
              <a:pPr/>
              <a:t>‹#›</a:t>
            </a:fld>
            <a:endParaRPr lang="en-US" dirty="0"/>
          </a:p>
        </p:txBody>
      </p:sp>
    </p:spTree>
    <p:extLst>
      <p:ext uri="{BB962C8B-B14F-4D97-AF65-F5344CB8AC3E}">
        <p14:creationId xmlns:p14="http://schemas.microsoft.com/office/powerpoint/2010/main" val="12355058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724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3400" y="6583680"/>
            <a:ext cx="6400800" cy="274320"/>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itchFamily="34" charset="0"/>
              </a:defRPr>
            </a:lvl1pPr>
          </a:lstStyle>
          <a:p>
            <a:r>
              <a:rPr lang="en-US" dirty="0" smtClean="0"/>
              <a:t>Copyright © 2016 Pearson Education, Inc.</a:t>
            </a:r>
            <a:endParaRPr lang="en-US" dirty="0"/>
          </a:p>
        </p:txBody>
      </p:sp>
      <p:sp>
        <p:nvSpPr>
          <p:cNvPr id="6" name="Slide Number Placeholder 5"/>
          <p:cNvSpPr>
            <a:spLocks noGrp="1"/>
          </p:cNvSpPr>
          <p:nvPr>
            <p:ph type="sldNum" sz="quarter" idx="4"/>
          </p:nvPr>
        </p:nvSpPr>
        <p:spPr>
          <a:xfrm>
            <a:off x="7315200" y="6583680"/>
            <a:ext cx="1371600" cy="274320"/>
          </a:xfrm>
          <a:prstGeom prst="rect">
            <a:avLst/>
          </a:prstGeom>
        </p:spPr>
        <p:txBody>
          <a:bodyPr vert="horz" lIns="91440" tIns="45720" rIns="91440" bIns="45720" rtlCol="0" anchor="ctr"/>
          <a:lstStyle>
            <a:lvl1pPr algn="r">
              <a:defRPr sz="1200">
                <a:solidFill>
                  <a:schemeClr val="accent1"/>
                </a:solidFill>
                <a:latin typeface="Arial" panose="020B0604020202020204" pitchFamily="34" charset="0"/>
                <a:cs typeface="Arial" panose="020B0604020202020204" pitchFamily="34" charset="0"/>
              </a:defRPr>
            </a:lvl1pPr>
          </a:lstStyle>
          <a:p>
            <a:r>
              <a:rPr lang="en-US" dirty="0" smtClean="0"/>
              <a:t>TIF Ethics </a:t>
            </a:r>
            <a:fld id="{3C5A0288-DE65-4327-81AA-3D0ED474C7D0}" type="slidenum">
              <a:rPr lang="en-US" smtClean="0"/>
              <a:pPr/>
              <a:t>‹#›</a:t>
            </a:fld>
            <a:endParaRPr lang="en-US" dirty="0"/>
          </a:p>
        </p:txBody>
      </p:sp>
    </p:spTree>
    <p:extLst>
      <p:ext uri="{BB962C8B-B14F-4D97-AF65-F5344CB8AC3E}">
        <p14:creationId xmlns:p14="http://schemas.microsoft.com/office/powerpoint/2010/main" val="196767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fade/>
  </p:transition>
  <p:hf hdr="0" dt="0"/>
  <p:txStyles>
    <p:titleStyle>
      <a:lvl1pPr algn="ctr" defTabSz="914400" rtl="0" eaLnBrk="1" latinLnBrk="0" hangingPunct="1">
        <a:spcBef>
          <a:spcPct val="0"/>
        </a:spcBef>
        <a:buNone/>
        <a:defRPr sz="4400" b="0" kern="1200">
          <a:solidFill>
            <a:srgbClr val="004578"/>
          </a:solidFill>
          <a:effectLst/>
          <a:latin typeface="Arial" pitchFamily="34" charset="0"/>
          <a:ea typeface="+mj-ea"/>
          <a:cs typeface="Arial" pitchFamily="34" charset="0"/>
        </a:defRPr>
      </a:lvl1pPr>
    </p:titleStyle>
    <p:bodyStyle>
      <a:lvl1pPr marL="342900" indent="-342900" algn="l" defTabSz="914400" rtl="0" eaLnBrk="1" latinLnBrk="0" hangingPunct="1">
        <a:lnSpc>
          <a:spcPct val="114000"/>
        </a:lnSpc>
        <a:spcBef>
          <a:spcPct val="20000"/>
        </a:spcBef>
        <a:buFont typeface="Arial" pitchFamily="34" charset="0"/>
        <a:buChar char="•"/>
        <a:defRPr sz="3200" kern="1200">
          <a:solidFill>
            <a:srgbClr val="0070C0"/>
          </a:solidFill>
          <a:latin typeface="Arial" pitchFamily="34" charset="0"/>
          <a:ea typeface="+mn-ea"/>
          <a:cs typeface="Arial" pitchFamily="34" charset="0"/>
        </a:defRPr>
      </a:lvl1pPr>
      <a:lvl2pPr marL="742950" indent="-285750" algn="l" defTabSz="914400" rtl="0" eaLnBrk="1" latinLnBrk="0" hangingPunct="1">
        <a:lnSpc>
          <a:spcPct val="114000"/>
        </a:lnSpc>
        <a:spcBef>
          <a:spcPct val="20000"/>
        </a:spcBef>
        <a:buFont typeface="Wingdings" panose="05000000000000000000" pitchFamily="2" charset="2"/>
        <a:buChar char="Ø"/>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14000"/>
        </a:lnSpc>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4848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56" r:id="rId1"/>
  </p:sldLayoutIdLst>
  <p:transition spd="med">
    <p:fade/>
  </p:transition>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bg1"/>
        </a:buClr>
        <a:buSzPct val="65000"/>
        <a:buFont typeface="Wingdings"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bg1"/>
        </a:buClr>
        <a:buSzPct val="65000"/>
        <a:buFont typeface="Wingdings" pitchFamily="2" charset="2"/>
        <a:buChar char="n"/>
        <a:defRPr sz="2800">
          <a:solidFill>
            <a:schemeClr val="tx1"/>
          </a:solidFill>
          <a:effectLst/>
          <a:latin typeface="+mn-lt"/>
          <a:cs typeface="+mn-cs"/>
        </a:defRPr>
      </a:lvl2pPr>
      <a:lvl3pPr marL="1143000" indent="-228600" algn="l" rtl="0" eaLnBrk="0" fontAlgn="base" hangingPunct="0">
        <a:spcBef>
          <a:spcPct val="20000"/>
        </a:spcBef>
        <a:spcAft>
          <a:spcPct val="0"/>
        </a:spcAft>
        <a:buClr>
          <a:schemeClr val="bg1"/>
        </a:buClr>
        <a:buSzPct val="65000"/>
        <a:buFont typeface="Wingdings" pitchFamily="2" charset="2"/>
        <a:buChar char="n"/>
        <a:defRPr sz="2400">
          <a:solidFill>
            <a:schemeClr val="tx1"/>
          </a:solidFill>
          <a:effectLst/>
          <a:latin typeface="+mn-lt"/>
          <a:cs typeface="+mn-cs"/>
        </a:defRPr>
      </a:lvl3pPr>
      <a:lvl4pPr marL="16002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latin typeface="+mn-lt"/>
          <a:cs typeface="+mn-cs"/>
        </a:defRPr>
      </a:lvl4pPr>
      <a:lvl5pPr marL="20574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latin typeface="+mn-lt"/>
          <a:cs typeface="+mn-cs"/>
        </a:defRPr>
      </a:lvl5pPr>
      <a:lvl6pPr marL="25146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cid:3287383400_217756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572000" y="1600200"/>
            <a:ext cx="4191000" cy="3954929"/>
          </a:xfrm>
          <a:prstGeom prst="rect">
            <a:avLst/>
          </a:prstGeom>
          <a:noFill/>
          <a:ln w="9525" algn="ctr">
            <a:noFill/>
            <a:miter lim="800000"/>
            <a:headEnd/>
            <a:tailEnd/>
          </a:ln>
        </p:spPr>
        <p:txBody>
          <a:bodyPr wrap="square">
            <a:spAutoFit/>
          </a:bodyPr>
          <a:lstStyle/>
          <a:p>
            <a:pPr algn="ctr">
              <a:spcBef>
                <a:spcPct val="50000"/>
              </a:spcBef>
              <a:spcAft>
                <a:spcPts val="3600"/>
              </a:spcAft>
            </a:pPr>
            <a:r>
              <a:rPr lang="en-US" sz="4400" b="1" i="1" dirty="0">
                <a:solidFill>
                  <a:srgbClr val="003B78"/>
                </a:solidFill>
              </a:rPr>
              <a:t>Technology</a:t>
            </a:r>
            <a:br>
              <a:rPr lang="en-US" sz="4400" b="1" i="1" dirty="0">
                <a:solidFill>
                  <a:srgbClr val="003B78"/>
                </a:solidFill>
              </a:rPr>
            </a:br>
            <a:r>
              <a:rPr lang="en-US" sz="4400" b="1" i="1" dirty="0">
                <a:solidFill>
                  <a:srgbClr val="003B78"/>
                </a:solidFill>
              </a:rPr>
              <a:t>in Action</a:t>
            </a:r>
          </a:p>
          <a:p>
            <a:pPr algn="ctr">
              <a:spcBef>
                <a:spcPct val="50000"/>
              </a:spcBef>
            </a:pPr>
            <a:r>
              <a:rPr lang="en-US" sz="2400" spc="-150" dirty="0">
                <a:solidFill>
                  <a:prstClr val="black"/>
                </a:solidFill>
              </a:rPr>
              <a:t>Alan Evans  </a:t>
            </a:r>
            <a:r>
              <a:rPr lang="en-US" sz="2400" b="1" spc="-150" dirty="0">
                <a:solidFill>
                  <a:srgbClr val="F5834D"/>
                </a:solidFill>
              </a:rPr>
              <a:t>•</a:t>
            </a:r>
            <a:r>
              <a:rPr lang="en-US" sz="2400" spc="-150" dirty="0">
                <a:solidFill>
                  <a:srgbClr val="0070C0"/>
                </a:solidFill>
              </a:rPr>
              <a:t> </a:t>
            </a:r>
            <a:r>
              <a:rPr lang="en-US" sz="2400" spc="-150" dirty="0">
                <a:solidFill>
                  <a:prstClr val="black"/>
                </a:solidFill>
              </a:rPr>
              <a:t> Kendall Martin</a:t>
            </a:r>
          </a:p>
          <a:p>
            <a:pPr algn="ctr">
              <a:spcBef>
                <a:spcPct val="50000"/>
              </a:spcBef>
              <a:spcAft>
                <a:spcPts val="3000"/>
              </a:spcAft>
            </a:pPr>
            <a:r>
              <a:rPr lang="en-US" sz="2400" spc="-150" dirty="0">
                <a:solidFill>
                  <a:prstClr val="black"/>
                </a:solidFill>
              </a:rPr>
              <a:t>Mary Anne Poatsy</a:t>
            </a:r>
          </a:p>
          <a:p>
            <a:pPr algn="ctr">
              <a:spcBef>
                <a:spcPct val="50000"/>
              </a:spcBef>
            </a:pPr>
            <a:r>
              <a:rPr lang="en-US" sz="2400" spc="-150" dirty="0" smtClean="0">
                <a:solidFill>
                  <a:prstClr val="black"/>
                </a:solidFill>
              </a:rPr>
              <a:t>Twelfth </a:t>
            </a:r>
            <a:r>
              <a:rPr lang="en-US" sz="2400" spc="-150" dirty="0">
                <a:solidFill>
                  <a:prstClr val="black"/>
                </a:solidFill>
              </a:rPr>
              <a:t>Edition</a:t>
            </a:r>
            <a:endParaRPr lang="en-US" sz="3200" spc="-150" dirty="0">
              <a:solidFill>
                <a:prstClr val="black"/>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621240952"/>
              </p:ext>
            </p:extLst>
          </p:nvPr>
        </p:nvGraphicFramePr>
        <p:xfrm>
          <a:off x="914400" y="1600200"/>
          <a:ext cx="3176587" cy="4064000"/>
        </p:xfrm>
        <a:graphic>
          <a:graphicData uri="http://schemas.openxmlformats.org/presentationml/2006/ole">
            <mc:AlternateContent xmlns:mc="http://schemas.openxmlformats.org/markup-compatibility/2006">
              <mc:Choice xmlns:v="urn:schemas-microsoft-com:vml" Requires="v">
                <p:oleObj spid="_x0000_s1049" name="Acrobat Document" r:id="rId4" imgW="5829300" imgH="7458075" progId="AcroExch.Document.7">
                  <p:embed/>
                </p:oleObj>
              </mc:Choice>
              <mc:Fallback>
                <p:oleObj name="Acrobat Document" r:id="rId4" imgW="5829300" imgH="7458075" progId="AcroExch.Document.7">
                  <p:embed/>
                  <p:pic>
                    <p:nvPicPr>
                      <p:cNvPr id="0" name=""/>
                      <p:cNvPicPr/>
                      <p:nvPr/>
                    </p:nvPicPr>
                    <p:blipFill>
                      <a:blip r:embed="rId5"/>
                      <a:stretch>
                        <a:fillRect/>
                      </a:stretch>
                    </p:blipFill>
                    <p:spPr>
                      <a:xfrm>
                        <a:off x="914400" y="1600200"/>
                        <a:ext cx="3176587" cy="4064000"/>
                      </a:xfrm>
                      <a:prstGeom prst="rect">
                        <a:avLst/>
                      </a:prstGeom>
                      <a:ln>
                        <a:solidFill>
                          <a:schemeClr val="accent1"/>
                        </a:solidFill>
                      </a:ln>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676399"/>
            <a:ext cx="5341156" cy="4005867"/>
          </a:xfrm>
          <a:prstGeom prst="rect">
            <a:avLst/>
          </a:prstGeom>
        </p:spPr>
      </p:pic>
      <p:sp>
        <p:nvSpPr>
          <p:cNvPr id="153602" name="Rectangle 2"/>
          <p:cNvSpPr>
            <a:spLocks noGrp="1" noChangeArrowheads="1"/>
          </p:cNvSpPr>
          <p:nvPr>
            <p:ph type="title"/>
          </p:nvPr>
        </p:nvSpPr>
        <p:spPr/>
        <p:txBody>
          <a:bodyPr anchor="ctr">
            <a:normAutofit fontScale="90000"/>
          </a:bodyPr>
          <a:lstStyle/>
          <a:p>
            <a:pPr>
              <a:defRPr/>
            </a:pPr>
            <a:r>
              <a:rPr lang="en-US" dirty="0"/>
              <a:t>Personal Ethics</a:t>
            </a:r>
            <a:br>
              <a:rPr lang="en-US" dirty="0"/>
            </a:br>
            <a:r>
              <a:rPr lang="en-US" sz="3600" dirty="0"/>
              <a:t>How do a </a:t>
            </a:r>
            <a:r>
              <a:rPr lang="en-US" sz="3600" dirty="0" smtClean="0"/>
              <a:t>Person's Ethics </a:t>
            </a:r>
            <a:r>
              <a:rPr lang="en-US" sz="3600" dirty="0"/>
              <a:t>Develop?</a:t>
            </a:r>
            <a:endParaRPr lang="en-US" sz="3600" dirty="0" smtClean="0"/>
          </a:p>
        </p:txBody>
      </p:sp>
      <p:sp>
        <p:nvSpPr>
          <p:cNvPr id="153603" name="Rectangle 3"/>
          <p:cNvSpPr>
            <a:spLocks noGrp="1" noChangeArrowheads="1"/>
          </p:cNvSpPr>
          <p:nvPr>
            <p:ph sz="half" idx="1"/>
          </p:nvPr>
        </p:nvSpPr>
        <p:spPr>
          <a:xfrm>
            <a:off x="457200" y="1600200"/>
            <a:ext cx="3657600" cy="3810000"/>
          </a:xfrm>
        </p:spPr>
        <p:txBody>
          <a:bodyPr>
            <a:normAutofit/>
          </a:bodyPr>
          <a:lstStyle/>
          <a:p>
            <a:pPr>
              <a:spcAft>
                <a:spcPts val="600"/>
              </a:spcAft>
            </a:pPr>
            <a:r>
              <a:rPr lang="en-US" sz="3200" dirty="0" smtClean="0">
                <a:effectLst/>
              </a:rPr>
              <a:t>Family</a:t>
            </a:r>
          </a:p>
          <a:p>
            <a:pPr>
              <a:spcAft>
                <a:spcPts val="600"/>
              </a:spcAft>
            </a:pPr>
            <a:r>
              <a:rPr lang="en-US" sz="3200" dirty="0" smtClean="0">
                <a:effectLst/>
              </a:rPr>
              <a:t>Cultural bias</a:t>
            </a:r>
          </a:p>
          <a:p>
            <a:pPr>
              <a:spcAft>
                <a:spcPts val="600"/>
              </a:spcAft>
            </a:pPr>
            <a:r>
              <a:rPr lang="en-US" sz="3200" dirty="0" smtClean="0">
                <a:effectLst/>
              </a:rPr>
              <a:t>Religious affiliation</a:t>
            </a:r>
          </a:p>
          <a:p>
            <a:pPr>
              <a:spcAft>
                <a:spcPts val="600"/>
              </a:spcAft>
            </a:pPr>
            <a:r>
              <a:rPr lang="en-US" sz="3200" dirty="0" smtClean="0">
                <a:effectLst/>
              </a:rPr>
              <a:t>Life experiences</a:t>
            </a: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TIF Ethics </a:t>
            </a:r>
            <a:fld id="{3C5A0288-DE65-4327-81AA-3D0ED474C7D0}" type="slidenum">
              <a:rPr lang="en-US" smtClean="0"/>
              <a:pPr/>
              <a:t>9</a:t>
            </a:fld>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chor="ctr">
            <a:normAutofit fontScale="90000"/>
          </a:bodyPr>
          <a:lstStyle/>
          <a:p>
            <a:pPr>
              <a:defRPr/>
            </a:pPr>
            <a:r>
              <a:rPr lang="en-US" dirty="0"/>
              <a:t>Personal Ethics</a:t>
            </a:r>
            <a:br>
              <a:rPr lang="en-US" dirty="0"/>
            </a:br>
            <a:r>
              <a:rPr lang="en-US" sz="3600" dirty="0"/>
              <a:t>What are the </a:t>
            </a:r>
            <a:r>
              <a:rPr lang="en-US" sz="3600" dirty="0" smtClean="0"/>
              <a:t>Benefits to </a:t>
            </a:r>
            <a:r>
              <a:rPr lang="en-US" sz="3600" dirty="0"/>
              <a:t>Ethical Living?</a:t>
            </a:r>
            <a:endParaRPr lang="en-US" dirty="0" smtClean="0"/>
          </a:p>
        </p:txBody>
      </p:sp>
      <p:sp>
        <p:nvSpPr>
          <p:cNvPr id="115715" name="Rectangle 3"/>
          <p:cNvSpPr>
            <a:spLocks noGrp="1" noChangeArrowheads="1"/>
          </p:cNvSpPr>
          <p:nvPr>
            <p:ph idx="1"/>
          </p:nvPr>
        </p:nvSpPr>
        <p:spPr>
          <a:xfrm>
            <a:off x="457200" y="1600200"/>
            <a:ext cx="8229600" cy="5059363"/>
          </a:xfrm>
        </p:spPr>
        <p:txBody>
          <a:bodyPr>
            <a:normAutofit/>
          </a:bodyPr>
          <a:lstStyle/>
          <a:p>
            <a:pPr>
              <a:spcAft>
                <a:spcPts val="600"/>
              </a:spcAft>
              <a:defRPr/>
            </a:pPr>
            <a:r>
              <a:rPr lang="en-US" dirty="0" smtClean="0"/>
              <a:t>Society has established rules of conduct</a:t>
            </a:r>
          </a:p>
          <a:p>
            <a:pPr lvl="1">
              <a:spcAft>
                <a:spcPts val="600"/>
              </a:spcAft>
              <a:defRPr/>
            </a:pPr>
            <a:r>
              <a:rPr lang="en-US" dirty="0" smtClean="0"/>
              <a:t>Ignoring or being inconsistent can have immediate impact</a:t>
            </a:r>
          </a:p>
          <a:p>
            <a:pPr>
              <a:spcAft>
                <a:spcPts val="600"/>
              </a:spcAft>
              <a:defRPr/>
            </a:pPr>
            <a:r>
              <a:rPr lang="en-US" dirty="0" smtClean="0"/>
              <a:t>Consistent </a:t>
            </a:r>
            <a:r>
              <a:rPr lang="en-US" dirty="0"/>
              <a:t>ethical living provides health benefits</a:t>
            </a:r>
          </a:p>
          <a:p>
            <a:pPr>
              <a:spcAft>
                <a:spcPts val="600"/>
              </a:spcAft>
              <a:defRPr/>
            </a:pPr>
            <a:r>
              <a:rPr lang="en-US" dirty="0"/>
              <a:t>I</a:t>
            </a:r>
            <a:r>
              <a:rPr lang="en-US" dirty="0" smtClean="0"/>
              <a:t>nconsistent </a:t>
            </a:r>
            <a:r>
              <a:rPr lang="en-US" dirty="0"/>
              <a:t>ethical decisions produce stress and anger</a:t>
            </a:r>
            <a:endParaRPr lang="en-US" dirty="0" smtClean="0">
              <a:effectLst/>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TIF Ethics </a:t>
            </a:r>
            <a:fld id="{3C5A0288-DE65-4327-81AA-3D0ED474C7D0}" type="slidenum">
              <a:rPr lang="en-US" smtClean="0"/>
              <a:pPr/>
              <a:t>10</a:t>
            </a:fld>
            <a:endParaRPr 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chor="ctr">
            <a:normAutofit fontScale="90000"/>
          </a:bodyPr>
          <a:lstStyle/>
          <a:p>
            <a:pPr>
              <a:defRPr/>
            </a:pPr>
            <a:r>
              <a:rPr lang="en-US" dirty="0"/>
              <a:t>Personal Ethics</a:t>
            </a:r>
            <a:br>
              <a:rPr lang="en-US" dirty="0"/>
            </a:br>
            <a:r>
              <a:rPr lang="en-US" sz="3600" dirty="0"/>
              <a:t>What are the </a:t>
            </a:r>
            <a:r>
              <a:rPr lang="en-US" sz="3600" dirty="0" smtClean="0"/>
              <a:t>Benefits to </a:t>
            </a:r>
            <a:r>
              <a:rPr lang="en-US" sz="3600" dirty="0"/>
              <a:t>Ethical Living</a:t>
            </a:r>
            <a:r>
              <a:rPr lang="en-US" sz="3600" dirty="0" smtClean="0"/>
              <a:t>?</a:t>
            </a:r>
          </a:p>
        </p:txBody>
      </p:sp>
      <p:sp>
        <p:nvSpPr>
          <p:cNvPr id="115715" name="Rectangle 3"/>
          <p:cNvSpPr>
            <a:spLocks noGrp="1" noChangeArrowheads="1"/>
          </p:cNvSpPr>
          <p:nvPr>
            <p:ph idx="1"/>
          </p:nvPr>
        </p:nvSpPr>
        <p:spPr>
          <a:xfrm>
            <a:off x="457200" y="1600200"/>
            <a:ext cx="8229600" cy="4876800"/>
          </a:xfrm>
        </p:spPr>
        <p:txBody>
          <a:bodyPr>
            <a:noAutofit/>
          </a:bodyPr>
          <a:lstStyle/>
          <a:p>
            <a:pPr>
              <a:spcAft>
                <a:spcPts val="600"/>
              </a:spcAft>
              <a:defRPr/>
            </a:pPr>
            <a:r>
              <a:rPr lang="en-US" dirty="0" smtClean="0">
                <a:effectLst/>
              </a:rPr>
              <a:t>Positive psychology</a:t>
            </a:r>
          </a:p>
          <a:p>
            <a:pPr lvl="1">
              <a:spcAft>
                <a:spcPts val="600"/>
              </a:spcAft>
              <a:defRPr/>
            </a:pPr>
            <a:r>
              <a:rPr lang="en-US" dirty="0"/>
              <a:t>Dr. </a:t>
            </a:r>
            <a:r>
              <a:rPr lang="en-US" dirty="0" smtClean="0"/>
              <a:t>Martin Seligman</a:t>
            </a:r>
          </a:p>
          <a:p>
            <a:pPr lvl="1">
              <a:spcAft>
                <a:spcPts val="600"/>
              </a:spcAft>
              <a:defRPr/>
            </a:pPr>
            <a:r>
              <a:rPr lang="en-US" dirty="0" smtClean="0">
                <a:effectLst/>
              </a:rPr>
              <a:t>Discover causes of happiness instead of treating dysfunctions</a:t>
            </a:r>
          </a:p>
          <a:p>
            <a:pPr lvl="1">
              <a:spcAft>
                <a:spcPts val="600"/>
              </a:spcAft>
              <a:defRPr/>
            </a:pPr>
            <a:r>
              <a:rPr lang="en-US" dirty="0" smtClean="0"/>
              <a:t>Identify personal strengths and values</a:t>
            </a:r>
          </a:p>
          <a:p>
            <a:pPr lvl="1">
              <a:spcAft>
                <a:spcPts val="600"/>
              </a:spcAft>
              <a:defRPr/>
            </a:pPr>
            <a:r>
              <a:rPr lang="en-US" dirty="0" smtClean="0">
                <a:effectLst/>
              </a:rPr>
              <a:t>Align your life</a:t>
            </a:r>
          </a:p>
          <a:p>
            <a:pPr lvl="1">
              <a:spcAft>
                <a:spcPts val="600"/>
              </a:spcAft>
              <a:defRPr/>
            </a:pPr>
            <a:r>
              <a:rPr lang="en-US" dirty="0" smtClean="0"/>
              <a:t>Can impact your health and happiness</a:t>
            </a:r>
            <a:endParaRPr lang="en-US" dirty="0" smtClean="0">
              <a:effectLst/>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TIF Ethics </a:t>
            </a:r>
            <a:fld id="{3C5A0288-DE65-4327-81AA-3D0ED474C7D0}" type="slidenum">
              <a:rPr lang="en-US" smtClean="0"/>
              <a:pPr/>
              <a:t>11</a:t>
            </a:fld>
            <a:endParaRPr lang="en-US" dirty="0"/>
          </a:p>
        </p:txBody>
      </p:sp>
    </p:spTree>
    <p:extLst>
      <p:ext uri="{BB962C8B-B14F-4D97-AF65-F5344CB8AC3E}">
        <p14:creationId xmlns:p14="http://schemas.microsoft.com/office/powerpoint/2010/main" val="319884146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613451"/>
            <a:ext cx="3276600" cy="4910577"/>
          </a:xfrm>
          <a:prstGeom prst="rect">
            <a:avLst/>
          </a:prstGeom>
        </p:spPr>
      </p:pic>
      <p:sp>
        <p:nvSpPr>
          <p:cNvPr id="116738" name="Rectangle 2"/>
          <p:cNvSpPr>
            <a:spLocks noGrp="1" noChangeArrowheads="1"/>
          </p:cNvSpPr>
          <p:nvPr>
            <p:ph type="title"/>
          </p:nvPr>
        </p:nvSpPr>
        <p:spPr>
          <a:xfrm>
            <a:off x="381000" y="228600"/>
            <a:ext cx="8382000" cy="1066800"/>
          </a:xfrm>
        </p:spPr>
        <p:txBody>
          <a:bodyPr anchor="ctr">
            <a:normAutofit fontScale="90000"/>
          </a:bodyPr>
          <a:lstStyle/>
          <a:p>
            <a:pPr>
              <a:defRPr/>
            </a:pPr>
            <a:r>
              <a:rPr lang="en-US" dirty="0" smtClean="0"/>
              <a:t>Personal Ethics and Your Work </a:t>
            </a:r>
            <a:r>
              <a:rPr lang="en-US" dirty="0"/>
              <a:t>Life</a:t>
            </a:r>
            <a:br>
              <a:rPr lang="en-US" dirty="0"/>
            </a:br>
            <a:r>
              <a:rPr lang="en-US" sz="3600" dirty="0"/>
              <a:t>How do Employers Affect Personal Ethics?</a:t>
            </a:r>
            <a:endParaRPr lang="en-US" sz="3600" dirty="0" smtClean="0"/>
          </a:p>
        </p:txBody>
      </p:sp>
      <p:sp>
        <p:nvSpPr>
          <p:cNvPr id="116739" name="Rectangle 3"/>
          <p:cNvSpPr>
            <a:spLocks noGrp="1" noChangeArrowheads="1"/>
          </p:cNvSpPr>
          <p:nvPr>
            <p:ph idx="1"/>
          </p:nvPr>
        </p:nvSpPr>
        <p:spPr>
          <a:xfrm>
            <a:off x="457200" y="1600200"/>
            <a:ext cx="4953000" cy="4724400"/>
          </a:xfrm>
        </p:spPr>
        <p:txBody>
          <a:bodyPr>
            <a:normAutofit/>
          </a:bodyPr>
          <a:lstStyle/>
          <a:p>
            <a:pPr eaLnBrk="1" hangingPunct="1">
              <a:spcAft>
                <a:spcPts val="600"/>
              </a:spcAft>
            </a:pPr>
            <a:r>
              <a:rPr lang="en-US" dirty="0" smtClean="0">
                <a:effectLst/>
              </a:rPr>
              <a:t>Do your ethics </a:t>
            </a:r>
            <a:r>
              <a:rPr lang="en-US" dirty="0" smtClean="0"/>
              <a:t>change</a:t>
            </a:r>
            <a:r>
              <a:rPr lang="en-US" dirty="0" smtClean="0">
                <a:effectLst/>
              </a:rPr>
              <a:t> when you go to work?</a:t>
            </a:r>
          </a:p>
          <a:p>
            <a:pPr lvl="1" eaLnBrk="1" hangingPunct="1">
              <a:spcAft>
                <a:spcPts val="600"/>
              </a:spcAft>
            </a:pPr>
            <a:r>
              <a:rPr lang="en-US" dirty="0" smtClean="0">
                <a:effectLst/>
              </a:rPr>
              <a:t>Employers expect you to follow ethics and rules of conduct</a:t>
            </a:r>
          </a:p>
          <a:p>
            <a:pPr lvl="1">
              <a:spcAft>
                <a:spcPts val="600"/>
              </a:spcAft>
            </a:pPr>
            <a:r>
              <a:rPr lang="en-US" dirty="0"/>
              <a:t>Do not blindly follow unethical </a:t>
            </a:r>
            <a:r>
              <a:rPr lang="en-US" dirty="0" smtClean="0"/>
              <a:t>practices</a:t>
            </a:r>
            <a:endParaRPr lang="en-US"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TIF Ethics </a:t>
            </a:r>
            <a:fld id="{3C5A0288-DE65-4327-81AA-3D0ED474C7D0}" type="slidenum">
              <a:rPr lang="en-US" smtClean="0"/>
              <a:pPr/>
              <a:t>12</a:t>
            </a:fld>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81000" y="304800"/>
            <a:ext cx="8382000" cy="1066800"/>
          </a:xfrm>
        </p:spPr>
        <p:txBody>
          <a:bodyPr>
            <a:normAutofit fontScale="90000"/>
          </a:bodyPr>
          <a:lstStyle/>
          <a:p>
            <a:pPr eaLnBrk="1" hangingPunct="1">
              <a:defRPr/>
            </a:pPr>
            <a:r>
              <a:rPr lang="en-US" dirty="0" smtClean="0"/>
              <a:t>Technology and Ethics:</a:t>
            </a:r>
            <a:br>
              <a:rPr lang="en-US" dirty="0" smtClean="0"/>
            </a:br>
            <a:r>
              <a:rPr lang="en-US" dirty="0" smtClean="0"/>
              <a:t>How One Affects the Other</a:t>
            </a:r>
            <a:endParaRPr lang="en-US" sz="3600" dirty="0" smtClean="0"/>
          </a:p>
        </p:txBody>
      </p:sp>
      <p:sp>
        <p:nvSpPr>
          <p:cNvPr id="117763" name="Rectangle 3"/>
          <p:cNvSpPr>
            <a:spLocks noGrp="1" noChangeArrowheads="1"/>
          </p:cNvSpPr>
          <p:nvPr>
            <p:ph idx="1"/>
          </p:nvPr>
        </p:nvSpPr>
        <p:spPr/>
        <p:txBody>
          <a:bodyPr>
            <a:normAutofit/>
          </a:bodyPr>
          <a:lstStyle/>
          <a:p>
            <a:pPr>
              <a:spcAft>
                <a:spcPts val="600"/>
              </a:spcAft>
            </a:pPr>
            <a:r>
              <a:rPr lang="en-US" dirty="0" smtClean="0">
                <a:effectLst/>
              </a:rPr>
              <a:t>Technology </a:t>
            </a:r>
            <a:r>
              <a:rPr lang="en-US" dirty="0" smtClean="0"/>
              <a:t>moves </a:t>
            </a:r>
            <a:r>
              <a:rPr lang="en-US" dirty="0"/>
              <a:t>faster than rules can be </a:t>
            </a:r>
            <a:r>
              <a:rPr lang="en-US" dirty="0" smtClean="0"/>
              <a:t>formulated</a:t>
            </a:r>
            <a:endParaRPr lang="en-US" dirty="0"/>
          </a:p>
          <a:p>
            <a:pPr eaLnBrk="1" hangingPunct="1">
              <a:spcAft>
                <a:spcPts val="600"/>
              </a:spcAft>
            </a:pPr>
            <a:r>
              <a:rPr lang="en-US" dirty="0" smtClean="0">
                <a:effectLst/>
              </a:rPr>
              <a:t>Use of technology is often left up to the individual</a:t>
            </a:r>
          </a:p>
          <a:p>
            <a:pPr eaLnBrk="1" hangingPunct="1">
              <a:spcAft>
                <a:spcPts val="600"/>
              </a:spcAft>
            </a:pPr>
            <a:r>
              <a:rPr lang="en-US" dirty="0" smtClean="0"/>
              <a:t>Ethical considerations are never clear-cut</a:t>
            </a:r>
          </a:p>
          <a:p>
            <a:pPr eaLnBrk="1" hangingPunct="1">
              <a:spcAft>
                <a:spcPts val="600"/>
              </a:spcAft>
            </a:pPr>
            <a:r>
              <a:rPr lang="en-US" dirty="0" smtClean="0">
                <a:effectLst/>
              </a:rPr>
              <a:t>Reasonable people can have different views</a:t>
            </a: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TIF Ethics </a:t>
            </a:r>
            <a:fld id="{3C5A0288-DE65-4327-81AA-3D0ED474C7D0}" type="slidenum">
              <a:rPr lang="en-US" smtClean="0"/>
              <a:pPr/>
              <a:t>13</a:t>
            </a:fld>
            <a:endParaRPr 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Ethics and Technology Issues</a:t>
            </a:r>
            <a:endParaRPr lang="en-US" sz="4000"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TIF Ethics </a:t>
            </a:r>
            <a:fld id="{3C5A0288-DE65-4327-81AA-3D0ED474C7D0}" type="slidenum">
              <a:rPr lang="en-US" smtClean="0"/>
              <a:pPr/>
              <a:t>14</a:t>
            </a:fld>
            <a:endParaRPr lang="en-US" dirty="0"/>
          </a:p>
        </p:txBody>
      </p:sp>
      <p:sp>
        <p:nvSpPr>
          <p:cNvPr id="8" name="TextBox 7"/>
          <p:cNvSpPr txBox="1"/>
          <p:nvPr/>
        </p:nvSpPr>
        <p:spPr>
          <a:xfrm>
            <a:off x="533400" y="1636295"/>
            <a:ext cx="8001000" cy="381642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smtClean="0">
                <a:solidFill>
                  <a:srgbClr val="0070C0"/>
                </a:solidFill>
                <a:latin typeface="Arial" panose="020B0604020202020204" pitchFamily="34" charset="0"/>
                <a:cs typeface="Arial" panose="020B0604020202020204" pitchFamily="34" charset="0"/>
              </a:rPr>
              <a:t>Social justice</a:t>
            </a:r>
            <a:endParaRPr lang="en-US" sz="3200" dirty="0">
              <a:solidFill>
                <a:srgbClr val="0070C0"/>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3200" dirty="0" smtClean="0">
                <a:solidFill>
                  <a:srgbClr val="0070C0"/>
                </a:solidFill>
                <a:latin typeface="Arial" panose="020B0604020202020204" pitchFamily="34" charset="0"/>
                <a:cs typeface="Arial" panose="020B0604020202020204" pitchFamily="34" charset="0"/>
              </a:rPr>
              <a:t>Intellectual property</a:t>
            </a:r>
            <a:endParaRPr lang="en-US" sz="3200" dirty="0">
              <a:solidFill>
                <a:srgbClr val="0070C0"/>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3200" dirty="0" smtClean="0">
                <a:solidFill>
                  <a:srgbClr val="0070C0"/>
                </a:solidFill>
                <a:latin typeface="Arial" panose="020B0604020202020204" pitchFamily="34" charset="0"/>
                <a:cs typeface="Arial" panose="020B0604020202020204" pitchFamily="34" charset="0"/>
              </a:rPr>
              <a:t>Privacy</a:t>
            </a:r>
            <a:endParaRPr lang="en-US" sz="3200" dirty="0">
              <a:solidFill>
                <a:srgbClr val="0070C0"/>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3200" dirty="0" smtClean="0">
                <a:solidFill>
                  <a:srgbClr val="0070C0"/>
                </a:solidFill>
                <a:latin typeface="Arial" panose="020B0604020202020204" pitchFamily="34" charset="0"/>
                <a:cs typeface="Arial" panose="020B0604020202020204" pitchFamily="34" charset="0"/>
              </a:rPr>
              <a:t>E-commerce</a:t>
            </a:r>
            <a:endParaRPr lang="en-US" sz="3200" dirty="0">
              <a:solidFill>
                <a:srgbClr val="0070C0"/>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3200" dirty="0" smtClean="0">
                <a:solidFill>
                  <a:srgbClr val="0070C0"/>
                </a:solidFill>
                <a:latin typeface="Arial" panose="020B0604020202020204" pitchFamily="34" charset="0"/>
                <a:cs typeface="Arial" panose="020B0604020202020204" pitchFamily="34" charset="0"/>
              </a:rPr>
              <a:t>Electronic communication</a:t>
            </a:r>
            <a:endParaRPr lang="en-US" sz="3200" dirty="0">
              <a:solidFill>
                <a:srgbClr val="0070C0"/>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3200" dirty="0" smtClean="0">
                <a:solidFill>
                  <a:srgbClr val="0070C0"/>
                </a:solidFill>
                <a:latin typeface="Arial" panose="020B0604020202020204" pitchFamily="34" charset="0"/>
                <a:cs typeface="Arial" panose="020B0604020202020204" pitchFamily="34" charset="0"/>
              </a:rPr>
              <a:t>Computer abuse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86224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a:t>Intellectual Property</a:t>
            </a:r>
            <a:br>
              <a:rPr lang="en-US" dirty="0"/>
            </a:br>
            <a:r>
              <a:rPr lang="en-US" sz="3600" dirty="0"/>
              <a:t>International Pirates</a:t>
            </a:r>
          </a:p>
        </p:txBody>
      </p:sp>
      <p:sp>
        <p:nvSpPr>
          <p:cNvPr id="3" name="Content Placeholder 2"/>
          <p:cNvSpPr>
            <a:spLocks noGrp="1"/>
          </p:cNvSpPr>
          <p:nvPr>
            <p:ph idx="1"/>
          </p:nvPr>
        </p:nvSpPr>
        <p:spPr>
          <a:xfrm>
            <a:off x="457200" y="1600200"/>
            <a:ext cx="6400800" cy="4724400"/>
          </a:xfrm>
        </p:spPr>
        <p:txBody>
          <a:bodyPr>
            <a:noAutofit/>
          </a:bodyPr>
          <a:lstStyle/>
          <a:p>
            <a:pPr>
              <a:spcAft>
                <a:spcPts val="600"/>
              </a:spcAft>
            </a:pPr>
            <a:r>
              <a:rPr lang="en-US" dirty="0" smtClean="0"/>
              <a:t>Vigorous enforcement allows developers to make a fair profit</a:t>
            </a:r>
          </a:p>
          <a:p>
            <a:pPr lvl="1">
              <a:spcAft>
                <a:spcPts val="600"/>
              </a:spcAft>
            </a:pPr>
            <a:r>
              <a:rPr lang="en-US" dirty="0" smtClean="0"/>
              <a:t>Otherwise a disadvantage in marketplace</a:t>
            </a:r>
          </a:p>
          <a:p>
            <a:pPr lvl="1">
              <a:spcAft>
                <a:spcPts val="600"/>
              </a:spcAft>
            </a:pPr>
            <a:r>
              <a:rPr lang="en-US" dirty="0" smtClean="0"/>
              <a:t>Every country needs common understanding</a:t>
            </a:r>
          </a:p>
          <a:p>
            <a:pPr>
              <a:spcAft>
                <a:spcPts val="600"/>
              </a:spcAft>
            </a:pPr>
            <a:r>
              <a:rPr lang="en-US" dirty="0" smtClean="0"/>
              <a:t>U.S. can’t tell other countries how to conduct internal affairs</a:t>
            </a:r>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TIF Ethics </a:t>
            </a:r>
            <a:fld id="{3C5A0288-DE65-4327-81AA-3D0ED474C7D0}" type="slidenum">
              <a:rPr lang="en-US" smtClean="0"/>
              <a:pPr/>
              <a:t>15</a:t>
            </a:fld>
            <a:endParaRPr lang="en-US" dirty="0"/>
          </a:p>
        </p:txBody>
      </p:sp>
    </p:spTree>
    <p:extLst>
      <p:ext uri="{BB962C8B-B14F-4D97-AF65-F5344CB8AC3E}">
        <p14:creationId xmlns:p14="http://schemas.microsoft.com/office/powerpoint/2010/main" val="361452645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228600"/>
            <a:ext cx="8915400" cy="1264920"/>
          </a:xfrm>
        </p:spPr>
        <p:txBody>
          <a:bodyPr anchor="ctr">
            <a:normAutofit fontScale="90000"/>
          </a:bodyPr>
          <a:lstStyle/>
          <a:p>
            <a:pPr>
              <a:defRPr/>
            </a:pPr>
            <a:r>
              <a:rPr lang="en-US" dirty="0"/>
              <a:t>Privacy</a:t>
            </a:r>
            <a:br>
              <a:rPr lang="en-US" dirty="0"/>
            </a:br>
            <a:r>
              <a:rPr lang="en-US" dirty="0"/>
              <a:t> </a:t>
            </a:r>
            <a:r>
              <a:rPr lang="en-US" sz="3300" dirty="0" smtClean="0"/>
              <a:t>Should </a:t>
            </a:r>
            <a:r>
              <a:rPr lang="en-US" sz="3300" dirty="0"/>
              <a:t>Employers Peer Into Your Personal Life?</a:t>
            </a:r>
            <a:endParaRPr lang="en-US" sz="3300" dirty="0" smtClean="0"/>
          </a:p>
        </p:txBody>
      </p:sp>
      <p:sp>
        <p:nvSpPr>
          <p:cNvPr id="119811" name="Rectangle 3"/>
          <p:cNvSpPr>
            <a:spLocks noGrp="1" noChangeArrowheads="1"/>
          </p:cNvSpPr>
          <p:nvPr>
            <p:ph idx="1"/>
          </p:nvPr>
        </p:nvSpPr>
        <p:spPr>
          <a:xfrm>
            <a:off x="457200" y="1600200"/>
            <a:ext cx="8229600" cy="4876800"/>
          </a:xfrm>
        </p:spPr>
        <p:txBody>
          <a:bodyPr>
            <a:normAutofit/>
          </a:bodyPr>
          <a:lstStyle/>
          <a:p>
            <a:pPr>
              <a:spcAft>
                <a:spcPts val="600"/>
              </a:spcAft>
            </a:pPr>
            <a:r>
              <a:rPr lang="en-US" dirty="0" smtClean="0"/>
              <a:t>Privacy is a basic human right</a:t>
            </a:r>
          </a:p>
          <a:p>
            <a:pPr lvl="1">
              <a:spcAft>
                <a:spcPts val="600"/>
              </a:spcAft>
            </a:pPr>
            <a:r>
              <a:rPr lang="en-US" dirty="0" smtClean="0"/>
              <a:t>Employers might misuse data or violate law</a:t>
            </a:r>
          </a:p>
          <a:p>
            <a:pPr lvl="1">
              <a:spcAft>
                <a:spcPts val="600"/>
              </a:spcAft>
            </a:pPr>
            <a:r>
              <a:rPr lang="en-US" dirty="0" smtClean="0"/>
              <a:t>Privacy settings on social media sites should allow user the ultimate control of data</a:t>
            </a:r>
          </a:p>
          <a:p>
            <a:pPr>
              <a:spcAft>
                <a:spcPts val="600"/>
              </a:spcAft>
            </a:pPr>
            <a:r>
              <a:rPr lang="en-US" dirty="0" smtClean="0"/>
              <a:t>Business concerns outweigh privacy concerns</a:t>
            </a:r>
          </a:p>
          <a:p>
            <a:pPr lvl="1">
              <a:spcAft>
                <a:spcPts val="600"/>
              </a:spcAft>
            </a:pPr>
            <a:r>
              <a:rPr lang="en-US" dirty="0" smtClean="0"/>
              <a:t>In digital age, loss of privacy is inevitable</a:t>
            </a:r>
            <a:endParaRPr lang="en-US" dirty="0"/>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TIF Ethics </a:t>
            </a:r>
            <a:fld id="{3C5A0288-DE65-4327-81AA-3D0ED474C7D0}" type="slidenum">
              <a:rPr lang="en-US" smtClean="0"/>
              <a:pPr/>
              <a:t>16</a:t>
            </a:fld>
            <a:endParaRPr lang="en-US"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177540"/>
            <a:ext cx="3345734" cy="1927860"/>
          </a:xfrm>
          <a:prstGeom prst="rect">
            <a:avLst/>
          </a:prstGeom>
        </p:spPr>
      </p:pic>
      <p:sp>
        <p:nvSpPr>
          <p:cNvPr id="2" name="Title 1"/>
          <p:cNvSpPr>
            <a:spLocks noGrp="1"/>
          </p:cNvSpPr>
          <p:nvPr>
            <p:ph type="title"/>
          </p:nvPr>
        </p:nvSpPr>
        <p:spPr/>
        <p:txBody>
          <a:bodyPr anchor="ctr">
            <a:normAutofit fontScale="90000"/>
          </a:bodyPr>
          <a:lstStyle/>
          <a:p>
            <a:r>
              <a:rPr lang="en-US" dirty="0"/>
              <a:t>E-Commerce</a:t>
            </a:r>
            <a:br>
              <a:rPr lang="en-US" dirty="0"/>
            </a:br>
            <a:r>
              <a:rPr lang="en-US" sz="3600" dirty="0" err="1"/>
              <a:t>Geolocation</a:t>
            </a:r>
            <a:r>
              <a:rPr lang="en-US" sz="3600" dirty="0"/>
              <a:t>: Who Knows Where You Are?</a:t>
            </a:r>
          </a:p>
        </p:txBody>
      </p:sp>
      <p:sp>
        <p:nvSpPr>
          <p:cNvPr id="3" name="Content Placeholder 2"/>
          <p:cNvSpPr>
            <a:spLocks noGrp="1"/>
          </p:cNvSpPr>
          <p:nvPr>
            <p:ph idx="1"/>
          </p:nvPr>
        </p:nvSpPr>
        <p:spPr>
          <a:xfrm>
            <a:off x="457200" y="1600201"/>
            <a:ext cx="5486400" cy="4952772"/>
          </a:xfrm>
        </p:spPr>
        <p:txBody>
          <a:bodyPr>
            <a:noAutofit/>
          </a:bodyPr>
          <a:lstStyle/>
          <a:p>
            <a:pPr>
              <a:lnSpc>
                <a:spcPct val="100000"/>
              </a:lnSpc>
              <a:spcBef>
                <a:spcPts val="0"/>
              </a:spcBef>
              <a:spcAft>
                <a:spcPts val="1200"/>
              </a:spcAft>
            </a:pPr>
            <a:r>
              <a:rPr lang="en-US" dirty="0" smtClean="0"/>
              <a:t>People comfortable sharing personal information</a:t>
            </a:r>
          </a:p>
          <a:p>
            <a:pPr lvl="1">
              <a:lnSpc>
                <a:spcPct val="100000"/>
              </a:lnSpc>
              <a:spcBef>
                <a:spcPts val="0"/>
              </a:spcBef>
              <a:spcAft>
                <a:spcPts val="1200"/>
              </a:spcAft>
            </a:pPr>
            <a:r>
              <a:rPr lang="en-US" dirty="0" smtClean="0"/>
              <a:t>Without sharing, businesses lose revenue</a:t>
            </a:r>
          </a:p>
          <a:p>
            <a:pPr lvl="1">
              <a:lnSpc>
                <a:spcPct val="100000"/>
              </a:lnSpc>
              <a:spcBef>
                <a:spcPts val="0"/>
              </a:spcBef>
              <a:spcAft>
                <a:spcPts val="1200"/>
              </a:spcAft>
            </a:pPr>
            <a:r>
              <a:rPr lang="en-US" dirty="0" smtClean="0"/>
              <a:t>Useful for public safety</a:t>
            </a:r>
          </a:p>
          <a:p>
            <a:pPr>
              <a:lnSpc>
                <a:spcPct val="100000"/>
              </a:lnSpc>
              <a:spcBef>
                <a:spcPts val="0"/>
              </a:spcBef>
              <a:spcAft>
                <a:spcPts val="1200"/>
              </a:spcAft>
            </a:pPr>
            <a:r>
              <a:rPr lang="en-US" dirty="0" smtClean="0"/>
              <a:t>Society too complacent with privacy issues</a:t>
            </a:r>
          </a:p>
          <a:p>
            <a:pPr lvl="1">
              <a:lnSpc>
                <a:spcPct val="100000"/>
              </a:lnSpc>
              <a:spcBef>
                <a:spcPts val="0"/>
              </a:spcBef>
              <a:spcAft>
                <a:spcPts val="1200"/>
              </a:spcAft>
            </a:pPr>
            <a:r>
              <a:rPr lang="en-US" dirty="0" smtClean="0"/>
              <a:t>Consumers to be educated and make informed choices</a:t>
            </a:r>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TIF Ethics </a:t>
            </a:r>
            <a:fld id="{3C5A0288-DE65-4327-81AA-3D0ED474C7D0}" type="slidenum">
              <a:rPr lang="en-US" smtClean="0"/>
              <a:pPr/>
              <a:t>17</a:t>
            </a:fld>
            <a:endParaRPr lang="en-US" dirty="0"/>
          </a:p>
        </p:txBody>
      </p:sp>
    </p:spTree>
    <p:extLst>
      <p:ext uri="{BB962C8B-B14F-4D97-AF65-F5344CB8AC3E}">
        <p14:creationId xmlns:p14="http://schemas.microsoft.com/office/powerpoint/2010/main" val="260049263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600199"/>
            <a:ext cx="2971800" cy="4464189"/>
          </a:xfrm>
          <a:prstGeom prst="rect">
            <a:avLst/>
          </a:prstGeom>
        </p:spPr>
      </p:pic>
      <p:sp>
        <p:nvSpPr>
          <p:cNvPr id="2" name="Title 1"/>
          <p:cNvSpPr>
            <a:spLocks noGrp="1"/>
          </p:cNvSpPr>
          <p:nvPr>
            <p:ph type="title"/>
          </p:nvPr>
        </p:nvSpPr>
        <p:spPr/>
        <p:txBody>
          <a:bodyPr anchor="ctr">
            <a:normAutofit fontScale="90000"/>
          </a:bodyPr>
          <a:lstStyle/>
          <a:p>
            <a:r>
              <a:rPr lang="en-US" dirty="0" smtClean="0"/>
              <a:t>Electronic </a:t>
            </a:r>
            <a:r>
              <a:rPr lang="en-US" dirty="0"/>
              <a:t>Communication</a:t>
            </a:r>
            <a:br>
              <a:rPr lang="en-US" dirty="0"/>
            </a:br>
            <a:r>
              <a:rPr lang="en-US" sz="3600" dirty="0"/>
              <a:t>Does Free Speech Have a Price?</a:t>
            </a:r>
          </a:p>
        </p:txBody>
      </p:sp>
      <p:sp>
        <p:nvSpPr>
          <p:cNvPr id="3" name="Content Placeholder 2"/>
          <p:cNvSpPr>
            <a:spLocks noGrp="1"/>
          </p:cNvSpPr>
          <p:nvPr>
            <p:ph idx="1"/>
          </p:nvPr>
        </p:nvSpPr>
        <p:spPr>
          <a:xfrm>
            <a:off x="457200" y="1600199"/>
            <a:ext cx="5334000" cy="5257801"/>
          </a:xfrm>
        </p:spPr>
        <p:txBody>
          <a:bodyPr>
            <a:noAutofit/>
          </a:bodyPr>
          <a:lstStyle/>
          <a:p>
            <a:pPr>
              <a:lnSpc>
                <a:spcPct val="100000"/>
              </a:lnSpc>
              <a:spcBef>
                <a:spcPts val="0"/>
              </a:spcBef>
              <a:spcAft>
                <a:spcPts val="600"/>
              </a:spcAft>
            </a:pPr>
            <a:r>
              <a:rPr lang="en-US" dirty="0" smtClean="0"/>
              <a:t>U.S. companies should comply with local laws</a:t>
            </a:r>
          </a:p>
          <a:p>
            <a:pPr lvl="1">
              <a:lnSpc>
                <a:spcPct val="100000"/>
              </a:lnSpc>
              <a:spcBef>
                <a:spcPts val="0"/>
              </a:spcBef>
              <a:spcAft>
                <a:spcPts val="600"/>
              </a:spcAft>
            </a:pPr>
            <a:r>
              <a:rPr lang="en-US" dirty="0" smtClean="0"/>
              <a:t>U.S. company can have no impact on reform</a:t>
            </a:r>
          </a:p>
          <a:p>
            <a:pPr>
              <a:lnSpc>
                <a:spcPct val="100000"/>
              </a:lnSpc>
              <a:spcBef>
                <a:spcPts val="0"/>
              </a:spcBef>
              <a:spcAft>
                <a:spcPts val="600"/>
              </a:spcAft>
            </a:pPr>
            <a:r>
              <a:rPr lang="en-US" dirty="0" smtClean="0"/>
              <a:t>Corporations should consider country’s stand on human rights</a:t>
            </a:r>
          </a:p>
          <a:p>
            <a:pPr lvl="1">
              <a:lnSpc>
                <a:spcPct val="100000"/>
              </a:lnSpc>
              <a:spcBef>
                <a:spcPts val="0"/>
              </a:spcBef>
              <a:spcAft>
                <a:spcPts val="600"/>
              </a:spcAft>
            </a:pPr>
            <a:r>
              <a:rPr lang="en-US" dirty="0" smtClean="0"/>
              <a:t>Financial and political incentives put pressure on other countries</a:t>
            </a:r>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TIF Ethics </a:t>
            </a:r>
            <a:fld id="{3C5A0288-DE65-4327-81AA-3D0ED474C7D0}" type="slidenum">
              <a:rPr lang="en-US" smtClean="0"/>
              <a:pPr/>
              <a:t>18</a:t>
            </a:fld>
            <a:endParaRPr lang="en-US" dirty="0"/>
          </a:p>
        </p:txBody>
      </p:sp>
    </p:spTree>
    <p:extLst>
      <p:ext uri="{BB962C8B-B14F-4D97-AF65-F5344CB8AC3E}">
        <p14:creationId xmlns:p14="http://schemas.microsoft.com/office/powerpoint/2010/main" val="266509793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 in Action</a:t>
            </a:r>
          </a:p>
        </p:txBody>
      </p:sp>
      <p:sp>
        <p:nvSpPr>
          <p:cNvPr id="3" name="Subtitle 2"/>
          <p:cNvSpPr>
            <a:spLocks noGrp="1"/>
          </p:cNvSpPr>
          <p:nvPr>
            <p:ph type="subTitle" idx="1"/>
          </p:nvPr>
        </p:nvSpPr>
        <p:spPr/>
        <p:txBody>
          <a:bodyPr/>
          <a:lstStyle/>
          <a:p>
            <a:pPr>
              <a:defRPr/>
            </a:pPr>
            <a:r>
              <a:rPr lang="en-US" dirty="0"/>
              <a:t>Technology in Focus:</a:t>
            </a:r>
          </a:p>
          <a:p>
            <a:pPr>
              <a:defRPr/>
            </a:pPr>
            <a:r>
              <a:rPr lang="en-US" dirty="0"/>
              <a:t> Information Technology Ethics</a:t>
            </a:r>
          </a:p>
        </p:txBody>
      </p:sp>
    </p:spTree>
    <p:extLst>
      <p:ext uri="{BB962C8B-B14F-4D97-AF65-F5344CB8AC3E}">
        <p14:creationId xmlns:p14="http://schemas.microsoft.com/office/powerpoint/2010/main" val="409334527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052" y="1749962"/>
            <a:ext cx="2971800" cy="4425538"/>
          </a:xfrm>
          <a:prstGeom prst="rect">
            <a:avLst/>
          </a:prstGeom>
        </p:spPr>
      </p:pic>
      <p:sp>
        <p:nvSpPr>
          <p:cNvPr id="6" name="Title 5"/>
          <p:cNvSpPr>
            <a:spLocks noGrp="1"/>
          </p:cNvSpPr>
          <p:nvPr>
            <p:ph type="title"/>
          </p:nvPr>
        </p:nvSpPr>
        <p:spPr/>
        <p:txBody>
          <a:bodyPr anchor="t">
            <a:normAutofit fontScale="90000"/>
          </a:bodyPr>
          <a:lstStyle/>
          <a:p>
            <a:r>
              <a:rPr lang="en-US" dirty="0" smtClean="0"/>
              <a:t>Computer </a:t>
            </a:r>
            <a:r>
              <a:rPr lang="en-US" dirty="0"/>
              <a:t>Abuse</a:t>
            </a:r>
            <a:br>
              <a:rPr lang="en-US" dirty="0"/>
            </a:br>
            <a:r>
              <a:rPr lang="en-US" sz="2600" dirty="0"/>
              <a:t>Cyberbullying: Who </a:t>
            </a:r>
            <a:r>
              <a:rPr lang="en-US" sz="2600" dirty="0" smtClean="0"/>
              <a:t>Should Protect </a:t>
            </a:r>
            <a:r>
              <a:rPr lang="en-US" sz="2600" dirty="0"/>
              <a:t>Children From Each Other?</a:t>
            </a:r>
          </a:p>
        </p:txBody>
      </p:sp>
      <p:sp>
        <p:nvSpPr>
          <p:cNvPr id="7" name="Content Placeholder 6"/>
          <p:cNvSpPr>
            <a:spLocks noGrp="1"/>
          </p:cNvSpPr>
          <p:nvPr>
            <p:ph idx="1"/>
          </p:nvPr>
        </p:nvSpPr>
        <p:spPr>
          <a:xfrm>
            <a:off x="457200" y="1600200"/>
            <a:ext cx="5257800" cy="4876800"/>
          </a:xfrm>
        </p:spPr>
        <p:txBody>
          <a:bodyPr>
            <a:noAutofit/>
          </a:bodyPr>
          <a:lstStyle/>
          <a:p>
            <a:pPr>
              <a:lnSpc>
                <a:spcPct val="100000"/>
              </a:lnSpc>
              <a:spcBef>
                <a:spcPts val="0"/>
              </a:spcBef>
              <a:spcAft>
                <a:spcPts val="600"/>
              </a:spcAft>
            </a:pPr>
            <a:r>
              <a:rPr lang="en-US" dirty="0" smtClean="0"/>
              <a:t>Individuals responsible for own behavior</a:t>
            </a:r>
          </a:p>
          <a:p>
            <a:pPr lvl="1">
              <a:lnSpc>
                <a:spcPct val="100000"/>
              </a:lnSpc>
              <a:spcBef>
                <a:spcPts val="0"/>
              </a:spcBef>
              <a:spcAft>
                <a:spcPts val="600"/>
              </a:spcAft>
            </a:pPr>
            <a:r>
              <a:rPr lang="en-US" dirty="0" smtClean="0"/>
              <a:t>Parents are responsible to protect children</a:t>
            </a:r>
          </a:p>
          <a:p>
            <a:pPr lvl="1">
              <a:lnSpc>
                <a:spcPct val="100000"/>
              </a:lnSpc>
              <a:spcBef>
                <a:spcPts val="0"/>
              </a:spcBef>
              <a:spcAft>
                <a:spcPts val="600"/>
              </a:spcAft>
            </a:pPr>
            <a:r>
              <a:rPr lang="en-US" dirty="0" smtClean="0"/>
              <a:t>Education is key and needs to be controlled by parents</a:t>
            </a:r>
          </a:p>
          <a:p>
            <a:pPr>
              <a:lnSpc>
                <a:spcPct val="100000"/>
              </a:lnSpc>
              <a:spcBef>
                <a:spcPts val="0"/>
              </a:spcBef>
              <a:spcAft>
                <a:spcPts val="600"/>
              </a:spcAft>
            </a:pPr>
            <a:r>
              <a:rPr lang="en-US" dirty="0" smtClean="0"/>
              <a:t>Society is affected</a:t>
            </a:r>
          </a:p>
          <a:p>
            <a:pPr lvl="1">
              <a:lnSpc>
                <a:spcPct val="100000"/>
              </a:lnSpc>
              <a:spcBef>
                <a:spcPts val="0"/>
              </a:spcBef>
              <a:spcAft>
                <a:spcPts val="600"/>
              </a:spcAft>
            </a:pPr>
            <a:r>
              <a:rPr lang="en-US" dirty="0" smtClean="0"/>
              <a:t>Educators have more resources than parents</a:t>
            </a:r>
            <a:endParaRPr lang="en-US" dirty="0"/>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TIF Ethics </a:t>
            </a:r>
            <a:fld id="{3C5A0288-DE65-4327-81AA-3D0ED474C7D0}" type="slidenum">
              <a:rPr lang="en-US" smtClean="0"/>
              <a:pPr/>
              <a:t>19</a:t>
            </a:fld>
            <a:endParaRPr lang="en-US" dirty="0"/>
          </a:p>
        </p:txBody>
      </p:sp>
    </p:spTree>
    <p:extLst>
      <p:ext uri="{BB962C8B-B14F-4D97-AF65-F5344CB8AC3E}">
        <p14:creationId xmlns:p14="http://schemas.microsoft.com/office/powerpoint/2010/main" val="82443012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81000" y="228600"/>
            <a:ext cx="8382000" cy="1219200"/>
          </a:xfrm>
        </p:spPr>
        <p:txBody>
          <a:bodyPr anchor="ctr">
            <a:normAutofit fontScale="90000"/>
          </a:bodyPr>
          <a:lstStyle/>
          <a:p>
            <a:pPr eaLnBrk="1" hangingPunct="1">
              <a:defRPr/>
            </a:pPr>
            <a:r>
              <a:rPr lang="en-US" dirty="0" smtClean="0"/>
              <a:t>Using Computers to</a:t>
            </a:r>
            <a:br>
              <a:rPr lang="en-US" dirty="0" smtClean="0"/>
            </a:br>
            <a:r>
              <a:rPr lang="en-US" dirty="0" smtClean="0"/>
              <a:t>Support Ethical Conduct</a:t>
            </a:r>
          </a:p>
        </p:txBody>
      </p:sp>
      <p:sp>
        <p:nvSpPr>
          <p:cNvPr id="135172" name="Rectangle 4"/>
          <p:cNvSpPr>
            <a:spLocks noGrp="1" noChangeAspect="1" noChangeArrowheads="1"/>
          </p:cNvSpPr>
          <p:nvPr>
            <p:ph idx="1"/>
          </p:nvPr>
        </p:nvSpPr>
        <p:spPr>
          <a:xfrm>
            <a:off x="457200" y="1600200"/>
            <a:ext cx="8229600" cy="4953000"/>
          </a:xfrm>
        </p:spPr>
        <p:txBody>
          <a:bodyPr>
            <a:normAutofit/>
          </a:bodyPr>
          <a:lstStyle/>
          <a:p>
            <a:r>
              <a:rPr lang="en-US" dirty="0" smtClean="0"/>
              <a:t>Can use technology to support ethical conduct</a:t>
            </a:r>
            <a:endParaRPr lang="en-US" dirty="0"/>
          </a:p>
          <a:p>
            <a:pPr eaLnBrk="1" hangingPunct="1"/>
            <a:r>
              <a:rPr lang="en-US" dirty="0" smtClean="0">
                <a:effectLst/>
              </a:rPr>
              <a:t>Charitable organizations use Internet for fundraising</a:t>
            </a:r>
          </a:p>
          <a:p>
            <a:pPr eaLnBrk="1" hangingPunct="1"/>
            <a:r>
              <a:rPr lang="en-US" dirty="0" smtClean="0"/>
              <a:t>Web is a tool for organizing aid to areas in crisis</a:t>
            </a:r>
          </a:p>
          <a:p>
            <a:pPr eaLnBrk="1" hangingPunct="1"/>
            <a:r>
              <a:rPr lang="en-US" dirty="0" smtClean="0"/>
              <a:t>Websites and Facebook can locate friends and family members after disaster</a:t>
            </a: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TIF Ethics </a:t>
            </a:r>
            <a:fld id="{3C5A0288-DE65-4327-81AA-3D0ED474C7D0}" type="slidenum">
              <a:rPr lang="en-US" smtClean="0"/>
              <a:pPr/>
              <a:t>20</a:t>
            </a:fld>
            <a:endParaRPr 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64" y="2209800"/>
            <a:ext cx="8151223" cy="3962400"/>
          </a:xfrm>
          <a:prstGeom prst="rect">
            <a:avLst/>
          </a:prstGeom>
        </p:spPr>
      </p:pic>
      <p:sp>
        <p:nvSpPr>
          <p:cNvPr id="2" name="Title 1"/>
          <p:cNvSpPr>
            <a:spLocks noGrp="1"/>
          </p:cNvSpPr>
          <p:nvPr>
            <p:ph type="title"/>
          </p:nvPr>
        </p:nvSpPr>
        <p:spPr>
          <a:xfrm>
            <a:off x="381000" y="228600"/>
            <a:ext cx="8382000" cy="1219200"/>
          </a:xfrm>
        </p:spPr>
        <p:txBody>
          <a:bodyPr>
            <a:normAutofit fontScale="90000"/>
          </a:bodyPr>
          <a:lstStyle/>
          <a:p>
            <a:r>
              <a:rPr lang="en-US" dirty="0" smtClean="0"/>
              <a:t>Using Computers to</a:t>
            </a:r>
            <a:br>
              <a:rPr lang="en-US" dirty="0" smtClean="0"/>
            </a:br>
            <a:r>
              <a:rPr lang="en-US" dirty="0" smtClean="0"/>
              <a:t>Support Ethical Conduct</a:t>
            </a:r>
            <a:endParaRPr lang="en-US" dirty="0"/>
          </a:p>
        </p:txBody>
      </p:sp>
      <p:sp>
        <p:nvSpPr>
          <p:cNvPr id="3" name="Content Placeholder 2"/>
          <p:cNvSpPr>
            <a:spLocks noGrp="1"/>
          </p:cNvSpPr>
          <p:nvPr>
            <p:ph idx="1"/>
          </p:nvPr>
        </p:nvSpPr>
        <p:spPr>
          <a:xfrm>
            <a:off x="457200" y="1600200"/>
            <a:ext cx="8229600" cy="609600"/>
          </a:xfrm>
        </p:spPr>
        <p:txBody>
          <a:bodyPr>
            <a:noAutofit/>
          </a:bodyPr>
          <a:lstStyle/>
          <a:p>
            <a:r>
              <a:rPr lang="en-US" dirty="0" smtClean="0"/>
              <a:t>Google Crisis Response</a:t>
            </a:r>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TIF Ethics </a:t>
            </a:r>
            <a:fld id="{3C5A0288-DE65-4327-81AA-3D0ED474C7D0}" type="slidenum">
              <a:rPr lang="en-US" smtClean="0"/>
              <a:pPr/>
              <a:t>21</a:t>
            </a:fld>
            <a:endParaRPr lang="en-US" dirty="0"/>
          </a:p>
        </p:txBody>
      </p:sp>
    </p:spTree>
    <p:extLst>
      <p:ext uri="{BB962C8B-B14F-4D97-AF65-F5344CB8AC3E}">
        <p14:creationId xmlns:p14="http://schemas.microsoft.com/office/powerpoint/2010/main" val="143880129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ctr" fontAlgn="base">
              <a:spcBef>
                <a:spcPct val="0"/>
              </a:spcBef>
              <a:spcAft>
                <a:spcPct val="0"/>
              </a:spcAft>
              <a:defRPr/>
            </a:pPr>
            <a:endParaRPr lang="en-US" sz="1400" dirty="0">
              <a:solidFill>
                <a:srgbClr val="000000"/>
              </a:solidFill>
              <a:effectLst>
                <a:outerShdw blurRad="38100" dist="38100" dir="2700000" algn="tl">
                  <a:srgbClr val="FFFFFF"/>
                </a:outerShdw>
              </a:effectLst>
              <a:latin typeface="Arial" charset="0"/>
            </a:endParaRPr>
          </a:p>
        </p:txBody>
      </p:sp>
      <p:sp>
        <p:nvSpPr>
          <p:cNvPr id="145410"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algn="ctr" fontAlgn="base">
              <a:spcBef>
                <a:spcPct val="0"/>
              </a:spcBef>
              <a:spcAft>
                <a:spcPct val="0"/>
              </a:spcAft>
            </a:pPr>
            <a:endParaRPr lang="en-US" sz="4400" dirty="0">
              <a:solidFill>
                <a:srgbClr val="E5FFFF"/>
              </a:solidFill>
              <a:latin typeface="Arial" charset="0"/>
            </a:endParaRPr>
          </a:p>
        </p:txBody>
      </p:sp>
      <p:pic>
        <p:nvPicPr>
          <p:cNvPr id="145411" name="Picture 5" descr="cid:3287383400_2177562"/>
          <p:cNvPicPr>
            <a:picLocks noChangeAspect="1" noChangeArrowheads="1"/>
          </p:cNvPicPr>
          <p:nvPr/>
        </p:nvPicPr>
        <p:blipFill>
          <a:blip r:embed="rId3" r:link="rId4" cstate="print"/>
          <a:srcRect/>
          <a:stretch>
            <a:fillRect/>
          </a:stretch>
        </p:blipFill>
        <p:spPr bwMode="auto">
          <a:xfrm>
            <a:off x="457201" y="971550"/>
            <a:ext cx="8229600" cy="2747963"/>
          </a:xfrm>
          <a:prstGeom prst="rect">
            <a:avLst/>
          </a:prstGeom>
          <a:solidFill>
            <a:schemeClr val="hlink"/>
          </a:solidFill>
          <a:ln w="9525">
            <a:solidFill>
              <a:schemeClr val="bg1"/>
            </a:solidFill>
            <a:miter lim="800000"/>
            <a:headEnd/>
            <a:tailEnd/>
          </a:ln>
        </p:spPr>
      </p:pic>
      <p:sp>
        <p:nvSpPr>
          <p:cNvPr id="14541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fontAlgn="base">
              <a:spcBef>
                <a:spcPct val="0"/>
              </a:spcBef>
              <a:spcAft>
                <a:spcPct val="0"/>
              </a:spcAft>
            </a:pPr>
            <a:r>
              <a:rPr lang="en-US" sz="1600" dirty="0">
                <a:solidFill>
                  <a:srgbClr val="000000"/>
                </a:solidFill>
                <a:latin typeface="Arial" charset="0"/>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t"/>
          <a:lstStyle/>
          <a:p>
            <a:pPr algn="ctr" fontAlgn="base">
              <a:spcBef>
                <a:spcPct val="0"/>
              </a:spcBef>
              <a:spcAft>
                <a:spcPct val="0"/>
              </a:spcAft>
              <a:defRPr/>
            </a:pPr>
            <a:r>
              <a:rPr lang="en-US" dirty="0">
                <a:solidFill>
                  <a:srgbClr val="000000"/>
                </a:solidFill>
                <a:effectLst>
                  <a:outerShdw blurRad="38100" dist="38100" dir="2700000" algn="tl">
                    <a:srgbClr val="FFFFFF"/>
                  </a:outerShdw>
                </a:effectLst>
              </a:rPr>
              <a:t>Copyright © </a:t>
            </a:r>
            <a:r>
              <a:rPr lang="en-US" dirty="0" smtClean="0">
                <a:solidFill>
                  <a:srgbClr val="000000"/>
                </a:solidFill>
                <a:effectLst>
                  <a:outerShdw blurRad="38100" dist="38100" dir="2700000" algn="tl">
                    <a:srgbClr val="FFFFFF"/>
                  </a:outerShdw>
                </a:effectLst>
              </a:rPr>
              <a:t>2016 Pearson </a:t>
            </a:r>
            <a:r>
              <a:rPr lang="en-US" dirty="0">
                <a:solidFill>
                  <a:srgbClr val="000000"/>
                </a:solidFill>
                <a:effectLst>
                  <a:outerShdw blurRad="38100" dist="38100" dir="2700000" algn="tl">
                    <a:srgbClr val="FFFFFF"/>
                  </a:outerShdw>
                </a:effectLst>
              </a:rPr>
              <a:t>Education, Inc</a:t>
            </a:r>
            <a:r>
              <a:rPr lang="en-US" dirty="0" smtClean="0">
                <a:solidFill>
                  <a:srgbClr val="000000"/>
                </a:solidFill>
                <a:effectLst>
                  <a:outerShdw blurRad="38100" dist="38100" dir="2700000" algn="tl">
                    <a:srgbClr val="FFFFFF"/>
                  </a:outerShdw>
                </a:effectLst>
              </a:rPr>
              <a:t>.</a:t>
            </a:r>
            <a:endParaRPr lang="en-US" dirty="0">
              <a:solidFill>
                <a:srgbClr val="000000"/>
              </a:solidFill>
              <a:effectLst>
                <a:outerShdw blurRad="38100" dist="38100" dir="2700000" algn="tl">
                  <a:srgbClr val="FFFFFF"/>
                </a:outerShdw>
              </a:effectLst>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81000" y="381000"/>
            <a:ext cx="8382000" cy="1066800"/>
          </a:xfrm>
        </p:spPr>
        <p:txBody>
          <a:bodyPr anchor="ctr">
            <a:noAutofit/>
          </a:bodyPr>
          <a:lstStyle/>
          <a:p>
            <a:pPr>
              <a:defRPr/>
            </a:pPr>
            <a:r>
              <a:rPr lang="en-US" sz="4000" dirty="0"/>
              <a:t>Key Issues Related </a:t>
            </a:r>
            <a:r>
              <a:rPr lang="en-US" sz="4000" dirty="0" smtClean="0"/>
              <a:t>to</a:t>
            </a:r>
            <a:br>
              <a:rPr lang="en-US" sz="4000" dirty="0" smtClean="0"/>
            </a:br>
            <a:r>
              <a:rPr lang="en-US" sz="4000" dirty="0" smtClean="0"/>
              <a:t>Technology </a:t>
            </a:r>
            <a:r>
              <a:rPr lang="en-US" sz="4000" dirty="0"/>
              <a:t>and Ethics</a:t>
            </a:r>
            <a:endParaRPr lang="en-US" sz="4000" dirty="0" smtClean="0"/>
          </a:p>
        </p:txBody>
      </p:sp>
      <p:sp>
        <p:nvSpPr>
          <p:cNvPr id="113667" name="Rectangle 3"/>
          <p:cNvSpPr>
            <a:spLocks noGrp="1" noChangeArrowheads="1"/>
          </p:cNvSpPr>
          <p:nvPr>
            <p:ph idx="1"/>
          </p:nvPr>
        </p:nvSpPr>
        <p:spPr>
          <a:xfrm>
            <a:off x="457200" y="1600200"/>
            <a:ext cx="8229600" cy="4525963"/>
          </a:xfrm>
        </p:spPr>
        <p:txBody>
          <a:bodyPr/>
          <a:lstStyle/>
          <a:p>
            <a:pPr>
              <a:spcAft>
                <a:spcPts val="1200"/>
              </a:spcAft>
            </a:pPr>
            <a:r>
              <a:rPr lang="en-US" dirty="0"/>
              <a:t>Intellectual property rights</a:t>
            </a:r>
          </a:p>
          <a:p>
            <a:pPr>
              <a:spcAft>
                <a:spcPts val="1200"/>
              </a:spcAft>
            </a:pPr>
            <a:r>
              <a:rPr lang="en-US" dirty="0" smtClean="0"/>
              <a:t>Privacy</a:t>
            </a:r>
            <a:endParaRPr lang="en-US" dirty="0"/>
          </a:p>
          <a:p>
            <a:pPr>
              <a:spcAft>
                <a:spcPts val="1200"/>
              </a:spcAft>
            </a:pPr>
            <a:r>
              <a:rPr lang="en-US" dirty="0" smtClean="0"/>
              <a:t>E-commerce</a:t>
            </a:r>
            <a:endParaRPr lang="en-US" dirty="0"/>
          </a:p>
          <a:p>
            <a:pPr>
              <a:spcAft>
                <a:spcPts val="1200"/>
              </a:spcAft>
            </a:pPr>
            <a:r>
              <a:rPr lang="en-US" dirty="0" smtClean="0"/>
              <a:t>Free speech</a:t>
            </a:r>
            <a:endParaRPr lang="en-US" dirty="0"/>
          </a:p>
          <a:p>
            <a:pPr>
              <a:spcAft>
                <a:spcPts val="1200"/>
              </a:spcAft>
            </a:pPr>
            <a:r>
              <a:rPr lang="en-US" dirty="0" smtClean="0"/>
              <a:t>Computer </a:t>
            </a:r>
            <a:r>
              <a:rPr lang="en-US" dirty="0"/>
              <a:t>abuse</a:t>
            </a:r>
            <a:endParaRPr lang="en-US" dirty="0" smtClean="0">
              <a:effectLst/>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TIF Ethics </a:t>
            </a:r>
            <a:fld id="{3C5A0288-DE65-4327-81AA-3D0ED474C7D0}" type="slidenum">
              <a:rPr lang="en-US" smtClean="0"/>
              <a:pPr/>
              <a:t>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196084"/>
            <a:ext cx="4547616" cy="3410712"/>
          </a:xfrm>
          <a:prstGeom prst="rect">
            <a:avLst/>
          </a:prstGeom>
        </p:spPr>
      </p:pic>
    </p:spTree>
    <p:extLst>
      <p:ext uri="{BB962C8B-B14F-4D97-AF65-F5344CB8AC3E}">
        <p14:creationId xmlns:p14="http://schemas.microsoft.com/office/powerpoint/2010/main" val="229194969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chor="ctr">
            <a:normAutofit/>
          </a:bodyPr>
          <a:lstStyle/>
          <a:p>
            <a:pPr eaLnBrk="1" hangingPunct="1">
              <a:defRPr/>
            </a:pPr>
            <a:r>
              <a:rPr lang="en-US" sz="4000" dirty="0" smtClean="0"/>
              <a:t>What Is Ethics?</a:t>
            </a:r>
          </a:p>
        </p:txBody>
      </p:sp>
      <p:sp>
        <p:nvSpPr>
          <p:cNvPr id="113667" name="Rectangle 3"/>
          <p:cNvSpPr>
            <a:spLocks noGrp="1" noChangeArrowheads="1"/>
          </p:cNvSpPr>
          <p:nvPr>
            <p:ph idx="1"/>
          </p:nvPr>
        </p:nvSpPr>
        <p:spPr>
          <a:xfrm>
            <a:off x="457200" y="1600200"/>
            <a:ext cx="8229600" cy="4876800"/>
          </a:xfrm>
        </p:spPr>
        <p:txBody>
          <a:bodyPr>
            <a:normAutofit/>
          </a:bodyPr>
          <a:lstStyle/>
          <a:p>
            <a:pPr eaLnBrk="1" hangingPunct="1">
              <a:spcAft>
                <a:spcPts val="600"/>
              </a:spcAft>
              <a:defRPr/>
            </a:pPr>
            <a:r>
              <a:rPr lang="en-US" dirty="0" smtClean="0">
                <a:effectLst/>
              </a:rPr>
              <a:t>Study of general nature of morals and moral choices</a:t>
            </a:r>
          </a:p>
          <a:p>
            <a:pPr lvl="1">
              <a:spcAft>
                <a:spcPts val="600"/>
              </a:spcAft>
              <a:defRPr/>
            </a:pPr>
            <a:r>
              <a:rPr lang="en-US" dirty="0" smtClean="0">
                <a:effectLst/>
              </a:rPr>
              <a:t>Morals: conforming to established ideas of right and wrong</a:t>
            </a:r>
          </a:p>
          <a:p>
            <a:pPr eaLnBrk="1" hangingPunct="1">
              <a:spcAft>
                <a:spcPts val="600"/>
              </a:spcAft>
              <a:defRPr/>
            </a:pPr>
            <a:r>
              <a:rPr lang="en-US" dirty="0" smtClean="0">
                <a:effectLst/>
              </a:rPr>
              <a:t>Difference between fairness and equity</a:t>
            </a:r>
          </a:p>
          <a:p>
            <a:pPr eaLnBrk="1" hangingPunct="1">
              <a:spcAft>
                <a:spcPts val="600"/>
              </a:spcAft>
              <a:defRPr/>
            </a:pPr>
            <a:r>
              <a:rPr lang="en-US" dirty="0" smtClean="0"/>
              <a:t>Principles</a:t>
            </a:r>
            <a:r>
              <a:rPr lang="en-US" dirty="0" smtClean="0">
                <a:effectLst/>
              </a:rPr>
              <a:t> ar</a:t>
            </a:r>
            <a:r>
              <a:rPr lang="en-US" dirty="0" smtClean="0"/>
              <a:t>e g</a:t>
            </a:r>
            <a:r>
              <a:rPr lang="en-US" dirty="0" smtClean="0">
                <a:effectLst/>
              </a:rPr>
              <a:t>uidelines used to make decisions</a:t>
            </a: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TIF Ethics </a:t>
            </a:r>
            <a:fld id="{3C5A0288-DE65-4327-81AA-3D0ED474C7D0}" type="slidenum">
              <a:rPr lang="en-US" smtClean="0"/>
              <a:pPr/>
              <a:t>3</a:t>
            </a:fld>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chor="ctr">
            <a:normAutofit fontScale="90000"/>
          </a:bodyPr>
          <a:lstStyle/>
          <a:p>
            <a:pPr>
              <a:defRPr/>
            </a:pPr>
            <a:r>
              <a:rPr lang="en-US" dirty="0"/>
              <a:t>What is Ethics?</a:t>
            </a:r>
            <a:br>
              <a:rPr lang="en-US" dirty="0"/>
            </a:br>
            <a:r>
              <a:rPr lang="en-US" sz="3100" dirty="0"/>
              <a:t>Doesn't Everyone </a:t>
            </a:r>
            <a:r>
              <a:rPr lang="en-US" sz="3100" dirty="0" smtClean="0"/>
              <a:t>Have the </a:t>
            </a:r>
            <a:r>
              <a:rPr lang="en-US" sz="3100" dirty="0"/>
              <a:t>Same Ethical Values?</a:t>
            </a: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TIF Ethics </a:t>
            </a:r>
            <a:fld id="{3C5A0288-DE65-4327-81AA-3D0ED474C7D0}" type="slidenum">
              <a:rPr lang="en-US" smtClean="0"/>
              <a:pPr/>
              <a:t>4</a:t>
            </a:fld>
            <a:endParaRPr lang="en-US" dirty="0"/>
          </a:p>
        </p:txBody>
      </p:sp>
      <p:sp>
        <p:nvSpPr>
          <p:cNvPr id="6" name="TextBox 5"/>
          <p:cNvSpPr txBox="1"/>
          <p:nvPr/>
        </p:nvSpPr>
        <p:spPr>
          <a:xfrm>
            <a:off x="521368" y="1608221"/>
            <a:ext cx="8001000" cy="381642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Relativism</a:t>
            </a:r>
          </a:p>
          <a:p>
            <a:pPr marL="285750" indent="-285750">
              <a:spcAft>
                <a:spcPts val="1200"/>
              </a:spcAft>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Divine Command</a:t>
            </a:r>
          </a:p>
          <a:p>
            <a:pPr marL="285750" indent="-285750">
              <a:spcAft>
                <a:spcPts val="1200"/>
              </a:spcAft>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Theory</a:t>
            </a:r>
          </a:p>
          <a:p>
            <a:pPr marL="285750" indent="-285750">
              <a:spcAft>
                <a:spcPts val="1200"/>
              </a:spcAft>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Utilitarianism</a:t>
            </a:r>
          </a:p>
          <a:p>
            <a:pPr marL="285750" indent="-285750">
              <a:spcAft>
                <a:spcPts val="1200"/>
              </a:spcAft>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Virtue Ethics</a:t>
            </a:r>
          </a:p>
          <a:p>
            <a:pPr marL="285750" indent="-285750">
              <a:spcAft>
                <a:spcPts val="1200"/>
              </a:spcAft>
              <a:buFont typeface="Arial" panose="020B0604020202020204" pitchFamily="34" charset="0"/>
              <a:buChar char="•"/>
            </a:pPr>
            <a:r>
              <a:rPr lang="en-US" sz="3200" dirty="0" smtClean="0">
                <a:solidFill>
                  <a:srgbClr val="0070C0"/>
                </a:solidFill>
                <a:latin typeface="Arial" panose="020B0604020202020204" pitchFamily="34" charset="0"/>
                <a:cs typeface="Arial" panose="020B0604020202020204" pitchFamily="34" charset="0"/>
              </a:rPr>
              <a:t>Deontology (</a:t>
            </a:r>
            <a:r>
              <a:rPr lang="en-US" sz="3200" dirty="0">
                <a:solidFill>
                  <a:srgbClr val="0070C0"/>
                </a:solidFill>
                <a:latin typeface="Arial" panose="020B0604020202020204" pitchFamily="34" charset="0"/>
                <a:cs typeface="Arial" panose="020B0604020202020204" pitchFamily="34" charset="0"/>
              </a:rPr>
              <a:t>Duty-Based</a:t>
            </a:r>
            <a:r>
              <a:rPr lang="en-US" sz="3200" dirty="0" smtClean="0">
                <a:solidFill>
                  <a:srgbClr val="0070C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13066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a:t>What is Ethics?</a:t>
            </a:r>
            <a:br>
              <a:rPr lang="en-US" dirty="0"/>
            </a:br>
            <a:r>
              <a:rPr lang="en-US" sz="3100" dirty="0" smtClean="0"/>
              <a:t>Aren’t laws meant to guide people’s ethical actions?</a:t>
            </a:r>
            <a:endParaRPr lang="en-US" sz="2700" dirty="0"/>
          </a:p>
        </p:txBody>
      </p:sp>
      <p:sp>
        <p:nvSpPr>
          <p:cNvPr id="3" name="Content Placeholder 2"/>
          <p:cNvSpPr>
            <a:spLocks noGrp="1"/>
          </p:cNvSpPr>
          <p:nvPr>
            <p:ph idx="1"/>
          </p:nvPr>
        </p:nvSpPr>
        <p:spPr>
          <a:xfrm>
            <a:off x="457200" y="1600200"/>
            <a:ext cx="8229600" cy="5257800"/>
          </a:xfrm>
        </p:spPr>
        <p:txBody>
          <a:bodyPr>
            <a:normAutofit/>
          </a:bodyPr>
          <a:lstStyle/>
          <a:p>
            <a:pPr>
              <a:lnSpc>
                <a:spcPct val="100000"/>
              </a:lnSpc>
              <a:spcAft>
                <a:spcPts val="600"/>
              </a:spcAft>
            </a:pPr>
            <a:r>
              <a:rPr lang="en-US" dirty="0" smtClean="0"/>
              <a:t>Laws are formal</a:t>
            </a:r>
            <a:r>
              <a:rPr lang="en-US" dirty="0"/>
              <a:t>, </a:t>
            </a:r>
            <a:r>
              <a:rPr lang="en-US" dirty="0" smtClean="0"/>
              <a:t>written standards</a:t>
            </a:r>
          </a:p>
          <a:p>
            <a:pPr lvl="1">
              <a:lnSpc>
                <a:spcPct val="100000"/>
              </a:lnSpc>
              <a:spcAft>
                <a:spcPts val="600"/>
              </a:spcAft>
            </a:pPr>
            <a:r>
              <a:rPr lang="en-US" dirty="0" smtClean="0"/>
              <a:t>Designed </a:t>
            </a:r>
            <a:r>
              <a:rPr lang="en-US" dirty="0"/>
              <a:t>to apply to </a:t>
            </a:r>
            <a:r>
              <a:rPr lang="en-US" dirty="0" smtClean="0"/>
              <a:t>everyone</a:t>
            </a:r>
          </a:p>
          <a:p>
            <a:pPr lvl="1">
              <a:lnSpc>
                <a:spcPct val="100000"/>
              </a:lnSpc>
              <a:spcAft>
                <a:spcPts val="600"/>
              </a:spcAft>
            </a:pPr>
            <a:r>
              <a:rPr lang="en-US" dirty="0" smtClean="0"/>
              <a:t>Enforced </a:t>
            </a:r>
            <a:r>
              <a:rPr lang="en-US" dirty="0"/>
              <a:t>by government </a:t>
            </a:r>
            <a:r>
              <a:rPr lang="en-US" dirty="0" smtClean="0"/>
              <a:t>agencies</a:t>
            </a:r>
          </a:p>
          <a:p>
            <a:pPr lvl="1">
              <a:lnSpc>
                <a:spcPct val="100000"/>
              </a:lnSpc>
              <a:spcAft>
                <a:spcPts val="600"/>
              </a:spcAft>
            </a:pPr>
            <a:r>
              <a:rPr lang="en-US" dirty="0" smtClean="0"/>
              <a:t>Interpreted by </a:t>
            </a:r>
            <a:r>
              <a:rPr lang="en-US" dirty="0"/>
              <a:t>the </a:t>
            </a:r>
            <a:r>
              <a:rPr lang="en-US" dirty="0" smtClean="0"/>
              <a:t>courts</a:t>
            </a:r>
          </a:p>
          <a:p>
            <a:pPr>
              <a:lnSpc>
                <a:spcPct val="100000"/>
              </a:lnSpc>
              <a:spcAft>
                <a:spcPts val="600"/>
              </a:spcAft>
            </a:pPr>
            <a:r>
              <a:rPr lang="en-US" dirty="0" smtClean="0"/>
              <a:t>Impossible </a:t>
            </a:r>
            <a:r>
              <a:rPr lang="en-US" dirty="0"/>
              <a:t>to pass </a:t>
            </a:r>
            <a:r>
              <a:rPr lang="en-US" dirty="0" smtClean="0"/>
              <a:t>laws to cover every possibility</a:t>
            </a:r>
            <a:endParaRPr lang="en-US" dirty="0"/>
          </a:p>
          <a:p>
            <a:pPr>
              <a:lnSpc>
                <a:spcPct val="100000"/>
              </a:lnSpc>
              <a:spcAft>
                <a:spcPts val="600"/>
              </a:spcAft>
            </a:pPr>
            <a:r>
              <a:rPr lang="en-US" dirty="0" smtClean="0"/>
              <a:t>Ethics provides </a:t>
            </a:r>
            <a:r>
              <a:rPr lang="en-US" dirty="0"/>
              <a:t>a general set of unwritten guidelines</a:t>
            </a:r>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smtClean="0"/>
              <a:t>TIF Ethics </a:t>
            </a:r>
            <a:fld id="{3C5A0288-DE65-4327-81AA-3D0ED474C7D0}" type="slidenum">
              <a:rPr lang="en-US" smtClean="0"/>
              <a:pPr/>
              <a:t>5</a:t>
            </a:fld>
            <a:endParaRPr lang="en-US" dirty="0"/>
          </a:p>
        </p:txBody>
      </p:sp>
    </p:spTree>
    <p:extLst>
      <p:ext uri="{BB962C8B-B14F-4D97-AF65-F5344CB8AC3E}">
        <p14:creationId xmlns:p14="http://schemas.microsoft.com/office/powerpoint/2010/main" val="224654426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381000" y="228600"/>
            <a:ext cx="8382000" cy="1066800"/>
          </a:xfrm>
        </p:spPr>
        <p:txBody>
          <a:bodyPr anchor="ctr">
            <a:normAutofit fontScale="90000"/>
          </a:bodyPr>
          <a:lstStyle/>
          <a:p>
            <a:pPr>
              <a:defRPr/>
            </a:pPr>
            <a:r>
              <a:rPr lang="en-US" dirty="0"/>
              <a:t>What is Ethics?</a:t>
            </a:r>
            <a:br>
              <a:rPr lang="en-US" dirty="0"/>
            </a:br>
            <a:r>
              <a:rPr lang="en-US" sz="3100" dirty="0"/>
              <a:t>Is Unethical Behavior </a:t>
            </a:r>
            <a:r>
              <a:rPr lang="en-US" sz="3100" dirty="0" smtClean="0"/>
              <a:t>the Same </a:t>
            </a:r>
            <a:r>
              <a:rPr lang="en-US" sz="3100" dirty="0"/>
              <a:t>as </a:t>
            </a:r>
            <a:r>
              <a:rPr lang="en-US" sz="3100" dirty="0" smtClean="0"/>
              <a:t>Illegal Behavior</a:t>
            </a:r>
            <a:r>
              <a:rPr lang="en-US" sz="3100" dirty="0"/>
              <a:t>?</a:t>
            </a:r>
            <a:endParaRPr lang="en-US" sz="3100" dirty="0" smtClean="0"/>
          </a:p>
        </p:txBody>
      </p:sp>
      <p:sp>
        <p:nvSpPr>
          <p:cNvPr id="149507" name="Rectangle 3"/>
          <p:cNvSpPr>
            <a:spLocks noGrp="1" noChangeArrowheads="1"/>
          </p:cNvSpPr>
          <p:nvPr>
            <p:ph idx="1"/>
          </p:nvPr>
        </p:nvSpPr>
        <p:spPr>
          <a:xfrm>
            <a:off x="457200" y="1600200"/>
            <a:ext cx="8229600" cy="4876800"/>
          </a:xfrm>
        </p:spPr>
        <p:txBody>
          <a:bodyPr>
            <a:normAutofit/>
          </a:bodyPr>
          <a:lstStyle/>
          <a:p>
            <a:pPr eaLnBrk="1" hangingPunct="1">
              <a:spcAft>
                <a:spcPts val="600"/>
              </a:spcAft>
              <a:defRPr/>
            </a:pPr>
            <a:r>
              <a:rPr lang="en-US" dirty="0" smtClean="0">
                <a:effectLst/>
              </a:rPr>
              <a:t>Unethical </a:t>
            </a:r>
            <a:r>
              <a:rPr lang="en-US" dirty="0"/>
              <a:t>B</a:t>
            </a:r>
            <a:r>
              <a:rPr lang="en-US" dirty="0" smtClean="0">
                <a:effectLst/>
              </a:rPr>
              <a:t>ehavior</a:t>
            </a:r>
          </a:p>
          <a:p>
            <a:pPr lvl="1">
              <a:spcAft>
                <a:spcPts val="600"/>
              </a:spcAft>
              <a:defRPr/>
            </a:pPr>
            <a:r>
              <a:rPr lang="en-US" dirty="0"/>
              <a:t>I</a:t>
            </a:r>
            <a:r>
              <a:rPr lang="en-US" dirty="0" smtClean="0"/>
              <a:t>sn’t necessarily illegal</a:t>
            </a:r>
          </a:p>
          <a:p>
            <a:pPr lvl="1">
              <a:spcAft>
                <a:spcPts val="600"/>
              </a:spcAft>
              <a:defRPr/>
            </a:pPr>
            <a:r>
              <a:rPr lang="en-US" dirty="0" smtClean="0"/>
              <a:t>Not </a:t>
            </a:r>
            <a:r>
              <a:rPr lang="en-US" dirty="0"/>
              <a:t>all illegal behavior is </a:t>
            </a:r>
            <a:r>
              <a:rPr lang="en-US" dirty="0" smtClean="0"/>
              <a:t>unethical</a:t>
            </a:r>
          </a:p>
          <a:p>
            <a:pPr lvl="1">
              <a:spcAft>
                <a:spcPts val="600"/>
              </a:spcAft>
              <a:defRPr/>
            </a:pPr>
            <a:r>
              <a:rPr lang="en-US" dirty="0" smtClean="0"/>
              <a:t>Not conforming to approved standards</a:t>
            </a:r>
          </a:p>
          <a:p>
            <a:pPr>
              <a:spcAft>
                <a:spcPts val="600"/>
              </a:spcAft>
              <a:defRPr/>
            </a:pPr>
            <a:r>
              <a:rPr lang="en-US" dirty="0" smtClean="0"/>
              <a:t>Amoral Behavior</a:t>
            </a:r>
          </a:p>
          <a:p>
            <a:pPr lvl="1">
              <a:spcAft>
                <a:spcPts val="600"/>
              </a:spcAft>
              <a:defRPr/>
            </a:pPr>
            <a:r>
              <a:rPr lang="en-US" dirty="0" smtClean="0"/>
              <a:t>No sense of right or wrong</a:t>
            </a:r>
          </a:p>
          <a:p>
            <a:pPr lvl="1">
              <a:spcAft>
                <a:spcPts val="600"/>
              </a:spcAft>
              <a:defRPr/>
            </a:pPr>
            <a:r>
              <a:rPr lang="en-US" dirty="0" smtClean="0"/>
              <a:t>No interest in moral consequences</a:t>
            </a:r>
          </a:p>
          <a:p>
            <a:pPr>
              <a:defRPr/>
            </a:pPr>
            <a:endParaRPr lang="en-US" dirty="0" smtClean="0">
              <a:effectLst/>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TIF Ethics </a:t>
            </a:r>
            <a:fld id="{3C5A0288-DE65-4327-81AA-3D0ED474C7D0}" type="slidenum">
              <a:rPr lang="en-US" smtClean="0"/>
              <a:pPr/>
              <a:t>6</a:t>
            </a:fld>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4563"/>
          </a:xfrm>
        </p:spPr>
        <p:txBody>
          <a:bodyPr/>
          <a:lstStyle/>
          <a:p>
            <a:r>
              <a:rPr lang="en-US" dirty="0" smtClean="0"/>
              <a:t>No universal agreement</a:t>
            </a:r>
          </a:p>
          <a:p>
            <a:r>
              <a:rPr lang="en-US" dirty="0" smtClean="0"/>
              <a:t>Most societies use a blend</a:t>
            </a:r>
          </a:p>
          <a:p>
            <a:r>
              <a:rPr lang="en-US" dirty="0" smtClean="0"/>
              <a:t>Ethical decision are greatly influenced by personal ethics</a:t>
            </a:r>
            <a:endParaRPr lang="en-US" dirty="0"/>
          </a:p>
        </p:txBody>
      </p:sp>
      <p:sp>
        <p:nvSpPr>
          <p:cNvPr id="6" name="Rectangle 2"/>
          <p:cNvSpPr>
            <a:spLocks noGrp="1" noChangeArrowheads="1"/>
          </p:cNvSpPr>
          <p:nvPr>
            <p:ph type="title"/>
          </p:nvPr>
        </p:nvSpPr>
        <p:spPr>
          <a:xfrm>
            <a:off x="381000" y="228600"/>
            <a:ext cx="8382000" cy="1066800"/>
          </a:xfrm>
        </p:spPr>
        <p:txBody>
          <a:bodyPr anchor="ctr">
            <a:normAutofit fontScale="90000"/>
          </a:bodyPr>
          <a:lstStyle/>
          <a:p>
            <a:pPr>
              <a:defRPr/>
            </a:pPr>
            <a:r>
              <a:rPr lang="en-US" dirty="0"/>
              <a:t>What is Ethics?</a:t>
            </a:r>
            <a:br>
              <a:rPr lang="en-US" dirty="0"/>
            </a:br>
            <a:r>
              <a:rPr lang="en-US" sz="3600" dirty="0"/>
              <a:t>Which System of </a:t>
            </a:r>
            <a:r>
              <a:rPr lang="en-US" sz="3600" dirty="0" smtClean="0"/>
              <a:t>Ethics Works </a:t>
            </a:r>
            <a:r>
              <a:rPr lang="en-US" sz="3600" dirty="0"/>
              <a:t>Best?</a:t>
            </a:r>
            <a:endParaRPr lang="en-US" sz="3600" dirty="0" smtClean="0"/>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TIF Ethics </a:t>
            </a:r>
            <a:fld id="{3C5A0288-DE65-4327-81AA-3D0ED474C7D0}" type="slidenum">
              <a:rPr lang="en-US" smtClean="0"/>
              <a:pPr/>
              <a:t>7</a:t>
            </a:fld>
            <a:endParaRPr lang="en-US" dirty="0"/>
          </a:p>
        </p:txBody>
      </p:sp>
    </p:spTree>
    <p:extLst>
      <p:ext uri="{BB962C8B-B14F-4D97-AF65-F5344CB8AC3E}">
        <p14:creationId xmlns:p14="http://schemas.microsoft.com/office/powerpoint/2010/main" val="59409629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3846576" cy="3655310"/>
          </a:xfrm>
          <a:prstGeom prst="rect">
            <a:avLst/>
          </a:prstGeom>
        </p:spPr>
      </p:pic>
      <p:sp>
        <p:nvSpPr>
          <p:cNvPr id="114690" name="Rectangle 2"/>
          <p:cNvSpPr>
            <a:spLocks noGrp="1" noChangeArrowheads="1"/>
          </p:cNvSpPr>
          <p:nvPr>
            <p:ph type="title"/>
          </p:nvPr>
        </p:nvSpPr>
        <p:spPr/>
        <p:txBody>
          <a:bodyPr anchor="ctr">
            <a:normAutofit fontScale="90000"/>
          </a:bodyPr>
          <a:lstStyle/>
          <a:p>
            <a:pPr>
              <a:defRPr/>
            </a:pPr>
            <a:r>
              <a:rPr lang="en-US" dirty="0" smtClean="0"/>
              <a:t>Personal </a:t>
            </a:r>
            <a:r>
              <a:rPr lang="en-US" dirty="0"/>
              <a:t>Ethics</a:t>
            </a:r>
            <a:br>
              <a:rPr lang="en-US" dirty="0"/>
            </a:br>
            <a:r>
              <a:rPr lang="en-US" sz="3600" dirty="0"/>
              <a:t>What </a:t>
            </a:r>
            <a:r>
              <a:rPr lang="en-US" sz="3600" dirty="0" smtClean="0"/>
              <a:t>are Personal </a:t>
            </a:r>
            <a:r>
              <a:rPr lang="en-US" sz="3600" dirty="0"/>
              <a:t>Ethics?</a:t>
            </a:r>
            <a:endParaRPr lang="en-US" sz="3600" dirty="0" smtClean="0"/>
          </a:p>
        </p:txBody>
      </p:sp>
      <p:sp>
        <p:nvSpPr>
          <p:cNvPr id="114691" name="Rectangle 3"/>
          <p:cNvSpPr>
            <a:spLocks noGrp="1" noChangeArrowheads="1"/>
          </p:cNvSpPr>
          <p:nvPr>
            <p:ph sz="half" idx="1"/>
          </p:nvPr>
        </p:nvSpPr>
        <p:spPr>
          <a:xfrm>
            <a:off x="376810" y="1600200"/>
            <a:ext cx="4728590" cy="5029200"/>
          </a:xfrm>
        </p:spPr>
        <p:txBody>
          <a:bodyPr>
            <a:normAutofit/>
          </a:bodyPr>
          <a:lstStyle/>
          <a:p>
            <a:pPr>
              <a:spcAft>
                <a:spcPts val="600"/>
              </a:spcAft>
            </a:pPr>
            <a:r>
              <a:rPr lang="en-US" sz="3200" dirty="0" smtClean="0"/>
              <a:t>Set </a:t>
            </a:r>
            <a:r>
              <a:rPr lang="en-US" sz="3200" dirty="0"/>
              <a:t>of formal or informal </a:t>
            </a:r>
            <a:r>
              <a:rPr lang="en-US" sz="3200" dirty="0" smtClean="0"/>
              <a:t>principles</a:t>
            </a:r>
          </a:p>
          <a:p>
            <a:pPr lvl="1">
              <a:spcAft>
                <a:spcPts val="600"/>
              </a:spcAft>
            </a:pPr>
            <a:r>
              <a:rPr lang="en-US" sz="2800" dirty="0" smtClean="0">
                <a:effectLst/>
              </a:rPr>
              <a:t>Some people have clear, well-defined</a:t>
            </a:r>
          </a:p>
          <a:p>
            <a:pPr lvl="1">
              <a:spcAft>
                <a:spcPts val="600"/>
              </a:spcAft>
            </a:pPr>
            <a:r>
              <a:rPr lang="en-US" sz="2800" dirty="0" smtClean="0">
                <a:effectLst/>
              </a:rPr>
              <a:t>Others’ are inconsistent in applying a set</a:t>
            </a:r>
          </a:p>
          <a:p>
            <a:pPr lvl="1">
              <a:spcAft>
                <a:spcPts val="600"/>
              </a:spcAft>
            </a:pPr>
            <a:r>
              <a:rPr lang="en-US" sz="2800" dirty="0" smtClean="0"/>
              <a:t>Can be challenging to adhere to consistently</a:t>
            </a:r>
            <a:endParaRPr lang="en-US" sz="2800" dirty="0" smtClean="0">
              <a:effectLst/>
            </a:endParaRPr>
          </a:p>
          <a:p>
            <a:endParaRPr lang="en-US" dirty="0" smtClean="0">
              <a:effectLst/>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TIF Ethics </a:t>
            </a:r>
            <a:fld id="{3C5A0288-DE65-4327-81AA-3D0ED474C7D0}" type="slidenum">
              <a:rPr lang="en-US" smtClean="0"/>
              <a:pPr/>
              <a:t>8</a:t>
            </a:fld>
            <a:endParaRPr lang="en-US"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3791</TotalTime>
  <Words>2107</Words>
  <Application>Microsoft Office PowerPoint</Application>
  <PresentationFormat>On-screen Show (4:3)</PresentationFormat>
  <Paragraphs>259</Paragraphs>
  <Slides>23</Slides>
  <Notes>23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Tahoma</vt:lpstr>
      <vt:lpstr>Times New Roman</vt:lpstr>
      <vt:lpstr>Wingdings</vt:lpstr>
      <vt:lpstr>Office Theme</vt:lpstr>
      <vt:lpstr>Textured</vt:lpstr>
      <vt:lpstr>Acrobat Document</vt:lpstr>
      <vt:lpstr>PowerPoint Presentation</vt:lpstr>
      <vt:lpstr>Technology in Action</vt:lpstr>
      <vt:lpstr>Key Issues Related to Technology and Ethics</vt:lpstr>
      <vt:lpstr>What Is Ethics?</vt:lpstr>
      <vt:lpstr>What is Ethics? Doesn't Everyone Have the Same Ethical Values?</vt:lpstr>
      <vt:lpstr>What is Ethics? Aren’t laws meant to guide people’s ethical actions?</vt:lpstr>
      <vt:lpstr>What is Ethics? Is Unethical Behavior the Same as Illegal Behavior?</vt:lpstr>
      <vt:lpstr>What is Ethics? Which System of Ethics Works Best?</vt:lpstr>
      <vt:lpstr>Personal Ethics What are Personal Ethics?</vt:lpstr>
      <vt:lpstr>Personal Ethics How do a Person's Ethics Develop?</vt:lpstr>
      <vt:lpstr>Personal Ethics What are the Benefits to Ethical Living?</vt:lpstr>
      <vt:lpstr>Personal Ethics What are the Benefits to Ethical Living?</vt:lpstr>
      <vt:lpstr>Personal Ethics and Your Work Life How do Employers Affect Personal Ethics?</vt:lpstr>
      <vt:lpstr>Technology and Ethics: How One Affects the Other</vt:lpstr>
      <vt:lpstr>Ethics and Technology Issues</vt:lpstr>
      <vt:lpstr>Intellectual Property International Pirates</vt:lpstr>
      <vt:lpstr>Privacy  Should Employers Peer Into Your Personal Life?</vt:lpstr>
      <vt:lpstr>E-Commerce Geolocation: Who Knows Where You Are?</vt:lpstr>
      <vt:lpstr>Electronic Communication Does Free Speech Have a Price?</vt:lpstr>
      <vt:lpstr>Computer Abuse Cyberbullying: Who Should Protect Children From Each Other?</vt:lpstr>
      <vt:lpstr>Using Computers to Support Ethical Conduct</vt:lpstr>
      <vt:lpstr>Using Computers to Support Ethical Conduct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In Action</dc:creator>
  <cp:lastModifiedBy>Douglas Courter</cp:lastModifiedBy>
  <cp:revision>116</cp:revision>
  <dcterms:created xsi:type="dcterms:W3CDTF">2011-08-19T00:37:13Z</dcterms:created>
  <dcterms:modified xsi:type="dcterms:W3CDTF">2015-01-15T03:54:01Z</dcterms:modified>
</cp:coreProperties>
</file>