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5" r:id="rId2"/>
  </p:sldMasterIdLst>
  <p:notesMasterIdLst>
    <p:notesMasterId r:id="rId34"/>
  </p:notesMasterIdLst>
  <p:sldIdLst>
    <p:sldId id="305" r:id="rId3"/>
    <p:sldId id="263" r:id="rId4"/>
    <p:sldId id="417" r:id="rId5"/>
    <p:sldId id="419" r:id="rId6"/>
    <p:sldId id="420" r:id="rId7"/>
    <p:sldId id="421" r:id="rId8"/>
    <p:sldId id="266" r:id="rId9"/>
    <p:sldId id="326" r:id="rId10"/>
    <p:sldId id="327" r:id="rId11"/>
    <p:sldId id="411" r:id="rId12"/>
    <p:sldId id="353" r:id="rId13"/>
    <p:sldId id="269" r:id="rId14"/>
    <p:sldId id="355" r:id="rId15"/>
    <p:sldId id="321" r:id="rId16"/>
    <p:sldId id="322" r:id="rId17"/>
    <p:sldId id="333" r:id="rId18"/>
    <p:sldId id="342" r:id="rId19"/>
    <p:sldId id="361" r:id="rId20"/>
    <p:sldId id="390" r:id="rId21"/>
    <p:sldId id="363" r:id="rId22"/>
    <p:sldId id="416" r:id="rId23"/>
    <p:sldId id="366" r:id="rId24"/>
    <p:sldId id="418" r:id="rId25"/>
    <p:sldId id="422" r:id="rId26"/>
    <p:sldId id="423" r:id="rId27"/>
    <p:sldId id="367" r:id="rId28"/>
    <p:sldId id="370" r:id="rId29"/>
    <p:sldId id="310" r:id="rId30"/>
    <p:sldId id="297" r:id="rId31"/>
    <p:sldId id="303"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08" userDrawn="1">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a Wirth Federico" initials="HWF" lastIdx="25" clrIdx="0"/>
  <p:cmAuthor id="7" name="Lisa B" initials="LB" lastIdx="8" clrIdx="7"/>
  <p:cmAuthor id="1" name="Sarah Evans" initials="SJE" lastIdx="68" clrIdx="1"/>
  <p:cmAuthor id="8" name="mike gordon" initials="mg" lastIdx="62" clrIdx="8">
    <p:extLst/>
  </p:cmAuthor>
  <p:cmAuthor id="2" name="Sarah Evans" initials="SE" lastIdx="7" clrIdx="2"/>
  <p:cmAuthor id="9" name="Mara Zebest" initials="MZ" lastIdx="22" clrIdx="9"/>
  <p:cmAuthor id="3" name="Hilda Wirth Federico" initials="HF" lastIdx="5" clrIdx="3"/>
  <p:cmAuthor id="4" name="LD" initials="LD" lastIdx="6" clrIdx="4"/>
  <p:cmAuthor id="5" name="sjemasus" initials="s" lastIdx="1" clrIdx="5"/>
  <p:cmAuthor id="6" name="Stefanie Emrich" initials="SJE"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8"/>
    <a:srgbClr val="005A94"/>
    <a:srgbClr val="2F8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77590" autoAdjust="0"/>
  </p:normalViewPr>
  <p:slideViewPr>
    <p:cSldViewPr>
      <p:cViewPr varScale="1">
        <p:scale>
          <a:sx n="38" d="100"/>
          <a:sy n="38" d="100"/>
        </p:scale>
        <p:origin x="-1572" y="-96"/>
      </p:cViewPr>
      <p:guideLst>
        <p:guide orient="horz" pos="1008"/>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howGuides="1">
      <p:cViewPr varScale="1">
        <p:scale>
          <a:sx n="52" d="100"/>
          <a:sy n="52" d="100"/>
        </p:scale>
        <p:origin x="-25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5BF25-40BE-405D-88E7-C5FB6E60947B}" type="datetimeFigureOut">
              <a:rPr lang="en-US" smtClean="0"/>
              <a:pPr/>
              <a:t>6/5/2015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E2621-405C-4F83-9120-2E9601611C17}" type="slidenum">
              <a:rPr lang="en-US" smtClean="0"/>
              <a:pPr/>
              <a:t>‹#›</a:t>
            </a:fld>
            <a:endParaRPr lang="en-US" dirty="0"/>
          </a:p>
        </p:txBody>
      </p:sp>
    </p:spTree>
    <p:extLst>
      <p:ext uri="{BB962C8B-B14F-4D97-AF65-F5344CB8AC3E}">
        <p14:creationId xmlns:p14="http://schemas.microsoft.com/office/powerpoint/2010/main" val="250651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8CC91FB-68FB-4DD9-A9BF-03EE326AB038}" type="slidenum">
              <a:rPr lang="en-US">
                <a:solidFill>
                  <a:srgbClr val="000000"/>
                </a:solidFill>
              </a:rPr>
              <a:pPr/>
              <a:t>0</a:t>
            </a:fld>
            <a:endParaRPr lang="en-US" dirty="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lgn="l" eaLnBrk="1" hangingPunct="1">
              <a:buFontTx/>
              <a:buNone/>
              <a:defRPr/>
            </a:pPr>
            <a:r>
              <a:rPr lang="en-US" sz="1200" kern="1200" dirty="0" smtClean="0">
                <a:solidFill>
                  <a:schemeClr val="tx1"/>
                </a:solidFill>
                <a:effectLst/>
                <a:latin typeface="+mn-lt"/>
                <a:ea typeface="+mn-ea"/>
                <a:cs typeface="+mn-cs"/>
              </a:rPr>
              <a:t>Welcome to </a:t>
            </a:r>
            <a:r>
              <a:rPr lang="en-US" sz="1200" kern="1200" smtClean="0">
                <a:solidFill>
                  <a:schemeClr val="tx1"/>
                </a:solidFill>
                <a:effectLst/>
                <a:latin typeface="+mn-lt"/>
                <a:ea typeface="+mn-ea"/>
                <a:cs typeface="+mn-cs"/>
              </a:rPr>
              <a:t>Chapter </a:t>
            </a:r>
            <a:r>
              <a:rPr lang="en-US" sz="1200" kern="1200" smtClean="0">
                <a:solidFill>
                  <a:schemeClr val="tx1"/>
                </a:solidFill>
                <a:effectLst/>
                <a:latin typeface="+mn-lt"/>
                <a:ea typeface="+mn-ea"/>
                <a:cs typeface="+mn-cs"/>
              </a:rPr>
              <a:t>5: </a:t>
            </a:r>
            <a:r>
              <a:rPr lang="en-US" dirty="0" smtClean="0"/>
              <a:t>Digital Devices and Media: Managing a Digital Lifestyle.</a:t>
            </a:r>
          </a:p>
        </p:txBody>
      </p:sp>
    </p:spTree>
    <p:extLst>
      <p:ext uri="{BB962C8B-B14F-4D97-AF65-F5344CB8AC3E}">
        <p14:creationId xmlns:p14="http://schemas.microsoft.com/office/powerpoint/2010/main" val="707030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a number of operating systems on the smartphone market now.</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Operating systems are required to translate the user’s commands into instructions for the processor.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Your phone’s memory stores all of the phone’s information and programs. The OS is stored in read-only memory (ROM), the phone’s permanent memory.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Other phone data is stored in separate internal memory chips.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Many smartphones let you add memory through micro SD flash cards.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9</a:t>
            </a:fld>
            <a:endParaRPr lang="en-US" dirty="0"/>
          </a:p>
        </p:txBody>
      </p:sp>
    </p:spTree>
    <p:extLst>
      <p:ext uri="{BB962C8B-B14F-4D97-AF65-F5344CB8AC3E}">
        <p14:creationId xmlns:p14="http://schemas.microsoft.com/office/powerpoint/2010/main" val="950800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primary input devices for a smartphone are its microphone and touch pad. The smartphone’s digital camera is also an input device.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Cell phone output devices include a speaker and a liquid crystal display (LCD). Higher-end models include full-color, high-resolution LCD screens.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Newer on the market are organic light-emitting diode (OLED) displays, which allow very bright, sharp imaging and draw less power than LCD screens.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10</a:t>
            </a:fld>
            <a:endParaRPr lang="en-US" dirty="0"/>
          </a:p>
        </p:txBody>
      </p:sp>
    </p:spTree>
    <p:extLst>
      <p:ext uri="{BB962C8B-B14F-4D97-AF65-F5344CB8AC3E}">
        <p14:creationId xmlns:p14="http://schemas.microsoft.com/office/powerpoint/2010/main" val="95080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C4B16BA-03E8-4866-A97E-3369D57313F1}" type="slidenum">
              <a:rPr lang="en-US" smtClean="0"/>
              <a:pPr/>
              <a:t>11</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set of connected “cells” makes up a cellular network. Each cell is a geographic area centered on a </a:t>
            </a:r>
            <a:r>
              <a:rPr lang="en-US" sz="1200" i="1" kern="1200" dirty="0" smtClean="0">
                <a:solidFill>
                  <a:schemeClr val="tx1"/>
                </a:solidFill>
                <a:effectLst/>
                <a:latin typeface="+mn-lt"/>
                <a:ea typeface="+mn-ea"/>
                <a:cs typeface="+mn-cs"/>
              </a:rPr>
              <a:t>base transceiver station</a:t>
            </a:r>
            <a:r>
              <a:rPr lang="en-US" sz="1200" kern="1200" dirty="0" smtClean="0">
                <a:solidFill>
                  <a:schemeClr val="tx1"/>
                </a:solidFill>
                <a:effectLst/>
                <a:latin typeface="+mn-lt"/>
                <a:ea typeface="+mn-ea"/>
                <a:cs typeface="+mn-cs"/>
              </a:rPr>
              <a:t>, which is a large communications tower.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you place a call on a cell phone, a base station picks up the request for service. The station then passes the request to a central location called a </a:t>
            </a:r>
            <a:r>
              <a:rPr lang="en-US" sz="1200" i="1" kern="1200" dirty="0" smtClean="0">
                <a:solidFill>
                  <a:schemeClr val="tx1"/>
                </a:solidFill>
                <a:effectLst/>
                <a:latin typeface="+mn-lt"/>
                <a:ea typeface="+mn-ea"/>
                <a:cs typeface="+mn-cs"/>
              </a:rPr>
              <a:t>mobile switching center</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you speak into a cell phone, a series of digital processing steps occur.</a:t>
            </a:r>
          </a:p>
        </p:txBody>
      </p:sp>
    </p:spTree>
    <p:extLst>
      <p:ext uri="{BB962C8B-B14F-4D97-AF65-F5344CB8AC3E}">
        <p14:creationId xmlns:p14="http://schemas.microsoft.com/office/powerpoint/2010/main" val="131121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process of updating your data is called </a:t>
            </a:r>
            <a:r>
              <a:rPr lang="en-US" sz="1200" i="1" kern="1200" dirty="0" smtClean="0">
                <a:solidFill>
                  <a:schemeClr val="tx1"/>
                </a:solidFill>
                <a:effectLst/>
                <a:latin typeface="+mn-lt"/>
                <a:ea typeface="+mn-ea"/>
                <a:cs typeface="+mn-cs"/>
              </a:rPr>
              <a:t>synchronizing</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syncing</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Two main ways to transfer information: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Wired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Wireless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Almost all phones are designed with a USB port. Once connected, your phone will appear on your computer like an additional flash drive.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your phone supports a high-density micro SD card, you can slip it directly into a flash card reader in your computer.</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Bluetooth</a:t>
            </a:r>
            <a:r>
              <a:rPr lang="en-US" sz="1200" kern="1200" dirty="0" smtClean="0">
                <a:solidFill>
                  <a:schemeClr val="tx1"/>
                </a:solidFill>
                <a:effectLst/>
                <a:latin typeface="+mn-lt"/>
                <a:ea typeface="+mn-ea"/>
                <a:cs typeface="+mn-cs"/>
              </a:rPr>
              <a:t> technology uses radio waves to transmit data signals.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12</a:t>
            </a:fld>
            <a:endParaRPr lang="en-US" dirty="0"/>
          </a:p>
        </p:txBody>
      </p:sp>
    </p:spTree>
    <p:extLst>
      <p:ext uri="{BB962C8B-B14F-4D97-AF65-F5344CB8AC3E}">
        <p14:creationId xmlns:p14="http://schemas.microsoft.com/office/powerpoint/2010/main" val="2782897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Short message service (SMS) </a:t>
            </a:r>
            <a:r>
              <a:rPr lang="en-US" sz="1200" kern="1200" dirty="0" smtClean="0">
                <a:solidFill>
                  <a:schemeClr val="tx1"/>
                </a:solidFill>
                <a:effectLst/>
                <a:latin typeface="+mn-lt"/>
                <a:ea typeface="+mn-ea"/>
                <a:cs typeface="+mn-cs"/>
              </a:rPr>
              <a:t>is a technology that lets you send short text messages (up to 160 characters).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SMS uses the cell phone network. When you send an SMS message, an SMS calling center receives the message and delivers it to the appropriate mobile device.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 extension of SMS called </a:t>
            </a:r>
            <a:r>
              <a:rPr lang="en-US" sz="1200" i="1" kern="1200" dirty="0" smtClean="0">
                <a:solidFill>
                  <a:schemeClr val="tx1"/>
                </a:solidFill>
                <a:effectLst/>
                <a:latin typeface="+mn-lt"/>
                <a:ea typeface="+mn-ea"/>
                <a:cs typeface="+mn-cs"/>
              </a:rPr>
              <a:t>multimedia message service (MMS)</a:t>
            </a:r>
            <a:r>
              <a:rPr lang="en-US" sz="1200" kern="1200" dirty="0" smtClean="0">
                <a:solidFill>
                  <a:schemeClr val="tx1"/>
                </a:solidFill>
                <a:effectLst/>
                <a:latin typeface="+mn-lt"/>
                <a:ea typeface="+mn-ea"/>
                <a:cs typeface="+mn-cs"/>
              </a:rPr>
              <a:t> lets you send messages that include text, sound, images, and video clips to other phones or e-mail addresses.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13</a:t>
            </a:fld>
            <a:endParaRPr lang="en-US" dirty="0"/>
          </a:p>
        </p:txBody>
      </p:sp>
    </p:spTree>
    <p:extLst>
      <p:ext uri="{BB962C8B-B14F-4D97-AF65-F5344CB8AC3E}">
        <p14:creationId xmlns:p14="http://schemas.microsoft.com/office/powerpoint/2010/main" val="336111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range of speeds you achieve when connecting to the Internet with your smartphone or mobile device depends on the type of connection.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14</a:t>
            </a:fld>
            <a:endParaRPr lang="en-US" dirty="0"/>
          </a:p>
        </p:txBody>
      </p:sp>
    </p:spTree>
    <p:extLst>
      <p:ext uri="{BB962C8B-B14F-4D97-AF65-F5344CB8AC3E}">
        <p14:creationId xmlns:p14="http://schemas.microsoft.com/office/powerpoint/2010/main" val="1312125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Voice over Internet Protocol (VoIP)</a:t>
            </a:r>
            <a:r>
              <a:rPr lang="en-US" sz="1200" kern="1200" dirty="0" smtClean="0">
                <a:solidFill>
                  <a:schemeClr val="tx1"/>
                </a:solidFill>
                <a:effectLst/>
                <a:latin typeface="+mn-lt"/>
                <a:ea typeface="+mn-ea"/>
                <a:cs typeface="+mn-cs"/>
              </a:rPr>
              <a:t> is a form of voice-based Internet communication that turns a standard Internet connection into a means to place phone calls. VoIP uses technology similar to that used in e-mail to send your voice data digitally over the Internet.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Skype is one very well-known provider.</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15</a:t>
            </a:fld>
            <a:endParaRPr lang="en-US" dirty="0"/>
          </a:p>
        </p:txBody>
      </p:sp>
    </p:spTree>
    <p:extLst>
      <p:ext uri="{BB962C8B-B14F-4D97-AF65-F5344CB8AC3E}">
        <p14:creationId xmlns:p14="http://schemas.microsoft.com/office/powerpoint/2010/main" val="3368100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VoIP calls can be placed from anywhere you have Internet access.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also standalone VoIP phones sold, sometimes called IP phones.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advantage of VoIP is that it’s free or low-cost. Portability is another advantage.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Although VoIP is affordable and convenient, it does have drawbacks: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Sound quality and reliability issues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Loss of service if the power is interrupted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Security risks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16</a:t>
            </a:fld>
            <a:endParaRPr lang="en-US" dirty="0"/>
          </a:p>
        </p:txBody>
      </p:sp>
    </p:spTree>
    <p:extLst>
      <p:ext uri="{BB962C8B-B14F-4D97-AF65-F5344CB8AC3E}">
        <p14:creationId xmlns:p14="http://schemas.microsoft.com/office/powerpoint/2010/main" val="180511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Today every cell/smartphone has to include a GPS chip. The Federal Communications Commission mandated this to enable the complete rollout of the Enhanced 911 program. E911 automatically gives dispatchers precise location information for any 911 call.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Built and operated by the U.S. Department of Defense, the </a:t>
            </a:r>
            <a:r>
              <a:rPr lang="en-US" sz="1200" i="1" kern="1200" dirty="0" smtClean="0">
                <a:solidFill>
                  <a:schemeClr val="tx1"/>
                </a:solidFill>
                <a:effectLst/>
                <a:latin typeface="+mn-lt"/>
                <a:ea typeface="+mn-ea"/>
                <a:cs typeface="+mn-cs"/>
              </a:rPr>
              <a:t>global positioning system </a:t>
            </a:r>
            <a:r>
              <a:rPr lang="en-US" sz="1200" kern="1200" dirty="0" smtClean="0">
                <a:solidFill>
                  <a:schemeClr val="tx1"/>
                </a:solidFill>
                <a:effectLst/>
                <a:latin typeface="+mn-lt"/>
                <a:ea typeface="+mn-ea"/>
                <a:cs typeface="+mn-cs"/>
              </a:rPr>
              <a:t>is a network of 21 satellites that constantly orbits the Earth.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17</a:t>
            </a:fld>
            <a:endParaRPr lang="en-US" dirty="0"/>
          </a:p>
        </p:txBody>
      </p:sp>
    </p:spTree>
    <p:extLst>
      <p:ext uri="{BB962C8B-B14F-4D97-AF65-F5344CB8AC3E}">
        <p14:creationId xmlns:p14="http://schemas.microsoft.com/office/powerpoint/2010/main" val="1805112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many regards, smartphones and tablets are similar. They have the following features: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Similar operating systems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Similar processors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Touch-screen interfaces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Long battery life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Similar software applications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Similar Internet connectivity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Bluetooth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18</a:t>
            </a:fld>
            <a:endParaRPr lang="en-US" dirty="0"/>
          </a:p>
        </p:txBody>
      </p:sp>
    </p:spTree>
    <p:extLst>
      <p:ext uri="{BB962C8B-B14F-4D97-AF65-F5344CB8AC3E}">
        <p14:creationId xmlns:p14="http://schemas.microsoft.com/office/powerpoint/2010/main" val="399591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3308105-8D4A-43D3-919F-001F04FA7B9D}" type="slidenum">
              <a:rPr lang="en-US" smtClean="0"/>
              <a:pPr/>
              <a:t>1</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In this chapter, we’ll check out a number of mobile devices and their features.</a:t>
            </a:r>
          </a:p>
        </p:txBody>
      </p:sp>
    </p:spTree>
    <p:extLst>
      <p:ext uri="{BB962C8B-B14F-4D97-AF65-F5344CB8AC3E}">
        <p14:creationId xmlns:p14="http://schemas.microsoft.com/office/powerpoint/2010/main" val="732315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netbook uses a full traditional OS, like Windows 8.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netbook has a physical keyboard. Netbooks weigh 2 pounds or less and are inexpensive compared with both tablets and </a:t>
            </a:r>
            <a:r>
              <a:rPr lang="en-US" sz="1200" kern="1200" dirty="0" err="1" smtClean="0">
                <a:solidFill>
                  <a:schemeClr val="tx1"/>
                </a:solidFill>
                <a:effectLst/>
                <a:latin typeface="+mn-lt"/>
                <a:ea typeface="+mn-ea"/>
                <a:cs typeface="+mn-cs"/>
              </a:rPr>
              <a:t>ultrabooks</a:t>
            </a:r>
            <a:r>
              <a:rPr lang="en-US" sz="1200" kern="1200" dirty="0" smtClean="0">
                <a:solidFill>
                  <a:schemeClr val="tx1"/>
                </a:solidFill>
                <a:effectLst/>
                <a:latin typeface="+mn-lt"/>
                <a:ea typeface="+mn-ea"/>
                <a:cs typeface="+mn-cs"/>
              </a:rPr>
              <a:t>, so they are a good option if you’re looking for value.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19</a:t>
            </a:fld>
            <a:endParaRPr lang="en-US" dirty="0"/>
          </a:p>
        </p:txBody>
      </p:sp>
    </p:spTree>
    <p:extLst>
      <p:ext uri="{BB962C8B-B14F-4D97-AF65-F5344CB8AC3E}">
        <p14:creationId xmlns:p14="http://schemas.microsoft.com/office/powerpoint/2010/main" val="3995912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Ultrabooks</a:t>
            </a:r>
            <a:r>
              <a:rPr lang="en-US" sz="1200" kern="1200" dirty="0" smtClean="0">
                <a:solidFill>
                  <a:schemeClr val="tx1"/>
                </a:solidFill>
                <a:effectLst/>
                <a:latin typeface="+mn-lt"/>
                <a:ea typeface="+mn-ea"/>
                <a:cs typeface="+mn-cs"/>
              </a:rPr>
              <a:t> are a newer category of full-featured computers that focus on offering a very thin, lightweight computing solution. </a:t>
            </a:r>
            <a:r>
              <a:rPr lang="en-US" sz="1200" kern="1200" dirty="0" err="1" smtClean="0">
                <a:solidFill>
                  <a:schemeClr val="tx1"/>
                </a:solidFill>
                <a:effectLst/>
                <a:latin typeface="+mn-lt"/>
                <a:ea typeface="+mn-ea"/>
                <a:cs typeface="+mn-cs"/>
              </a:rPr>
              <a:t>Ultrabooks</a:t>
            </a:r>
            <a:r>
              <a:rPr lang="en-US" sz="1200" kern="1200" dirty="0" smtClean="0">
                <a:solidFill>
                  <a:schemeClr val="tx1"/>
                </a:solidFill>
                <a:effectLst/>
                <a:latin typeface="+mn-lt"/>
                <a:ea typeface="+mn-ea"/>
                <a:cs typeface="+mn-cs"/>
              </a:rPr>
              <a:t> don’t offer optical drives, for example, allowing a very thin profile.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Most </a:t>
            </a:r>
            <a:r>
              <a:rPr lang="en-US" sz="1200" kern="1200" dirty="0" err="1" smtClean="0">
                <a:solidFill>
                  <a:schemeClr val="tx1"/>
                </a:solidFill>
                <a:effectLst/>
                <a:latin typeface="+mn-lt"/>
                <a:ea typeface="+mn-ea"/>
                <a:cs typeface="+mn-cs"/>
              </a:rPr>
              <a:t>ultrabooks</a:t>
            </a:r>
            <a:r>
              <a:rPr lang="en-US" sz="1200" kern="1200" dirty="0" smtClean="0">
                <a:solidFill>
                  <a:schemeClr val="tx1"/>
                </a:solidFill>
                <a:effectLst/>
                <a:latin typeface="+mn-lt"/>
                <a:ea typeface="+mn-ea"/>
                <a:cs typeface="+mn-cs"/>
              </a:rPr>
              <a:t> offer SSD drives.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They weigh in at under 3 pounds. They also include full-size keyboards and 13- to 15-inch screens, and are good choices when you want to run traditional OS and have a lot of computing power.</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20</a:t>
            </a:fld>
            <a:endParaRPr lang="en-US" dirty="0"/>
          </a:p>
        </p:txBody>
      </p:sp>
    </p:spTree>
    <p:extLst>
      <p:ext uri="{BB962C8B-B14F-4D97-AF65-F5344CB8AC3E}">
        <p14:creationId xmlns:p14="http://schemas.microsoft.com/office/powerpoint/2010/main" val="3995912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these guidelines to determine what best fits your personal needs when choosing which device to buy.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Screen size and style of keyboard: You can adapt these with accessories, but most of the time these will determine how you interact with your device.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Weight: Does an additional 2 pounds matter?</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Number of devices: As technology prices fall, you might be able to have more than one device.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21</a:t>
            </a:fld>
            <a:endParaRPr lang="en-US" dirty="0"/>
          </a:p>
        </p:txBody>
      </p:sp>
    </p:spTree>
    <p:extLst>
      <p:ext uri="{BB962C8B-B14F-4D97-AF65-F5344CB8AC3E}">
        <p14:creationId xmlns:p14="http://schemas.microsoft.com/office/powerpoint/2010/main" val="3995912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3308105-8D4A-43D3-919F-001F04FA7B9D}" type="slidenum">
              <a:rPr lang="en-US" smtClean="0">
                <a:solidFill>
                  <a:prstClr val="black"/>
                </a:solidFill>
              </a:rPr>
              <a:pPr/>
              <a:t>22</a:t>
            </a:fld>
            <a:endParaRPr lang="en-US" dirty="0"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In this section, we’ll examine</a:t>
            </a:r>
            <a:r>
              <a:rPr lang="en-US" sz="1200" kern="1200" baseline="0" dirty="0" smtClean="0">
                <a:solidFill>
                  <a:schemeClr val="tx1"/>
                </a:solidFill>
                <a:effectLst/>
                <a:latin typeface="+mn-lt"/>
                <a:ea typeface="+mn-ea"/>
                <a:cs typeface="+mn-cs"/>
              </a:rPr>
              <a:t> the digital information age.</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23885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dirty="0" smtClean="0">
                <a:solidFill>
                  <a:schemeClr val="tx1"/>
                </a:solidFill>
              </a:rPr>
              <a:t>What advantage do digital formats have over analog signals?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23</a:t>
            </a:fld>
            <a:endParaRPr lang="en-US" dirty="0"/>
          </a:p>
        </p:txBody>
      </p:sp>
    </p:spTree>
    <p:extLst>
      <p:ext uri="{BB962C8B-B14F-4D97-AF65-F5344CB8AC3E}">
        <p14:creationId xmlns:p14="http://schemas.microsoft.com/office/powerpoint/2010/main" val="3941701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indent="-514350">
              <a:buFont typeface="+mj-lt"/>
              <a:buAutoNum type="arabicPeriod" startAt="8"/>
            </a:pPr>
            <a:r>
              <a:rPr lang="en-US" sz="1200" dirty="0" smtClean="0">
                <a:solidFill>
                  <a:srgbClr val="2F4578"/>
                </a:solidFill>
              </a:rPr>
              <a:t>How is the digital format changing the way media is created and distributed?</a:t>
            </a:r>
          </a:p>
          <a:p>
            <a:pPr marL="971550" indent="-514350">
              <a:buFont typeface="+mj-lt"/>
              <a:buAutoNum type="arabicPeriod" startAt="8"/>
            </a:pPr>
            <a:r>
              <a:rPr lang="en-US" sz="1200" dirty="0" smtClean="0">
                <a:solidFill>
                  <a:srgbClr val="2F4578"/>
                </a:solidFill>
              </a:rPr>
              <a:t>How do I work with digital images and videos?</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24</a:t>
            </a:fld>
            <a:endParaRPr lang="en-US" dirty="0"/>
          </a:p>
        </p:txBody>
      </p:sp>
    </p:spTree>
    <p:extLst>
      <p:ext uri="{BB962C8B-B14F-4D97-AF65-F5344CB8AC3E}">
        <p14:creationId xmlns:p14="http://schemas.microsoft.com/office/powerpoint/2010/main" val="1866938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Any kind of information can be digitized.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Digital formats describe signals as long strings of numbers. This gives us a way to describe sound and light waves so that sounds and images can be reproduced perfectly.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sequence of numbers can express complicated analog shapes with analog-to-digital conversion. The incoming analog signal is measured many times each second. The series of numbers produced by the analog-to-digital conversion process gives the digital form of the wave.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25</a:t>
            </a:fld>
            <a:endParaRPr lang="en-US" dirty="0"/>
          </a:p>
        </p:txBody>
      </p:sp>
    </p:spTree>
    <p:extLst>
      <p:ext uri="{BB962C8B-B14F-4D97-AF65-F5344CB8AC3E}">
        <p14:creationId xmlns:p14="http://schemas.microsoft.com/office/powerpoint/2010/main" val="2301442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free software versions of the Kindle and the NOOK that run on either PC or Apple computers. You can download texts and read them as a PDF file or by using browser add-ons.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Digital formats for publishing vary.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Amazon sells the Kindle.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Barnes and Noble sells the NOOK.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Project Gutenberg is a repository site with a collection of 42,000 free books.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Self-publishing is much easier in the age of digital texts.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26</a:t>
            </a:fld>
            <a:endParaRPr lang="en-US" dirty="0"/>
          </a:p>
        </p:txBody>
      </p:sp>
    </p:spTree>
    <p:extLst>
      <p:ext uri="{BB962C8B-B14F-4D97-AF65-F5344CB8AC3E}">
        <p14:creationId xmlns:p14="http://schemas.microsoft.com/office/powerpoint/2010/main" val="2301442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Digital cameras do not use film. Instead, they capture images on electronic sensors and then convert those images to digital data.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choosing a camera, the first question to answer is whether you want a compact “point-and-shoot” model camera or a more serious digital SLR.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overall image quality is determined by many factors: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Quality of lenses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Image sensor size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File format and compression applied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Color management software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Camera's resolution</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27</a:t>
            </a:fld>
            <a:endParaRPr lang="en-US" dirty="0"/>
          </a:p>
        </p:txBody>
      </p:sp>
    </p:spTree>
    <p:extLst>
      <p:ext uri="{BB962C8B-B14F-4D97-AF65-F5344CB8AC3E}">
        <p14:creationId xmlns:p14="http://schemas.microsoft.com/office/powerpoint/2010/main" val="2212977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018AD8E-C2FF-4442-A3F3-4155BB84C07B}" type="slidenum">
              <a:rPr lang="en-US" smtClean="0"/>
              <a:pPr/>
              <a:t>28</a:t>
            </a:fld>
            <a:endParaRPr 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marL="228600" indent="-228600">
              <a:buAutoNum type="arabicPeriod"/>
            </a:pPr>
            <a:r>
              <a:rPr lang="en-US" sz="1200" b="0" kern="1200" dirty="0" smtClean="0">
                <a:solidFill>
                  <a:schemeClr val="tx1"/>
                </a:solidFill>
                <a:effectLst/>
                <a:latin typeface="+mn-lt"/>
                <a:ea typeface="+mn-ea"/>
                <a:cs typeface="+mn-cs"/>
              </a:rPr>
              <a:t>How is the trend</a:t>
            </a:r>
            <a:r>
              <a:rPr lang="en-US" sz="1200" b="0" kern="1200" baseline="0" dirty="0" smtClean="0">
                <a:solidFill>
                  <a:schemeClr val="tx1"/>
                </a:solidFill>
                <a:effectLst/>
                <a:latin typeface="+mn-lt"/>
                <a:ea typeface="+mn-ea"/>
                <a:cs typeface="+mn-cs"/>
              </a:rPr>
              <a:t> of digital convergence seen in the market?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What hardware and software comprise a typical smartphone?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How do I synchronize information between my phone and my computer, and how do mobile Internet data plans work?</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effectLst/>
              </a:rPr>
              <a:t>What do I need to keep my smartphone secure?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How does digital telephony support VoIP services?</a:t>
            </a:r>
            <a:endParaRPr lang="en-US" dirty="0" smtClean="0">
              <a:effectLst/>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indent="-228600">
              <a:buAutoNum type="arabicPeriod"/>
            </a:pPr>
            <a:endParaRPr lang="en-US" sz="1200" b="0" kern="1200" baseline="0" dirty="0" smtClean="0">
              <a:solidFill>
                <a:schemeClr val="tx1"/>
              </a:solidFill>
              <a:effectLst/>
              <a:latin typeface="+mn-lt"/>
              <a:ea typeface="+mn-ea"/>
              <a:cs typeface="+mn-cs"/>
            </a:endParaRPr>
          </a:p>
          <a:p>
            <a:pPr marL="228600" indent="-228600">
              <a:buAutoNum type="arabicPeriod"/>
            </a:pPr>
            <a:endParaRPr lang="en-US" sz="1200" b="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900929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3308105-8D4A-43D3-919F-001F04FA7B9D}" type="slidenum">
              <a:rPr lang="en-US" smtClean="0">
                <a:solidFill>
                  <a:prstClr val="black"/>
                </a:solidFill>
              </a:rPr>
              <a:pPr/>
              <a:t>2</a:t>
            </a:fld>
            <a:endParaRPr lang="en-US" dirty="0"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870678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702F050-4469-4030-AC59-2C759CB0CA52}" type="slidenum">
              <a:rPr lang="en-US" smtClean="0"/>
              <a:pPr/>
              <a:t>29</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marL="228600" indent="-228600">
              <a:buFont typeface="+mj-lt"/>
              <a:buAutoNum type="arabicPeriod" startAt="6"/>
            </a:pPr>
            <a:r>
              <a:rPr lang="en-US" sz="1200" b="0" kern="1200" dirty="0" smtClean="0">
                <a:solidFill>
                  <a:schemeClr val="tx1"/>
                </a:solidFill>
                <a:effectLst/>
                <a:latin typeface="+mn-lt"/>
                <a:ea typeface="+mn-ea"/>
                <a:cs typeface="+mn-cs"/>
              </a:rPr>
              <a:t>What distinguishes the performance of tablets, netbooks,</a:t>
            </a:r>
            <a:r>
              <a:rPr lang="en-US" sz="1200" b="0" kern="1200" baseline="0" dirty="0" smtClean="0">
                <a:solidFill>
                  <a:schemeClr val="tx1"/>
                </a:solidFill>
                <a:effectLst/>
                <a:latin typeface="+mn-lt"/>
                <a:ea typeface="+mn-ea"/>
                <a:cs typeface="+mn-cs"/>
              </a:rPr>
              <a:t> and </a:t>
            </a:r>
            <a:r>
              <a:rPr lang="en-US" sz="1200" b="0" kern="1200" baseline="0" dirty="0" err="1" smtClean="0">
                <a:solidFill>
                  <a:schemeClr val="tx1"/>
                </a:solidFill>
                <a:effectLst/>
                <a:latin typeface="+mn-lt"/>
                <a:ea typeface="+mn-ea"/>
                <a:cs typeface="+mn-cs"/>
              </a:rPr>
              <a:t>ultrabooks</a:t>
            </a:r>
            <a:r>
              <a:rPr lang="en-US" sz="1200" b="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dirty="0" smtClean="0"/>
              <a:t>What advantage do digital formats have over analog signals?</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dirty="0" smtClean="0"/>
              <a:t>How is the digital format changing the way media is created and distributed?</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dirty="0" smtClean="0"/>
              <a:t>How do I work with digital images and video?</a:t>
            </a:r>
          </a:p>
        </p:txBody>
      </p:sp>
    </p:spTree>
    <p:extLst>
      <p:ext uri="{BB962C8B-B14F-4D97-AF65-F5344CB8AC3E}">
        <p14:creationId xmlns:p14="http://schemas.microsoft.com/office/powerpoint/2010/main" val="1336278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50938" y="692150"/>
            <a:ext cx="4556125" cy="3416300"/>
          </a:xfrm>
          <a:ln/>
        </p:spPr>
      </p:sp>
      <p:sp>
        <p:nvSpPr>
          <p:cNvPr id="14643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5982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solidFill>
                  <a:schemeClr val="tx1"/>
                </a:solidFill>
              </a:rPr>
              <a:t>How is the trend of digital convergence seen in the market?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val="28038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indent="-514350">
              <a:buFont typeface="+mj-lt"/>
              <a:buAutoNum type="arabicPeriod" startAt="2"/>
            </a:pPr>
            <a:r>
              <a:rPr lang="en-US" sz="1200" dirty="0" smtClean="0">
                <a:solidFill>
                  <a:schemeClr val="tx1"/>
                </a:solidFill>
              </a:rPr>
              <a:t>What hardware and software comprise a typical smartphone?</a:t>
            </a:r>
          </a:p>
          <a:p>
            <a:pPr marL="971550" indent="-514350">
              <a:buFont typeface="+mj-lt"/>
              <a:buAutoNum type="arabicPeriod" startAt="2"/>
            </a:pPr>
            <a:r>
              <a:rPr lang="en-US" sz="1200" dirty="0" smtClean="0">
                <a:solidFill>
                  <a:schemeClr val="tx1"/>
                </a:solidFill>
              </a:rPr>
              <a:t>How do I synchronize information between my phone and my computer, and how do mobile Internet data plans work?</a:t>
            </a:r>
          </a:p>
          <a:p>
            <a:pPr marL="971550" indent="-514350">
              <a:buFont typeface="+mj-lt"/>
              <a:buAutoNum type="arabicPeriod" startAt="2"/>
            </a:pPr>
            <a:r>
              <a:rPr lang="en-US" sz="1200" dirty="0" smtClean="0">
                <a:solidFill>
                  <a:schemeClr val="tx1"/>
                </a:solidFill>
              </a:rPr>
              <a:t>What do I need to keep my smartphone secure?</a:t>
            </a:r>
          </a:p>
          <a:p>
            <a:pPr marL="971550" indent="-514350">
              <a:buFont typeface="+mj-lt"/>
              <a:buAutoNum type="arabicPeriod" startAt="2"/>
            </a:pPr>
            <a:r>
              <a:rPr lang="en-US" sz="1200" dirty="0" smtClean="0">
                <a:solidFill>
                  <a:schemeClr val="tx1"/>
                </a:solidFill>
              </a:rPr>
              <a:t>How does digital telephony support VoIP services?</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a:t>
            </a:fld>
            <a:endParaRPr lang="en-US" dirty="0"/>
          </a:p>
        </p:txBody>
      </p:sp>
    </p:spTree>
    <p:extLst>
      <p:ext uri="{BB962C8B-B14F-4D97-AF65-F5344CB8AC3E}">
        <p14:creationId xmlns:p14="http://schemas.microsoft.com/office/powerpoint/2010/main" val="56025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dirty="0" smtClean="0">
                <a:solidFill>
                  <a:schemeClr val="tx1"/>
                </a:solidFill>
              </a:rPr>
              <a:t>What distinguishes the performance of tablets, netbooks, and </a:t>
            </a:r>
            <a:r>
              <a:rPr lang="en-US" sz="1200" dirty="0" err="1" smtClean="0">
                <a:solidFill>
                  <a:schemeClr val="tx1"/>
                </a:solidFill>
              </a:rPr>
              <a:t>ultrabooks</a:t>
            </a:r>
            <a:r>
              <a:rPr lang="en-US" sz="1200" dirty="0" smtClean="0">
                <a:solidFill>
                  <a:schemeClr val="tx1"/>
                </a:solidFill>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5</a:t>
            </a:fld>
            <a:endParaRPr lang="en-US" dirty="0"/>
          </a:p>
        </p:txBody>
      </p:sp>
    </p:spTree>
    <p:extLst>
      <p:ext uri="{BB962C8B-B14F-4D97-AF65-F5344CB8AC3E}">
        <p14:creationId xmlns:p14="http://schemas.microsoft.com/office/powerpoint/2010/main" val="348216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77555FE-D017-429D-9C2D-EC034D3034EE}" type="slidenum">
              <a:rPr lang="en-US" smtClean="0"/>
              <a:pPr/>
              <a:t>6</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Digital convergence</a:t>
            </a:r>
            <a:r>
              <a:rPr lang="en-US" sz="1200" kern="1200" dirty="0" smtClean="0">
                <a:solidFill>
                  <a:schemeClr val="tx1"/>
                </a:solidFill>
                <a:effectLst/>
                <a:latin typeface="+mn-lt"/>
                <a:ea typeface="+mn-ea"/>
                <a:cs typeface="+mn-cs"/>
              </a:rPr>
              <a:t>, the use of a single unifying device to handle media, Internet, entertainment, and telephony needs, is exemplified in the range of devices now on the market. You see digital convergence in the evolution of smartphones, which now let you do just about anything a computer can do.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Digital Living Network Alliance is an organization working to standardize different kinds of appliances and network devices used in our homes.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89914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effectLst/>
                <a:latin typeface="+mn-lt"/>
                <a:ea typeface="+mn-ea"/>
                <a:cs typeface="+mn-cs"/>
              </a:rPr>
              <a:t>Communication has changed radically in the</a:t>
            </a:r>
            <a:r>
              <a:rPr lang="en-US" sz="1200" b="0" kern="1200" baseline="0" dirty="0" smtClean="0">
                <a:solidFill>
                  <a:schemeClr val="tx1"/>
                </a:solidFill>
                <a:effectLst/>
                <a:latin typeface="+mn-lt"/>
                <a:ea typeface="+mn-ea"/>
                <a:cs typeface="+mn-cs"/>
              </a:rPr>
              <a:t> digital age. Hardware devices that support communication also have evolved because of digital technologies. </a:t>
            </a:r>
            <a:r>
              <a:rPr lang="en-US" sz="1200" b="0" i="1" kern="1200" baseline="0" dirty="0" smtClean="0">
                <a:solidFill>
                  <a:schemeClr val="tx1"/>
                </a:solidFill>
                <a:effectLst/>
                <a:latin typeface="+mn-lt"/>
                <a:ea typeface="+mn-ea"/>
                <a:cs typeface="+mn-cs"/>
              </a:rPr>
              <a:t>Telephony</a:t>
            </a:r>
            <a:r>
              <a:rPr lang="en-US" sz="1200" b="0" kern="1200" baseline="0" dirty="0" smtClean="0">
                <a:solidFill>
                  <a:schemeClr val="tx1"/>
                </a:solidFill>
                <a:effectLst/>
                <a:latin typeface="+mn-lt"/>
                <a:ea typeface="+mn-ea"/>
                <a:cs typeface="+mn-cs"/>
              </a:rPr>
              <a:t>, the use of equipment to provide voice communications over a distance, has shifted from an analog science to a digital one. </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7</a:t>
            </a:fld>
            <a:endParaRPr lang="en-US" dirty="0"/>
          </a:p>
        </p:txBody>
      </p:sp>
    </p:spTree>
    <p:extLst>
      <p:ext uri="{BB962C8B-B14F-4D97-AF65-F5344CB8AC3E}">
        <p14:creationId xmlns:p14="http://schemas.microsoft.com/office/powerpoint/2010/main" val="58889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Smartphones illustrate the power of digital convergence. They incorporate functions and features that used to be available only in separate dedicated devices.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phones that use mobile, cellular technology can be called cellular (cell) phones. Less powerful cell phones are available. Feature phones have modest processors, simpler interfaces, and often no touch screen. As more features are integrated into every cell phone product, it becomes difficult to distinguish a smartphone from a feature phone.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8</a:t>
            </a:fld>
            <a:endParaRPr lang="en-US" dirty="0"/>
          </a:p>
        </p:txBody>
      </p:sp>
    </p:spTree>
    <p:extLst>
      <p:ext uri="{BB962C8B-B14F-4D97-AF65-F5344CB8AC3E}">
        <p14:creationId xmlns:p14="http://schemas.microsoft.com/office/powerpoint/2010/main" val="95080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defTabSz="914400" rtl="0" eaLnBrk="1" latinLnBrk="0" hangingPunct="1">
              <a:spcBef>
                <a:spcPct val="0"/>
              </a:spcBef>
              <a:buNone/>
              <a:defRPr lang="en-US" sz="4400" kern="1200" dirty="0">
                <a:solidFill>
                  <a:srgbClr val="004578"/>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8-</a:t>
            </a:r>
            <a:fld id="{3C5A0288-DE65-4327-81AA-3D0ED474C7D0}" type="slidenum">
              <a:rPr lang="en-US" smtClean="0"/>
              <a:pPr/>
              <a:t>‹#›</a:t>
            </a:fld>
            <a:endParaRPr lang="en-US" dirty="0"/>
          </a:p>
        </p:txBody>
      </p:sp>
    </p:spTree>
    <p:extLst>
      <p:ext uri="{BB962C8B-B14F-4D97-AF65-F5344CB8AC3E}">
        <p14:creationId xmlns:p14="http://schemas.microsoft.com/office/powerpoint/2010/main" val="189786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8-</a:t>
            </a:r>
            <a:fld id="{3C5A0288-DE65-4327-81AA-3D0ED474C7D0}" type="slidenum">
              <a:rPr lang="en-US" smtClean="0"/>
              <a:pPr/>
              <a:t>‹#›</a:t>
            </a:fld>
            <a:endParaRPr lang="en-US" dirty="0"/>
          </a:p>
        </p:txBody>
      </p:sp>
    </p:spTree>
    <p:extLst>
      <p:ext uri="{BB962C8B-B14F-4D97-AF65-F5344CB8AC3E}">
        <p14:creationId xmlns:p14="http://schemas.microsoft.com/office/powerpoint/2010/main" val="100754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3000"/>
            </a:lvl1pPr>
            <a:lvl2pPr>
              <a:defRPr sz="2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dirty="0" smtClean="0"/>
              <a:t>8-</a:t>
            </a:r>
            <a:fld id="{3C5A0288-DE65-4327-81AA-3D0ED474C7D0}" type="slidenum">
              <a:rPr lang="en-US" smtClean="0"/>
              <a:pPr/>
              <a:t>‹#›</a:t>
            </a:fld>
            <a:endParaRPr lang="en-US" dirty="0"/>
          </a:p>
        </p:txBody>
      </p:sp>
    </p:spTree>
    <p:extLst>
      <p:ext uri="{BB962C8B-B14F-4D97-AF65-F5344CB8AC3E}">
        <p14:creationId xmlns:p14="http://schemas.microsoft.com/office/powerpoint/2010/main" val="1235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533400" y="6558057"/>
            <a:ext cx="6400800" cy="274320"/>
          </a:xfrm>
          <a:prstGeom prst="rect">
            <a:avLst/>
          </a:prstGeom>
        </p:spPr>
        <p:txBody>
          <a:bodyPr vert="horz" lIns="91440" tIns="45720" rIns="91440" bIns="45720" rtlCol="0" anchor="ctr"/>
          <a:lstStyle>
            <a:lvl1pPr algn="l">
              <a:defRPr sz="1200">
                <a:solidFill>
                  <a:schemeClr val="tx1">
                    <a:tint val="75000"/>
                  </a:schemeClr>
                </a:solidFill>
                <a:latin typeface="+mj-lt"/>
                <a:cs typeface="Arial" pitchFamily="34" charset="0"/>
              </a:defRPr>
            </a:lvl1pPr>
          </a:lstStyle>
          <a:p>
            <a:r>
              <a:rPr lang="en-US" dirty="0" smtClean="0"/>
              <a:t>Copyright © 2016 Pearson Education, Inc.</a:t>
            </a:r>
            <a:endParaRPr lang="en-US" dirty="0"/>
          </a:p>
        </p:txBody>
      </p:sp>
      <p:sp>
        <p:nvSpPr>
          <p:cNvPr id="11" name="Slide Number Placeholder 5"/>
          <p:cNvSpPr>
            <a:spLocks noGrp="1"/>
          </p:cNvSpPr>
          <p:nvPr>
            <p:ph type="sldNum" sz="quarter" idx="11"/>
          </p:nvPr>
        </p:nvSpPr>
        <p:spPr>
          <a:xfrm>
            <a:off x="7315200" y="6548009"/>
            <a:ext cx="1371600" cy="274320"/>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r>
              <a:rPr lang="en-US" dirty="0" smtClean="0"/>
              <a:t>8-</a:t>
            </a:r>
            <a:fld id="{3C5A0288-DE65-4327-81AA-3D0ED474C7D0}" type="slidenum">
              <a:rPr lang="en-US" smtClean="0"/>
              <a:pPr/>
              <a:t>‹#›</a:t>
            </a:fld>
            <a:endParaRPr lang="en-US" dirty="0"/>
          </a:p>
        </p:txBody>
      </p:sp>
    </p:spTree>
    <p:extLst>
      <p:ext uri="{BB962C8B-B14F-4D97-AF65-F5344CB8AC3E}">
        <p14:creationId xmlns:p14="http://schemas.microsoft.com/office/powerpoint/2010/main" val="59065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3400" y="6583680"/>
            <a:ext cx="6400800" cy="274320"/>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itchFamily="34" charset="0"/>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7315200" y="6583680"/>
            <a:ext cx="1371600" cy="274320"/>
          </a:xfrm>
          <a:prstGeom prst="rect">
            <a:avLst/>
          </a:prstGeom>
        </p:spPr>
        <p:txBody>
          <a:bodyPr vert="horz" lIns="91440" tIns="45720" rIns="91440" bIns="45720" rtlCol="0" anchor="ctr"/>
          <a:lstStyle>
            <a:lvl1pPr algn="r">
              <a:defRPr sz="1200">
                <a:solidFill>
                  <a:schemeClr val="accent1"/>
                </a:solidFill>
                <a:latin typeface="Arial" pitchFamily="34" charset="0"/>
                <a:cs typeface="Arial" pitchFamily="34" charset="0"/>
              </a:defRPr>
            </a:lvl1pPr>
          </a:lstStyle>
          <a:p>
            <a:r>
              <a:rPr lang="en-US" dirty="0" smtClean="0"/>
              <a:t>8-</a:t>
            </a:r>
            <a:fld id="{3C5A0288-DE65-4327-81AA-3D0ED474C7D0}" type="slidenum">
              <a:rPr lang="en-US" smtClean="0"/>
              <a:pPr/>
              <a:t>‹#›</a:t>
            </a:fld>
            <a:endParaRPr lang="en-US" dirty="0"/>
          </a:p>
        </p:txBody>
      </p:sp>
    </p:spTree>
    <p:extLst>
      <p:ext uri="{BB962C8B-B14F-4D97-AF65-F5344CB8AC3E}">
        <p14:creationId xmlns:p14="http://schemas.microsoft.com/office/powerpoint/2010/main" val="196767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rgbClr val="004578"/>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lnSpc>
          <a:spcPct val="114000"/>
        </a:lnSpc>
        <a:spcBef>
          <a:spcPct val="20000"/>
        </a:spcBef>
        <a:buFont typeface="Arial" pitchFamily="34" charset="0"/>
        <a:buChar char="•"/>
        <a:defRPr sz="3200" kern="1200">
          <a:solidFill>
            <a:srgbClr val="0070C0"/>
          </a:solidFill>
          <a:latin typeface="Arial" pitchFamily="34" charset="0"/>
          <a:ea typeface="+mn-ea"/>
          <a:cs typeface="Arial" pitchFamily="34" charset="0"/>
        </a:defRPr>
      </a:lvl1pPr>
      <a:lvl2pPr marL="742950" indent="-285750" algn="l" defTabSz="914400" rtl="0" eaLnBrk="1" latinLnBrk="0" hangingPunct="1">
        <a:lnSpc>
          <a:spcPct val="114000"/>
        </a:lnSpc>
        <a:spcBef>
          <a:spcPct val="20000"/>
        </a:spcBef>
        <a:buFont typeface="Wingdings" panose="05000000000000000000" pitchFamily="2" charset="2"/>
        <a:buChar char="Ø"/>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14000"/>
        </a:lnSpc>
        <a:spcBef>
          <a:spcPct val="20000"/>
        </a:spcBef>
        <a:buFont typeface="Arial" pitchFamily="34" charset="0"/>
        <a:buChar char="•"/>
        <a:defRPr sz="26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5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bg1"/>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bg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bg1"/>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572000" y="1600200"/>
            <a:ext cx="4191000" cy="3954929"/>
          </a:xfrm>
          <a:prstGeom prst="rect">
            <a:avLst/>
          </a:prstGeom>
          <a:noFill/>
          <a:ln w="9525" algn="ctr">
            <a:noFill/>
            <a:miter lim="800000"/>
            <a:headEnd/>
            <a:tailEnd/>
          </a:ln>
        </p:spPr>
        <p:txBody>
          <a:bodyPr wrap="square">
            <a:spAutoFit/>
          </a:bodyPr>
          <a:lstStyle/>
          <a:p>
            <a:pPr algn="ctr">
              <a:spcBef>
                <a:spcPct val="50000"/>
              </a:spcBef>
              <a:spcAft>
                <a:spcPts val="3600"/>
              </a:spcAft>
            </a:pPr>
            <a:r>
              <a:rPr lang="en-US" sz="4400" b="1" i="1" dirty="0">
                <a:solidFill>
                  <a:srgbClr val="003B78"/>
                </a:solidFill>
                <a:effectLst>
                  <a:outerShdw blurRad="38100" dist="38100" dir="2700000" algn="tl">
                    <a:srgbClr val="000000">
                      <a:alpha val="43137"/>
                    </a:srgbClr>
                  </a:outerShdw>
                </a:effectLst>
              </a:rPr>
              <a:t>Technology</a:t>
            </a:r>
            <a:br>
              <a:rPr lang="en-US" sz="4400" b="1" i="1" dirty="0">
                <a:solidFill>
                  <a:srgbClr val="003B78"/>
                </a:solidFill>
                <a:effectLst>
                  <a:outerShdw blurRad="38100" dist="38100" dir="2700000" algn="tl">
                    <a:srgbClr val="000000">
                      <a:alpha val="43137"/>
                    </a:srgbClr>
                  </a:outerShdw>
                </a:effectLst>
              </a:rPr>
            </a:br>
            <a:r>
              <a:rPr lang="en-US" sz="4400" b="1" i="1" dirty="0">
                <a:solidFill>
                  <a:srgbClr val="003B78"/>
                </a:solidFill>
                <a:effectLst>
                  <a:outerShdw blurRad="38100" dist="38100" dir="2700000" algn="tl">
                    <a:srgbClr val="000000">
                      <a:alpha val="43137"/>
                    </a:srgbClr>
                  </a:outerShdw>
                </a:effectLst>
              </a:rPr>
              <a:t>in Action</a:t>
            </a:r>
          </a:p>
          <a:p>
            <a:pPr algn="ctr">
              <a:spcBef>
                <a:spcPct val="50000"/>
              </a:spcBef>
            </a:pPr>
            <a:r>
              <a:rPr lang="en-US" sz="2400" spc="-150" dirty="0">
                <a:solidFill>
                  <a:prstClr val="black"/>
                </a:solidFill>
              </a:rPr>
              <a:t>Alan Evans  </a:t>
            </a:r>
            <a:r>
              <a:rPr lang="en-US" sz="2400" b="1" spc="-150" dirty="0">
                <a:solidFill>
                  <a:srgbClr val="F5834D"/>
                </a:solidFill>
              </a:rPr>
              <a:t>•</a:t>
            </a:r>
            <a:r>
              <a:rPr lang="en-US" sz="2400" spc="-150" dirty="0">
                <a:solidFill>
                  <a:srgbClr val="0070C0"/>
                </a:solidFill>
              </a:rPr>
              <a:t> </a:t>
            </a:r>
            <a:r>
              <a:rPr lang="en-US" sz="2400" spc="-150" dirty="0">
                <a:solidFill>
                  <a:prstClr val="black"/>
                </a:solidFill>
              </a:rPr>
              <a:t> Kendall Martin</a:t>
            </a:r>
          </a:p>
          <a:p>
            <a:pPr algn="ctr">
              <a:spcBef>
                <a:spcPct val="50000"/>
              </a:spcBef>
              <a:spcAft>
                <a:spcPts val="3000"/>
              </a:spcAft>
            </a:pPr>
            <a:r>
              <a:rPr lang="en-US" sz="2400" spc="-150" dirty="0">
                <a:solidFill>
                  <a:prstClr val="black"/>
                </a:solidFill>
              </a:rPr>
              <a:t>Mary Anne Poatsy</a:t>
            </a:r>
          </a:p>
          <a:p>
            <a:pPr algn="ctr">
              <a:spcBef>
                <a:spcPct val="50000"/>
              </a:spcBef>
            </a:pPr>
            <a:r>
              <a:rPr lang="en-US" sz="2400" spc="-150" dirty="0">
                <a:solidFill>
                  <a:prstClr val="black"/>
                </a:solidFill>
              </a:rPr>
              <a:t>Twelfth Edition</a:t>
            </a:r>
            <a:endParaRPr lang="en-US" sz="3200" spc="-150" dirty="0">
              <a:solidFill>
                <a:prstClr val="black"/>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98061992"/>
              </p:ext>
            </p:extLst>
          </p:nvPr>
        </p:nvGraphicFramePr>
        <p:xfrm>
          <a:off x="914400" y="1600200"/>
          <a:ext cx="3176587" cy="4064000"/>
        </p:xfrm>
        <a:graphic>
          <a:graphicData uri="http://schemas.openxmlformats.org/presentationml/2006/ole">
            <mc:AlternateContent xmlns:mc="http://schemas.openxmlformats.org/markup-compatibility/2006">
              <mc:Choice xmlns:v="urn:schemas-microsoft-com:vml" Requires="v">
                <p:oleObj spid="_x0000_s1050" name="Acrobat Document" r:id="rId4" imgW="5829300" imgH="7458075" progId="AcroExch.Document.7">
                  <p:embed/>
                </p:oleObj>
              </mc:Choice>
              <mc:Fallback>
                <p:oleObj name="Acrobat Document" r:id="rId4" imgW="5829300" imgH="7458075" progId="AcroExch.Document.7">
                  <p:embed/>
                  <p:pic>
                    <p:nvPicPr>
                      <p:cNvPr id="0" name=""/>
                      <p:cNvPicPr/>
                      <p:nvPr/>
                    </p:nvPicPr>
                    <p:blipFill>
                      <a:blip r:embed="rId5"/>
                      <a:stretch>
                        <a:fillRect/>
                      </a:stretch>
                    </p:blipFill>
                    <p:spPr>
                      <a:xfrm>
                        <a:off x="914400" y="1600200"/>
                        <a:ext cx="3176587" cy="4064000"/>
                      </a:xfrm>
                      <a:prstGeom prst="rect">
                        <a:avLst/>
                      </a:prstGeom>
                      <a:ln>
                        <a:solidFill>
                          <a:schemeClr val="accent1"/>
                        </a:solid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effectLst/>
              </a:rPr>
              <a:t>Telephony: Smartphones and Beyond</a:t>
            </a:r>
            <a:r>
              <a:rPr lang="en-US" sz="3600" dirty="0" smtClean="0">
                <a:effectLst/>
              </a:rPr>
              <a:t/>
            </a:r>
            <a:br>
              <a:rPr lang="en-US" sz="3600" dirty="0" smtClean="0">
                <a:effectLst/>
              </a:rPr>
            </a:br>
            <a:r>
              <a:rPr lang="en-US" sz="3200" dirty="0" smtClean="0">
                <a:effectLst/>
              </a:rPr>
              <a:t>Smartphone Components </a:t>
            </a:r>
            <a:endParaRPr lang="en-US" sz="3600" dirty="0">
              <a:effectLst/>
            </a:endParaRPr>
          </a:p>
        </p:txBody>
      </p:sp>
      <p:sp>
        <p:nvSpPr>
          <p:cNvPr id="3" name="Content Placeholder 2"/>
          <p:cNvSpPr>
            <a:spLocks noGrp="1"/>
          </p:cNvSpPr>
          <p:nvPr>
            <p:ph idx="1"/>
          </p:nvPr>
        </p:nvSpPr>
        <p:spPr>
          <a:xfrm>
            <a:off x="467139" y="2841845"/>
            <a:ext cx="8126896" cy="4016155"/>
          </a:xfrm>
        </p:spPr>
        <p:txBody>
          <a:bodyPr>
            <a:normAutofit/>
          </a:bodyPr>
          <a:lstStyle/>
          <a:p>
            <a:r>
              <a:rPr lang="en-US" dirty="0" smtClean="0"/>
              <a:t>Memory </a:t>
            </a:r>
            <a:r>
              <a:rPr lang="en-US" dirty="0"/>
              <a:t>stores </a:t>
            </a:r>
            <a:r>
              <a:rPr lang="en-US" dirty="0" smtClean="0"/>
              <a:t>information </a:t>
            </a:r>
            <a:r>
              <a:rPr lang="en-US" dirty="0"/>
              <a:t>and programs</a:t>
            </a:r>
          </a:p>
          <a:p>
            <a:r>
              <a:rPr lang="en-US" dirty="0" smtClean="0"/>
              <a:t>OS—read-only memory </a:t>
            </a:r>
            <a:r>
              <a:rPr lang="en-US" dirty="0"/>
              <a:t>(ROM)</a:t>
            </a:r>
          </a:p>
          <a:p>
            <a:r>
              <a:rPr lang="en-US" dirty="0" smtClean="0"/>
              <a:t>Data is stored in separate internal memory chips</a:t>
            </a:r>
          </a:p>
        </p:txBody>
      </p:sp>
      <p:sp>
        <p:nvSpPr>
          <p:cNvPr id="6" name="TextBox 5"/>
          <p:cNvSpPr txBox="1"/>
          <p:nvPr/>
        </p:nvSpPr>
        <p:spPr>
          <a:xfrm>
            <a:off x="450575" y="1636643"/>
            <a:ext cx="8143460" cy="1205202"/>
          </a:xfrm>
          <a:prstGeom prst="rect">
            <a:avLst/>
          </a:prstGeom>
          <a:noFill/>
        </p:spPr>
        <p:txBody>
          <a:bodyPr wrap="square" rtlCol="0">
            <a:spAutoFit/>
          </a:bodyPr>
          <a:lstStyle/>
          <a:p>
            <a:pPr marL="342900" indent="-342900">
              <a:lnSpc>
                <a:spcPct val="113000"/>
              </a:lnSpc>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Additional memory</a:t>
            </a:r>
          </a:p>
          <a:p>
            <a:pPr marL="342900" indent="-342900">
              <a:lnSpc>
                <a:spcPct val="113000"/>
              </a:lnSpc>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Smartphone operating </a:t>
            </a:r>
            <a:r>
              <a:rPr lang="en-US" sz="3200" dirty="0" smtClean="0">
                <a:solidFill>
                  <a:srgbClr val="0070C0"/>
                </a:solidFill>
                <a:latin typeface="Arial" panose="020B0604020202020204" pitchFamily="34" charset="0"/>
                <a:cs typeface="Arial" panose="020B0604020202020204" pitchFamily="34" charset="0"/>
              </a:rPr>
              <a:t>systems</a:t>
            </a:r>
            <a:endParaRPr lang="en-US" sz="3200" dirty="0">
              <a:solidFill>
                <a:srgbClr val="0070C0"/>
              </a:solidFill>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p:txBody>
          <a:bodyPr/>
          <a:lstStyle/>
          <a:p>
            <a:r>
              <a:rPr lang="en-US" smtClean="0"/>
              <a:t>Copyright © 2016 Pearson Education, Inc.</a:t>
            </a:r>
            <a:endParaRPr lang="en-US" dirty="0"/>
          </a:p>
        </p:txBody>
      </p:sp>
      <p:sp>
        <p:nvSpPr>
          <p:cNvPr id="9" name="Slide Number Placeholder 8"/>
          <p:cNvSpPr>
            <a:spLocks noGrp="1"/>
          </p:cNvSpPr>
          <p:nvPr>
            <p:ph type="sldNum" sz="quarter" idx="12"/>
          </p:nvPr>
        </p:nvSpPr>
        <p:spPr/>
        <p:txBody>
          <a:bodyPr/>
          <a:lstStyle/>
          <a:p>
            <a:r>
              <a:rPr lang="en-US" smtClean="0"/>
              <a:t>8-</a:t>
            </a:r>
            <a:fld id="{3C5A0288-DE65-4327-81AA-3D0ED474C7D0}" type="slidenum">
              <a:rPr lang="en-US" smtClean="0"/>
              <a:pPr/>
              <a:t>9</a:t>
            </a:fld>
            <a:endParaRPr lang="en-US" dirty="0"/>
          </a:p>
        </p:txBody>
      </p:sp>
    </p:spTree>
    <p:extLst>
      <p:ext uri="{BB962C8B-B14F-4D97-AF65-F5344CB8AC3E}">
        <p14:creationId xmlns:p14="http://schemas.microsoft.com/office/powerpoint/2010/main" val="13360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600199"/>
            <a:ext cx="4953000" cy="3457043"/>
          </a:xfrm>
          <a:prstGeom prst="rect">
            <a:avLst/>
          </a:prstGeom>
        </p:spPr>
      </p:pic>
      <p:sp>
        <p:nvSpPr>
          <p:cNvPr id="2" name="Title 1"/>
          <p:cNvSpPr>
            <a:spLocks noGrp="1"/>
          </p:cNvSpPr>
          <p:nvPr>
            <p:ph type="title"/>
          </p:nvPr>
        </p:nvSpPr>
        <p:spPr/>
        <p:txBody>
          <a:bodyPr>
            <a:noAutofit/>
          </a:bodyPr>
          <a:lstStyle/>
          <a:p>
            <a:r>
              <a:rPr lang="en-US" sz="3800" dirty="0" smtClean="0">
                <a:effectLst/>
              </a:rPr>
              <a:t>Telephony: Smartphones and Beyond</a:t>
            </a:r>
            <a:r>
              <a:rPr lang="en-US" sz="3600" dirty="0" smtClean="0">
                <a:effectLst/>
              </a:rPr>
              <a:t/>
            </a:r>
            <a:br>
              <a:rPr lang="en-US" sz="3600" dirty="0" smtClean="0">
                <a:effectLst/>
              </a:rPr>
            </a:br>
            <a:r>
              <a:rPr lang="en-US" sz="3200" dirty="0" smtClean="0">
                <a:effectLst/>
              </a:rPr>
              <a:t>Smartphone Components </a:t>
            </a:r>
            <a:endParaRPr lang="en-US" sz="3600" dirty="0">
              <a:effectLst/>
            </a:endParaRPr>
          </a:p>
        </p:txBody>
      </p:sp>
      <p:sp>
        <p:nvSpPr>
          <p:cNvPr id="3" name="Content Placeholder 2"/>
          <p:cNvSpPr>
            <a:spLocks noGrp="1"/>
          </p:cNvSpPr>
          <p:nvPr>
            <p:ph idx="1"/>
          </p:nvPr>
        </p:nvSpPr>
        <p:spPr>
          <a:xfrm>
            <a:off x="457200" y="1600200"/>
            <a:ext cx="6477000" cy="5181600"/>
          </a:xfrm>
        </p:spPr>
        <p:txBody>
          <a:bodyPr>
            <a:normAutofit/>
          </a:bodyPr>
          <a:lstStyle/>
          <a:p>
            <a:pPr>
              <a:lnSpc>
                <a:spcPct val="100000"/>
              </a:lnSpc>
              <a:spcBef>
                <a:spcPts val="0"/>
              </a:spcBef>
              <a:spcAft>
                <a:spcPts val="1800"/>
              </a:spcAft>
            </a:pPr>
            <a:r>
              <a:rPr lang="en-US" dirty="0" smtClean="0"/>
              <a:t>Primary input devices</a:t>
            </a:r>
          </a:p>
          <a:p>
            <a:pPr lvl="1">
              <a:lnSpc>
                <a:spcPct val="100000"/>
              </a:lnSpc>
              <a:spcBef>
                <a:spcPts val="0"/>
              </a:spcBef>
              <a:spcAft>
                <a:spcPts val="1800"/>
              </a:spcAft>
            </a:pPr>
            <a:r>
              <a:rPr lang="en-US" dirty="0" smtClean="0"/>
              <a:t>Microphone</a:t>
            </a:r>
          </a:p>
          <a:p>
            <a:pPr lvl="1">
              <a:lnSpc>
                <a:spcPct val="100000"/>
              </a:lnSpc>
              <a:spcBef>
                <a:spcPts val="0"/>
              </a:spcBef>
              <a:spcAft>
                <a:spcPts val="1800"/>
              </a:spcAft>
            </a:pPr>
            <a:r>
              <a:rPr lang="en-US" dirty="0" smtClean="0"/>
              <a:t>Touch pad</a:t>
            </a:r>
          </a:p>
          <a:p>
            <a:pPr>
              <a:lnSpc>
                <a:spcPct val="100000"/>
              </a:lnSpc>
              <a:spcBef>
                <a:spcPts val="0"/>
              </a:spcBef>
              <a:spcAft>
                <a:spcPts val="1800"/>
              </a:spcAft>
            </a:pPr>
            <a:r>
              <a:rPr lang="en-US" dirty="0" smtClean="0"/>
              <a:t>Output </a:t>
            </a:r>
            <a:r>
              <a:rPr lang="en-US" dirty="0"/>
              <a:t>devices </a:t>
            </a:r>
          </a:p>
          <a:p>
            <a:pPr lvl="1">
              <a:lnSpc>
                <a:spcPct val="100000"/>
              </a:lnSpc>
              <a:spcBef>
                <a:spcPts val="0"/>
              </a:spcBef>
              <a:spcAft>
                <a:spcPts val="1800"/>
              </a:spcAft>
            </a:pPr>
            <a:r>
              <a:rPr lang="en-US" dirty="0"/>
              <a:t>Speaker</a:t>
            </a:r>
          </a:p>
          <a:p>
            <a:pPr lvl="1">
              <a:lnSpc>
                <a:spcPct val="100000"/>
              </a:lnSpc>
              <a:spcBef>
                <a:spcPts val="0"/>
              </a:spcBef>
              <a:spcAft>
                <a:spcPts val="1800"/>
              </a:spcAft>
            </a:pPr>
            <a:r>
              <a:rPr lang="en-US" dirty="0"/>
              <a:t>Liquid crystal display (LCD)</a:t>
            </a:r>
          </a:p>
          <a:p>
            <a:pPr lvl="1">
              <a:lnSpc>
                <a:spcPct val="100000"/>
              </a:lnSpc>
              <a:spcBef>
                <a:spcPts val="0"/>
              </a:spcBef>
              <a:spcAft>
                <a:spcPts val="1800"/>
              </a:spcAft>
            </a:pPr>
            <a:r>
              <a:rPr lang="en-US" dirty="0"/>
              <a:t>OLED: </a:t>
            </a:r>
            <a:r>
              <a:rPr lang="en-US" dirty="0" smtClean="0"/>
              <a:t>newer </a:t>
            </a:r>
            <a:r>
              <a:rPr lang="en-US" dirty="0"/>
              <a:t>display </a:t>
            </a:r>
            <a:r>
              <a:rPr lang="en-US" dirty="0" smtClean="0"/>
              <a:t>screen</a:t>
            </a:r>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10</a:t>
            </a:fld>
            <a:endParaRPr lang="en-US" dirty="0"/>
          </a:p>
        </p:txBody>
      </p:sp>
    </p:spTree>
    <p:extLst>
      <p:ext uri="{BB962C8B-B14F-4D97-AF65-F5344CB8AC3E}">
        <p14:creationId xmlns:p14="http://schemas.microsoft.com/office/powerpoint/2010/main" val="349194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p:txBody>
          <a:bodyPr>
            <a:noAutofit/>
          </a:bodyPr>
          <a:lstStyle/>
          <a:p>
            <a:pPr>
              <a:defRPr/>
            </a:pPr>
            <a:r>
              <a:rPr lang="en-US" sz="3800" dirty="0">
                <a:effectLst/>
              </a:rPr>
              <a:t>Telephony: Smartphones and </a:t>
            </a:r>
            <a:r>
              <a:rPr lang="en-US" sz="3800" dirty="0" smtClean="0">
                <a:effectLst/>
              </a:rPr>
              <a:t>Beyond</a:t>
            </a:r>
            <a:r>
              <a:rPr lang="en-US" sz="3600" dirty="0">
                <a:effectLst/>
              </a:rPr>
              <a:t/>
            </a:r>
            <a:br>
              <a:rPr lang="en-US" sz="3600" dirty="0">
                <a:effectLst/>
              </a:rPr>
            </a:br>
            <a:r>
              <a:rPr lang="en-US" sz="3200" dirty="0">
                <a:effectLst/>
              </a:rPr>
              <a:t>How C</a:t>
            </a:r>
            <a:r>
              <a:rPr lang="en-US" sz="3200" dirty="0" smtClean="0">
                <a:effectLst/>
              </a:rPr>
              <a:t>ell Phone </a:t>
            </a:r>
            <a:r>
              <a:rPr lang="en-US" sz="3200" dirty="0">
                <a:effectLst/>
              </a:rPr>
              <a:t>Technology Works</a:t>
            </a:r>
            <a:endParaRPr lang="en-US" sz="3600" dirty="0" smtClean="0">
              <a:effectLst/>
            </a:endParaRPr>
          </a:p>
        </p:txBody>
      </p:sp>
      <p:sp>
        <p:nvSpPr>
          <p:cNvPr id="109572" name="Rectangle 4"/>
          <p:cNvSpPr>
            <a:spLocks noGrp="1" noChangeArrowheads="1"/>
          </p:cNvSpPr>
          <p:nvPr>
            <p:ph idx="1"/>
          </p:nvPr>
        </p:nvSpPr>
        <p:spPr>
          <a:xfrm>
            <a:off x="457200" y="1600200"/>
            <a:ext cx="8229600" cy="4953000"/>
          </a:xfrm>
        </p:spPr>
        <p:txBody>
          <a:bodyPr>
            <a:normAutofit/>
          </a:bodyPr>
          <a:lstStyle/>
          <a:p>
            <a:pPr eaLnBrk="1" hangingPunct="1">
              <a:lnSpc>
                <a:spcPct val="100000"/>
              </a:lnSpc>
            </a:pPr>
            <a:r>
              <a:rPr lang="en-US" dirty="0" smtClean="0">
                <a:effectLst/>
              </a:rPr>
              <a:t>Cellular network</a:t>
            </a:r>
          </a:p>
          <a:p>
            <a:pPr eaLnBrk="1" hangingPunct="1">
              <a:lnSpc>
                <a:spcPct val="100000"/>
              </a:lnSpc>
            </a:pPr>
            <a:r>
              <a:rPr lang="en-US" dirty="0" smtClean="0">
                <a:effectLst/>
              </a:rPr>
              <a:t>Base transceiver station</a:t>
            </a:r>
          </a:p>
          <a:p>
            <a:pPr eaLnBrk="1" hangingPunct="1">
              <a:lnSpc>
                <a:spcPct val="100000"/>
              </a:lnSpc>
            </a:pPr>
            <a:r>
              <a:rPr lang="en-US" dirty="0" smtClean="0">
                <a:effectLst/>
              </a:rPr>
              <a:t>Mobile switching center</a:t>
            </a:r>
          </a:p>
          <a:p>
            <a:pPr>
              <a:lnSpc>
                <a:spcPct val="100000"/>
              </a:lnSpc>
            </a:pPr>
            <a:r>
              <a:rPr lang="en-US" dirty="0"/>
              <a:t>Digital p</a:t>
            </a:r>
            <a:r>
              <a:rPr lang="en-US" dirty="0" smtClean="0"/>
              <a:t>rocessing</a:t>
            </a:r>
            <a:endParaRPr lang="en-US"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8-</a:t>
            </a:r>
            <a:fld id="{3C5A0288-DE65-4327-81AA-3D0ED474C7D0}" type="slidenum">
              <a:rPr lang="en-US" smtClean="0"/>
              <a:pPr/>
              <a:t>11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effectLst/>
              </a:rPr>
              <a:t>Telephony: Smartphones and </a:t>
            </a:r>
            <a:r>
              <a:rPr lang="en-US" sz="3800" dirty="0" smtClean="0">
                <a:effectLst/>
              </a:rPr>
              <a:t>Beyond</a:t>
            </a:r>
            <a:r>
              <a:rPr lang="en-US" sz="3600" dirty="0">
                <a:effectLst/>
              </a:rPr>
              <a:t/>
            </a:r>
            <a:br>
              <a:rPr lang="en-US" sz="3600" dirty="0">
                <a:effectLst/>
              </a:rPr>
            </a:br>
            <a:r>
              <a:rPr lang="en-US" sz="3200" dirty="0" smtClean="0">
                <a:effectLst/>
              </a:rPr>
              <a:t>Synchronizing</a:t>
            </a:r>
            <a:endParaRPr lang="en-US" sz="3200" dirty="0">
              <a:effectLst/>
            </a:endParaRPr>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Synchronizing (syncing)</a:t>
            </a:r>
          </a:p>
          <a:p>
            <a:r>
              <a:rPr lang="en-US" dirty="0" smtClean="0"/>
              <a:t>Two main ways to transfer information</a:t>
            </a:r>
          </a:p>
          <a:p>
            <a:pPr lvl="1"/>
            <a:r>
              <a:rPr lang="en-US" dirty="0" smtClean="0"/>
              <a:t>Wired</a:t>
            </a:r>
          </a:p>
          <a:p>
            <a:pPr lvl="1"/>
            <a:r>
              <a:rPr lang="en-US" dirty="0" smtClean="0"/>
              <a:t>Wireless</a:t>
            </a:r>
          </a:p>
          <a:p>
            <a:r>
              <a:rPr lang="en-US" dirty="0"/>
              <a:t>Wired solutions</a:t>
            </a:r>
          </a:p>
          <a:p>
            <a:pPr lvl="1"/>
            <a:r>
              <a:rPr lang="en-US" dirty="0"/>
              <a:t>USB port</a:t>
            </a:r>
          </a:p>
          <a:p>
            <a:pPr lvl="1"/>
            <a:r>
              <a:rPr lang="en-US" dirty="0"/>
              <a:t>F</a:t>
            </a:r>
            <a:r>
              <a:rPr lang="en-US" dirty="0" smtClean="0"/>
              <a:t>lash card</a:t>
            </a:r>
          </a:p>
          <a:p>
            <a:r>
              <a:rPr lang="en-US" dirty="0"/>
              <a:t>Wireless </a:t>
            </a:r>
            <a:r>
              <a:rPr lang="en-US" dirty="0" smtClean="0"/>
              <a:t>synchronization</a:t>
            </a:r>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12</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919" y="2819400"/>
            <a:ext cx="3994951" cy="3048000"/>
          </a:xfrm>
          <a:prstGeom prst="rect">
            <a:avLst/>
          </a:prstGeom>
        </p:spPr>
      </p:pic>
    </p:spTree>
    <p:extLst>
      <p:ext uri="{BB962C8B-B14F-4D97-AF65-F5344CB8AC3E}">
        <p14:creationId xmlns:p14="http://schemas.microsoft.com/office/powerpoint/2010/main" val="341895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effectLst/>
              </a:rPr>
              <a:t>Telephony: Smartphones and Beyond</a:t>
            </a:r>
            <a:r>
              <a:rPr lang="en-US" sz="3600" dirty="0" smtClean="0">
                <a:effectLst/>
              </a:rPr>
              <a:t/>
            </a:r>
            <a:br>
              <a:rPr lang="en-US" sz="3600" dirty="0" smtClean="0">
                <a:effectLst/>
              </a:rPr>
            </a:br>
            <a:r>
              <a:rPr lang="en-US" sz="3200" dirty="0" smtClean="0">
                <a:effectLst/>
              </a:rPr>
              <a:t>Text Messaging</a:t>
            </a:r>
            <a:endParaRPr lang="en-US" sz="3600" dirty="0">
              <a:effectLst/>
            </a:endParaRPr>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Short message service (SMS)</a:t>
            </a:r>
          </a:p>
          <a:p>
            <a:pPr lvl="1"/>
            <a:r>
              <a:rPr lang="en-US" dirty="0" smtClean="0"/>
              <a:t>Short text messages</a:t>
            </a:r>
          </a:p>
          <a:p>
            <a:pPr lvl="1"/>
            <a:r>
              <a:rPr lang="en-US" dirty="0" smtClean="0"/>
              <a:t>Up to 160 characters </a:t>
            </a:r>
          </a:p>
          <a:p>
            <a:pPr lvl="1"/>
            <a:r>
              <a:rPr lang="en-US" dirty="0" smtClean="0"/>
              <a:t>Convenient and quick </a:t>
            </a:r>
            <a:endParaRPr lang="en-US" dirty="0"/>
          </a:p>
          <a:p>
            <a:pPr lvl="1"/>
            <a:r>
              <a:rPr lang="en-US" dirty="0"/>
              <a:t>Uses cell phone network </a:t>
            </a:r>
          </a:p>
          <a:p>
            <a:r>
              <a:rPr lang="en-US" dirty="0"/>
              <a:t>Multimedia </a:t>
            </a:r>
            <a:r>
              <a:rPr lang="en-US" dirty="0" smtClean="0"/>
              <a:t>message service </a:t>
            </a:r>
            <a:r>
              <a:rPr lang="en-US" dirty="0"/>
              <a:t>(MMS)</a:t>
            </a:r>
          </a:p>
          <a:p>
            <a:pPr lvl="1"/>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8-</a:t>
            </a:r>
            <a:fld id="{3C5A0288-DE65-4327-81AA-3D0ED474C7D0}" type="slidenum">
              <a:rPr lang="en-US" smtClean="0"/>
              <a:pPr/>
              <a:t>13</a:t>
            </a:fld>
            <a:endParaRPr lang="en-US" dirty="0"/>
          </a:p>
        </p:txBody>
      </p:sp>
    </p:spTree>
    <p:extLst>
      <p:ext uri="{BB962C8B-B14F-4D97-AF65-F5344CB8AC3E}">
        <p14:creationId xmlns:p14="http://schemas.microsoft.com/office/powerpoint/2010/main" val="291132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effectLst/>
              </a:rPr>
              <a:t>Telephony: Smartphones and </a:t>
            </a:r>
            <a:r>
              <a:rPr lang="en-US" sz="3800" dirty="0" smtClean="0">
                <a:effectLst/>
              </a:rPr>
              <a:t>Beyond</a:t>
            </a:r>
            <a:r>
              <a:rPr lang="en-US" sz="3600" dirty="0">
                <a:effectLst/>
              </a:rPr>
              <a:t/>
            </a:r>
            <a:br>
              <a:rPr lang="en-US" sz="3600" dirty="0">
                <a:effectLst/>
              </a:rPr>
            </a:br>
            <a:r>
              <a:rPr lang="en-US" sz="3200" dirty="0">
                <a:effectLst/>
              </a:rPr>
              <a:t>Mobile </a:t>
            </a:r>
            <a:r>
              <a:rPr lang="en-US" sz="3200" dirty="0" smtClean="0">
                <a:effectLst/>
              </a:rPr>
              <a:t>Internet</a:t>
            </a:r>
            <a:endParaRPr lang="en-US" sz="3600" dirty="0">
              <a:effectLst/>
            </a:endParaRPr>
          </a:p>
        </p:txBody>
      </p:sp>
      <p:sp>
        <p:nvSpPr>
          <p:cNvPr id="7" name="TextBox 6"/>
          <p:cNvSpPr txBox="1"/>
          <p:nvPr/>
        </p:nvSpPr>
        <p:spPr>
          <a:xfrm>
            <a:off x="457200" y="1600200"/>
            <a:ext cx="8229600" cy="1077218"/>
          </a:xfrm>
          <a:prstGeom prst="rect">
            <a:avLst/>
          </a:prstGeom>
          <a:noFill/>
        </p:spPr>
        <p:txBody>
          <a:bodyPr wrap="square" rtlCol="0">
            <a:spAutoFit/>
          </a:bodyPr>
          <a:lstStyle/>
          <a:p>
            <a:pPr marL="347663" indent="-347663">
              <a:buFont typeface="Arial" pitchFamily="34" charset="0"/>
              <a:buChar char="•"/>
            </a:pPr>
            <a:r>
              <a:rPr lang="en-US" sz="3200" dirty="0" smtClean="0">
                <a:solidFill>
                  <a:srgbClr val="0070C0"/>
                </a:solidFill>
                <a:latin typeface="Arial" pitchFamily="34" charset="0"/>
                <a:cs typeface="Arial" pitchFamily="34" charset="0"/>
              </a:rPr>
              <a:t>Connection speed will depend on which </a:t>
            </a:r>
            <a:r>
              <a:rPr lang="en-US" sz="3200" dirty="0">
                <a:solidFill>
                  <a:srgbClr val="0070C0"/>
                </a:solidFill>
                <a:latin typeface="Arial" pitchFamily="34" charset="0"/>
                <a:cs typeface="Arial" pitchFamily="34" charset="0"/>
              </a:rPr>
              <a:t>technology you are </a:t>
            </a:r>
            <a:r>
              <a:rPr lang="en-US" sz="3200" dirty="0" smtClean="0">
                <a:solidFill>
                  <a:srgbClr val="0070C0"/>
                </a:solidFill>
                <a:latin typeface="Arial" pitchFamily="34" charset="0"/>
                <a:cs typeface="Arial" pitchFamily="34" charset="0"/>
              </a:rPr>
              <a:t>using (3G, 4G LTE) </a:t>
            </a:r>
            <a:endParaRPr lang="en-US" sz="3200" dirty="0">
              <a:solidFill>
                <a:srgbClr val="0070C0"/>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14</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354" y="2751722"/>
            <a:ext cx="4879292" cy="3764280"/>
          </a:xfrm>
          <a:prstGeom prst="rect">
            <a:avLst/>
          </a:prstGeom>
        </p:spPr>
      </p:pic>
    </p:spTree>
    <p:extLst>
      <p:ext uri="{BB962C8B-B14F-4D97-AF65-F5344CB8AC3E}">
        <p14:creationId xmlns:p14="http://schemas.microsoft.com/office/powerpoint/2010/main" val="19488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effectLst/>
              </a:rPr>
              <a:t>Telephony: Smartphones and Beyond</a:t>
            </a:r>
            <a:r>
              <a:rPr lang="en-US" sz="2800" dirty="0" smtClean="0">
                <a:effectLst/>
              </a:rPr>
              <a:t/>
            </a:r>
            <a:br>
              <a:rPr lang="en-US" sz="2800" dirty="0" smtClean="0">
                <a:effectLst/>
              </a:rPr>
            </a:br>
            <a:r>
              <a:rPr lang="en-US" sz="3200" dirty="0" smtClean="0">
                <a:effectLst/>
              </a:rPr>
              <a:t>VoIP</a:t>
            </a:r>
            <a:endParaRPr lang="en-US" sz="3200" dirty="0">
              <a:effectLst/>
            </a:endParaRPr>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Digital phone service </a:t>
            </a:r>
          </a:p>
          <a:p>
            <a:r>
              <a:rPr lang="en-US" dirty="0" smtClean="0"/>
              <a:t>Technology similar to e-mail</a:t>
            </a:r>
          </a:p>
          <a:p>
            <a:r>
              <a:rPr lang="en-US" dirty="0" smtClean="0"/>
              <a:t>Skype </a:t>
            </a:r>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15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490" y="2921508"/>
            <a:ext cx="5493258" cy="3662172"/>
          </a:xfrm>
          <a:prstGeom prst="rect">
            <a:avLst/>
          </a:prstGeom>
        </p:spPr>
      </p:pic>
    </p:spTree>
    <p:extLst>
      <p:ext uri="{BB962C8B-B14F-4D97-AF65-F5344CB8AC3E}">
        <p14:creationId xmlns:p14="http://schemas.microsoft.com/office/powerpoint/2010/main" val="140874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effectLst/>
              </a:rPr>
              <a:t>Telephony: Smartphones and Beyond</a:t>
            </a:r>
            <a:r>
              <a:rPr lang="en-US" sz="3600" dirty="0" smtClean="0">
                <a:effectLst/>
              </a:rPr>
              <a:t/>
            </a:r>
            <a:br>
              <a:rPr lang="en-US" sz="3600" dirty="0" smtClean="0">
                <a:effectLst/>
              </a:rPr>
            </a:br>
            <a:r>
              <a:rPr lang="en-US" sz="3200" dirty="0" smtClean="0">
                <a:effectLst/>
              </a:rPr>
              <a:t>VoIP</a:t>
            </a:r>
            <a:endParaRPr lang="en-US" sz="3200" dirty="0">
              <a:effectLst/>
            </a:endParaRPr>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Calls can be placed anywhere you have Internet access</a:t>
            </a:r>
          </a:p>
          <a:p>
            <a:r>
              <a:rPr lang="en-US" dirty="0" smtClean="0"/>
              <a:t>Free or low-cost long-distance calling</a:t>
            </a:r>
          </a:p>
          <a:p>
            <a:r>
              <a:rPr lang="en-US" dirty="0" smtClean="0"/>
              <a:t>Portability</a:t>
            </a:r>
          </a:p>
          <a:p>
            <a:r>
              <a:rPr lang="en-US" dirty="0"/>
              <a:t>Drawbacks</a:t>
            </a:r>
          </a:p>
          <a:p>
            <a:pPr lvl="1"/>
            <a:r>
              <a:rPr lang="en-US" dirty="0"/>
              <a:t>Sound quality and reliability</a:t>
            </a:r>
          </a:p>
          <a:p>
            <a:pPr lvl="1"/>
            <a:r>
              <a:rPr lang="en-US" dirty="0"/>
              <a:t>Loss of service at home if power is out</a:t>
            </a:r>
          </a:p>
          <a:p>
            <a:pPr lvl="1"/>
            <a:r>
              <a:rPr lang="en-US" dirty="0"/>
              <a:t>Security </a:t>
            </a:r>
            <a:r>
              <a:rPr lang="en-US" dirty="0" smtClean="0"/>
              <a:t>risks </a:t>
            </a:r>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16</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472" y="3389774"/>
            <a:ext cx="3005328" cy="2097024"/>
          </a:xfrm>
          <a:prstGeom prst="rect">
            <a:avLst/>
          </a:prstGeom>
        </p:spPr>
      </p:pic>
    </p:spTree>
    <p:extLst>
      <p:ext uri="{BB962C8B-B14F-4D97-AF65-F5344CB8AC3E}">
        <p14:creationId xmlns:p14="http://schemas.microsoft.com/office/powerpoint/2010/main" val="418308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effectLst/>
              </a:rPr>
              <a:t>Telephony: Smartphones and Beyond</a:t>
            </a:r>
            <a:r>
              <a:rPr lang="en-US" sz="3600" dirty="0" smtClean="0">
                <a:effectLst/>
              </a:rPr>
              <a:t/>
            </a:r>
            <a:br>
              <a:rPr lang="en-US" sz="3600" dirty="0" smtClean="0">
                <a:effectLst/>
              </a:rPr>
            </a:br>
            <a:r>
              <a:rPr lang="en-US" sz="3200" dirty="0" smtClean="0">
                <a:effectLst/>
              </a:rPr>
              <a:t>Smartphone GPS</a:t>
            </a:r>
            <a:endParaRPr lang="en-US" sz="3200" dirty="0">
              <a:effectLst/>
            </a:endParaRPr>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Enhanced 911 program</a:t>
            </a:r>
          </a:p>
          <a:p>
            <a:pPr lvl="1"/>
            <a:r>
              <a:rPr lang="en-US" dirty="0" smtClean="0"/>
              <a:t>Automatically gives precise location </a:t>
            </a:r>
            <a:endParaRPr lang="en-US" dirty="0"/>
          </a:p>
          <a:p>
            <a:r>
              <a:rPr lang="en-US" dirty="0" smtClean="0"/>
              <a:t>Built and operated by the U.S. Department of Defense</a:t>
            </a:r>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17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282" y="3367087"/>
            <a:ext cx="4722718" cy="3216593"/>
          </a:xfrm>
          <a:prstGeom prst="rect">
            <a:avLst/>
          </a:prstGeom>
        </p:spPr>
      </p:pic>
    </p:spTree>
    <p:extLst>
      <p:ext uri="{BB962C8B-B14F-4D97-AF65-F5344CB8AC3E}">
        <p14:creationId xmlns:p14="http://schemas.microsoft.com/office/powerpoint/2010/main" val="34654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effectLst/>
              </a:rPr>
              <a:t>Tablets, Netbooks, </a:t>
            </a:r>
            <a:r>
              <a:rPr lang="en-US" sz="4000" dirty="0" smtClean="0">
                <a:effectLst/>
              </a:rPr>
              <a:t>Ultrabooks</a:t>
            </a:r>
            <a:r>
              <a:rPr lang="en-US" sz="4800" dirty="0">
                <a:effectLst/>
              </a:rPr>
              <a:t/>
            </a:r>
            <a:br>
              <a:rPr lang="en-US" sz="4800" dirty="0">
                <a:effectLst/>
              </a:rPr>
            </a:br>
            <a:r>
              <a:rPr lang="en-US" sz="3200" dirty="0" smtClean="0">
                <a:effectLst/>
              </a:rPr>
              <a:t>Tablets</a:t>
            </a:r>
            <a:endParaRPr lang="en-US" sz="3200" dirty="0">
              <a:effectLst/>
            </a:endParaRP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Smartphone and tablet similarities</a:t>
            </a:r>
          </a:p>
          <a:p>
            <a:pPr lvl="1"/>
            <a:r>
              <a:rPr lang="en-US" dirty="0" smtClean="0"/>
              <a:t>Operating systems</a:t>
            </a:r>
          </a:p>
          <a:p>
            <a:pPr lvl="1"/>
            <a:r>
              <a:rPr lang="en-US" dirty="0" smtClean="0"/>
              <a:t>Processors</a:t>
            </a:r>
          </a:p>
          <a:p>
            <a:pPr lvl="1"/>
            <a:r>
              <a:rPr lang="en-US" dirty="0" smtClean="0"/>
              <a:t>Touch-screen interfaces</a:t>
            </a:r>
          </a:p>
          <a:p>
            <a:pPr lvl="1"/>
            <a:r>
              <a:rPr lang="en-US" dirty="0" smtClean="0"/>
              <a:t>Long battery life</a:t>
            </a:r>
          </a:p>
          <a:p>
            <a:pPr lvl="1"/>
            <a:r>
              <a:rPr lang="en-US" dirty="0" smtClean="0"/>
              <a:t>Similar software applications</a:t>
            </a:r>
          </a:p>
          <a:p>
            <a:pPr lvl="1"/>
            <a:r>
              <a:rPr lang="en-US" dirty="0" smtClean="0"/>
              <a:t>Similar Internet connectivity</a:t>
            </a:r>
          </a:p>
          <a:p>
            <a:pPr lvl="1"/>
            <a:r>
              <a:rPr lang="en-US" dirty="0" smtClean="0"/>
              <a:t>Bluetooth</a:t>
            </a:r>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18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133600"/>
            <a:ext cx="2971800" cy="2451557"/>
          </a:xfrm>
          <a:prstGeom prst="rect">
            <a:avLst/>
          </a:prstGeom>
        </p:spPr>
      </p:pic>
    </p:spTree>
    <p:extLst>
      <p:ext uri="{BB962C8B-B14F-4D97-AF65-F5344CB8AC3E}">
        <p14:creationId xmlns:p14="http://schemas.microsoft.com/office/powerpoint/2010/main" val="12145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85800" y="685800"/>
            <a:ext cx="7772400" cy="1470025"/>
          </a:xfrm>
        </p:spPr>
        <p:txBody>
          <a:bodyPr/>
          <a:lstStyle/>
          <a:p>
            <a:pPr eaLnBrk="1" hangingPunct="1">
              <a:defRPr/>
            </a:pPr>
            <a:r>
              <a:rPr lang="en-US" b="1" i="1" dirty="0" smtClean="0"/>
              <a:t>Technology in Action</a:t>
            </a:r>
            <a:endParaRPr lang="en-US" b="1" dirty="0" smtClean="0"/>
          </a:p>
        </p:txBody>
      </p:sp>
      <p:sp>
        <p:nvSpPr>
          <p:cNvPr id="106499" name="Rectangle 3"/>
          <p:cNvSpPr>
            <a:spLocks noGrp="1" noChangeArrowheads="1"/>
          </p:cNvSpPr>
          <p:nvPr>
            <p:ph type="subTitle" idx="1"/>
          </p:nvPr>
        </p:nvSpPr>
        <p:spPr>
          <a:xfrm>
            <a:off x="1219200" y="2743200"/>
            <a:ext cx="6400800" cy="1752600"/>
          </a:xfrm>
        </p:spPr>
        <p:txBody>
          <a:bodyPr>
            <a:normAutofit lnSpcReduction="10000"/>
          </a:bodyPr>
          <a:lstStyle/>
          <a:p>
            <a:pPr algn="ctr" eaLnBrk="1" hangingPunct="1">
              <a:buFontTx/>
              <a:buNone/>
              <a:defRPr/>
            </a:pPr>
            <a:r>
              <a:rPr lang="en-US" smtClean="0"/>
              <a:t>Chapter 5</a:t>
            </a:r>
            <a:endParaRPr lang="en-US" dirty="0" smtClean="0"/>
          </a:p>
          <a:p>
            <a:pPr algn="ctr" eaLnBrk="1" hangingPunct="1">
              <a:buFontTx/>
              <a:buNone/>
              <a:defRPr/>
            </a:pPr>
            <a:r>
              <a:rPr lang="en-US" dirty="0" smtClean="0"/>
              <a:t>Digital Devices and Media:</a:t>
            </a:r>
            <a:br>
              <a:rPr lang="en-US" dirty="0" smtClean="0"/>
            </a:br>
            <a:r>
              <a:rPr lang="en-US" dirty="0" smtClean="0"/>
              <a:t>Managing a Digital Lifestyle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effectLst/>
              </a:rPr>
              <a:t>Tablets, Netbooks, </a:t>
            </a:r>
            <a:r>
              <a:rPr lang="en-US" sz="4000" dirty="0" smtClean="0">
                <a:effectLst/>
              </a:rPr>
              <a:t>Ultrabooks</a:t>
            </a:r>
            <a:r>
              <a:rPr lang="en-US" sz="3700" dirty="0">
                <a:effectLst/>
              </a:rPr>
              <a:t/>
            </a:r>
            <a:br>
              <a:rPr lang="en-US" sz="3700" dirty="0">
                <a:effectLst/>
              </a:rPr>
            </a:br>
            <a:r>
              <a:rPr lang="en-US" sz="3200" dirty="0">
                <a:effectLst/>
              </a:rPr>
              <a:t>Netbooks</a:t>
            </a:r>
          </a:p>
        </p:txBody>
      </p:sp>
      <p:sp>
        <p:nvSpPr>
          <p:cNvPr id="3" name="Content Placeholder 2"/>
          <p:cNvSpPr>
            <a:spLocks noGrp="1"/>
          </p:cNvSpPr>
          <p:nvPr>
            <p:ph idx="1"/>
          </p:nvPr>
        </p:nvSpPr>
        <p:spPr>
          <a:xfrm>
            <a:off x="457200" y="1600200"/>
            <a:ext cx="8229600" cy="4525963"/>
          </a:xfrm>
        </p:spPr>
        <p:txBody>
          <a:bodyPr/>
          <a:lstStyle/>
          <a:p>
            <a:r>
              <a:rPr lang="en-US" dirty="0" smtClean="0"/>
              <a:t>Netbooks</a:t>
            </a:r>
          </a:p>
          <a:p>
            <a:pPr lvl="1"/>
            <a:r>
              <a:rPr lang="en-US" dirty="0" smtClean="0"/>
              <a:t>Traditional OS</a:t>
            </a:r>
          </a:p>
          <a:p>
            <a:pPr lvl="1"/>
            <a:r>
              <a:rPr lang="en-US" dirty="0" smtClean="0"/>
              <a:t>Keyboard</a:t>
            </a:r>
          </a:p>
          <a:p>
            <a:pPr lvl="1"/>
            <a:r>
              <a:rPr lang="en-US" dirty="0" smtClean="0"/>
              <a:t>Weigh 2 pounds or less</a:t>
            </a:r>
          </a:p>
          <a:p>
            <a:pPr lvl="1"/>
            <a:r>
              <a:rPr lang="en-US" dirty="0" smtClean="0"/>
              <a:t>Inexpensive compared with tablets and ultrabooks</a:t>
            </a:r>
          </a:p>
          <a:p>
            <a:pPr marL="457200" lvl="1" indent="0">
              <a:buNone/>
            </a:pPr>
            <a:endParaRPr lang="en-US" dirty="0" smtClean="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8-</a:t>
            </a:r>
            <a:fld id="{3C5A0288-DE65-4327-81AA-3D0ED474C7D0}" type="slidenum">
              <a:rPr lang="en-US" smtClean="0"/>
              <a:pPr/>
              <a:t>19</a:t>
            </a:fld>
            <a:endParaRPr lang="en-US" dirty="0"/>
          </a:p>
        </p:txBody>
      </p:sp>
    </p:spTree>
    <p:extLst>
      <p:ext uri="{BB962C8B-B14F-4D97-AF65-F5344CB8AC3E}">
        <p14:creationId xmlns:p14="http://schemas.microsoft.com/office/powerpoint/2010/main" val="281807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rPr>
              <a:t>Tablets, Netbooks, Ultrabooks</a:t>
            </a:r>
            <a:r>
              <a:rPr lang="en-US" sz="4800" dirty="0" smtClean="0">
                <a:effectLst/>
              </a:rPr>
              <a:t/>
            </a:r>
            <a:br>
              <a:rPr lang="en-US" sz="4800" dirty="0" smtClean="0">
                <a:effectLst/>
              </a:rPr>
            </a:br>
            <a:r>
              <a:rPr lang="en-US" sz="3200" dirty="0" err="1" smtClean="0">
                <a:effectLst/>
              </a:rPr>
              <a:t>Ultrabooks</a:t>
            </a:r>
            <a:endParaRPr lang="en-US" sz="3200" dirty="0">
              <a:effectLst/>
            </a:endParaRPr>
          </a:p>
        </p:txBody>
      </p:sp>
      <p:sp>
        <p:nvSpPr>
          <p:cNvPr id="3" name="Content Placeholder 2"/>
          <p:cNvSpPr>
            <a:spLocks noGrp="1"/>
          </p:cNvSpPr>
          <p:nvPr>
            <p:ph idx="1"/>
          </p:nvPr>
        </p:nvSpPr>
        <p:spPr>
          <a:xfrm>
            <a:off x="457200" y="1600200"/>
            <a:ext cx="8229600" cy="4930140"/>
          </a:xfrm>
        </p:spPr>
        <p:txBody>
          <a:bodyPr>
            <a:normAutofit/>
          </a:bodyPr>
          <a:lstStyle/>
          <a:p>
            <a:pPr>
              <a:spcBef>
                <a:spcPts val="600"/>
              </a:spcBef>
            </a:pPr>
            <a:r>
              <a:rPr lang="en-US" dirty="0" smtClean="0"/>
              <a:t>Ultrabooks</a:t>
            </a:r>
          </a:p>
          <a:p>
            <a:pPr lvl="1">
              <a:spcBef>
                <a:spcPts val="600"/>
              </a:spcBef>
            </a:pPr>
            <a:r>
              <a:rPr lang="en-US" dirty="0" smtClean="0"/>
              <a:t>Full-featured computers</a:t>
            </a:r>
          </a:p>
          <a:p>
            <a:pPr lvl="1">
              <a:spcBef>
                <a:spcPts val="600"/>
              </a:spcBef>
            </a:pPr>
            <a:r>
              <a:rPr lang="en-US" dirty="0" smtClean="0"/>
              <a:t>Very thin, lightweight computing solution</a:t>
            </a:r>
          </a:p>
          <a:p>
            <a:pPr lvl="1">
              <a:spcBef>
                <a:spcPts val="600"/>
              </a:spcBef>
            </a:pPr>
            <a:r>
              <a:rPr lang="en-US" dirty="0" smtClean="0"/>
              <a:t>Don’t have optical drives</a:t>
            </a:r>
          </a:p>
          <a:p>
            <a:pPr lvl="1">
              <a:spcBef>
                <a:spcPts val="600"/>
              </a:spcBef>
            </a:pPr>
            <a:r>
              <a:rPr lang="en-US" dirty="0" smtClean="0"/>
              <a:t>Offer SSD drives</a:t>
            </a:r>
          </a:p>
          <a:p>
            <a:pPr lvl="1">
              <a:spcBef>
                <a:spcPts val="600"/>
              </a:spcBef>
            </a:pPr>
            <a:r>
              <a:rPr lang="en-US" dirty="0"/>
              <a:t>Weigh under 3 pounds</a:t>
            </a:r>
          </a:p>
          <a:p>
            <a:pPr lvl="1">
              <a:spcBef>
                <a:spcPts val="600"/>
              </a:spcBef>
            </a:pPr>
            <a:r>
              <a:rPr lang="en-US" dirty="0"/>
              <a:t>Full-size keyboards</a:t>
            </a:r>
          </a:p>
          <a:p>
            <a:pPr lvl="1">
              <a:spcBef>
                <a:spcPts val="600"/>
              </a:spcBef>
            </a:pPr>
            <a:r>
              <a:rPr lang="en-US" dirty="0"/>
              <a:t>13- to 15-inch </a:t>
            </a:r>
            <a:r>
              <a:rPr lang="en-US" dirty="0" smtClean="0"/>
              <a:t>screens</a:t>
            </a:r>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20</a:t>
            </a:fld>
            <a:endParaRPr lang="en-US" dirty="0"/>
          </a:p>
        </p:txBody>
      </p:sp>
    </p:spTree>
    <p:extLst>
      <p:ext uri="{BB962C8B-B14F-4D97-AF65-F5344CB8AC3E}">
        <p14:creationId xmlns:p14="http://schemas.microsoft.com/office/powerpoint/2010/main" val="353887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399" y="3048000"/>
            <a:ext cx="5756985" cy="3568810"/>
          </a:xfrm>
          <a:prstGeom prst="rect">
            <a:avLst/>
          </a:prstGeom>
        </p:spPr>
      </p:pic>
      <p:sp>
        <p:nvSpPr>
          <p:cNvPr id="2" name="Title 1"/>
          <p:cNvSpPr>
            <a:spLocks noGrp="1"/>
          </p:cNvSpPr>
          <p:nvPr>
            <p:ph type="title"/>
          </p:nvPr>
        </p:nvSpPr>
        <p:spPr/>
        <p:txBody>
          <a:bodyPr>
            <a:normAutofit fontScale="90000"/>
          </a:bodyPr>
          <a:lstStyle/>
          <a:p>
            <a:r>
              <a:rPr lang="en-US" dirty="0" smtClean="0">
                <a:effectLst/>
              </a:rPr>
              <a:t>Tablets, Netbooks, Ultrabooks</a:t>
            </a:r>
            <a:br>
              <a:rPr lang="en-US" dirty="0" smtClean="0">
                <a:effectLst/>
              </a:rPr>
            </a:br>
            <a:r>
              <a:rPr lang="en-US" sz="3600" dirty="0" smtClean="0">
                <a:effectLst/>
              </a:rPr>
              <a:t>Making a Choice</a:t>
            </a:r>
            <a:endParaRPr lang="en-US" dirty="0">
              <a:effectLst/>
            </a:endParaRPr>
          </a:p>
        </p:txBody>
      </p:sp>
      <p:sp>
        <p:nvSpPr>
          <p:cNvPr id="3" name="Content Placeholder 2"/>
          <p:cNvSpPr>
            <a:spLocks noGrp="1"/>
          </p:cNvSpPr>
          <p:nvPr>
            <p:ph idx="1"/>
          </p:nvPr>
        </p:nvSpPr>
        <p:spPr>
          <a:xfrm>
            <a:off x="457199" y="1600200"/>
            <a:ext cx="8153401" cy="4525963"/>
          </a:xfrm>
        </p:spPr>
        <p:txBody>
          <a:bodyPr/>
          <a:lstStyle/>
          <a:p>
            <a:r>
              <a:rPr lang="en-US" dirty="0" smtClean="0"/>
              <a:t>Guidelines to determine what fits your personal needs</a:t>
            </a:r>
          </a:p>
          <a:p>
            <a:pPr lvl="1"/>
            <a:r>
              <a:rPr lang="en-US" dirty="0" smtClean="0"/>
              <a:t>Screen size and style of keyboard</a:t>
            </a:r>
          </a:p>
          <a:p>
            <a:pPr lvl="1"/>
            <a:r>
              <a:rPr lang="en-US" dirty="0" smtClean="0"/>
              <a:t>Weight</a:t>
            </a:r>
          </a:p>
          <a:p>
            <a:pPr lvl="1"/>
            <a:r>
              <a:rPr lang="en-US" dirty="0" smtClean="0"/>
              <a:t>Number of devices</a:t>
            </a:r>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21</a:t>
            </a:fld>
            <a:endParaRPr lang="en-US" dirty="0"/>
          </a:p>
        </p:txBody>
      </p:sp>
    </p:spTree>
    <p:extLst>
      <p:ext uri="{BB962C8B-B14F-4D97-AF65-F5344CB8AC3E}">
        <p14:creationId xmlns:p14="http://schemas.microsoft.com/office/powerpoint/2010/main" val="354612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85800" y="1600201"/>
            <a:ext cx="7772400" cy="838200"/>
          </a:xfrm>
        </p:spPr>
        <p:txBody>
          <a:bodyPr/>
          <a:lstStyle/>
          <a:p>
            <a:pPr eaLnBrk="1" hangingPunct="1">
              <a:defRPr/>
            </a:pPr>
            <a:r>
              <a:rPr lang="en-US" b="1" i="1" dirty="0" smtClean="0"/>
              <a:t>The Digital Information Age</a:t>
            </a:r>
            <a:endParaRPr lang="en-US" b="1" dirty="0" smtClean="0"/>
          </a:p>
        </p:txBody>
      </p:sp>
      <p:sp>
        <p:nvSpPr>
          <p:cNvPr id="106499" name="Rectangle 3"/>
          <p:cNvSpPr>
            <a:spLocks noGrp="1" noChangeArrowheads="1"/>
          </p:cNvSpPr>
          <p:nvPr>
            <p:ph type="subTitle" idx="1"/>
          </p:nvPr>
        </p:nvSpPr>
        <p:spPr>
          <a:xfrm>
            <a:off x="1219200" y="2743200"/>
            <a:ext cx="6400800" cy="1752600"/>
          </a:xfrm>
        </p:spPr>
        <p:txBody>
          <a:bodyPr>
            <a:normAutofit/>
          </a:bodyPr>
          <a:lstStyle/>
          <a:p>
            <a:pPr marL="457200" indent="-457200" algn="l" eaLnBrk="1" hangingPunct="1">
              <a:buFont typeface="Arial" panose="020B0604020202020204" pitchFamily="34" charset="0"/>
              <a:buChar char="•"/>
              <a:defRPr/>
            </a:pPr>
            <a:r>
              <a:rPr lang="en-US" dirty="0" smtClean="0"/>
              <a:t>Digital Defined</a:t>
            </a:r>
          </a:p>
          <a:p>
            <a:pPr marL="457200" indent="-457200" algn="l" eaLnBrk="1" hangingPunct="1">
              <a:buFont typeface="Arial" panose="020B0604020202020204" pitchFamily="34" charset="0"/>
              <a:buChar char="•"/>
              <a:defRPr/>
            </a:pPr>
            <a:r>
              <a:rPr lang="en-US" dirty="0" smtClean="0"/>
              <a:t>Digital Media</a:t>
            </a: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3" name="Slide Number Placeholder 2"/>
          <p:cNvSpPr>
            <a:spLocks noGrp="1"/>
          </p:cNvSpPr>
          <p:nvPr>
            <p:ph type="sldNum" sz="quarter" idx="12"/>
          </p:nvPr>
        </p:nvSpPr>
        <p:spPr/>
        <p:txBody>
          <a:bodyPr/>
          <a:lstStyle/>
          <a:p>
            <a:r>
              <a:rPr lang="en-US" smtClean="0"/>
              <a:t>8-</a:t>
            </a:r>
            <a:fld id="{3C5A0288-DE65-4327-81AA-3D0ED474C7D0}" type="slidenum">
              <a:rPr lang="en-US" smtClean="0"/>
              <a:pPr/>
              <a:t>22</a:t>
            </a:fld>
            <a:endParaRPr lang="en-US" dirty="0"/>
          </a:p>
        </p:txBody>
      </p:sp>
    </p:spTree>
    <p:extLst>
      <p:ext uri="{BB962C8B-B14F-4D97-AF65-F5344CB8AC3E}">
        <p14:creationId xmlns:p14="http://schemas.microsoft.com/office/powerpoint/2010/main" val="9246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effectLst/>
              </a:rPr>
              <a:t>Digital Defined</a:t>
            </a:r>
          </a:p>
        </p:txBody>
      </p:sp>
      <p:sp>
        <p:nvSpPr>
          <p:cNvPr id="7" name="Subtitle 6"/>
          <p:cNvSpPr>
            <a:spLocks noGrp="1"/>
          </p:cNvSpPr>
          <p:nvPr>
            <p:ph idx="1"/>
          </p:nvPr>
        </p:nvSpPr>
        <p:spPr>
          <a:xfrm>
            <a:off x="381000" y="1600200"/>
            <a:ext cx="8229600" cy="4876800"/>
          </a:xfrm>
        </p:spPr>
        <p:txBody>
          <a:bodyPr>
            <a:normAutofit/>
          </a:bodyPr>
          <a:lstStyle/>
          <a:p>
            <a:pPr marL="0" indent="0" algn="l">
              <a:buNone/>
            </a:pPr>
            <a:r>
              <a:rPr lang="en-US" dirty="0" smtClean="0">
                <a:solidFill>
                  <a:srgbClr val="0070C0"/>
                </a:solidFill>
              </a:rPr>
              <a:t>Objective</a:t>
            </a:r>
          </a:p>
          <a:p>
            <a:pPr marL="971550" indent="-514350">
              <a:buFont typeface="+mj-lt"/>
              <a:buAutoNum type="arabicPeriod" startAt="7"/>
            </a:pPr>
            <a:r>
              <a:rPr lang="en-US" sz="2800" dirty="0">
                <a:solidFill>
                  <a:schemeClr val="tx1"/>
                </a:solidFill>
              </a:rPr>
              <a:t>What advantage do digital formats have </a:t>
            </a:r>
            <a:r>
              <a:rPr lang="en-US" sz="2800" dirty="0" smtClean="0">
                <a:solidFill>
                  <a:schemeClr val="tx1"/>
                </a:solidFill>
              </a:rPr>
              <a:t>over analog </a:t>
            </a:r>
            <a:r>
              <a:rPr lang="en-US" sz="2800" dirty="0">
                <a:solidFill>
                  <a:schemeClr val="tx1"/>
                </a:solidFill>
              </a:rPr>
              <a:t>signals</a:t>
            </a:r>
            <a:r>
              <a:rPr lang="en-US" sz="2800" dirty="0" smtClean="0">
                <a:solidFill>
                  <a:schemeClr val="tx1"/>
                </a:solidFill>
              </a:rPr>
              <a:t>?</a:t>
            </a: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8-</a:t>
            </a:r>
            <a:fld id="{3C5A0288-DE65-4327-81AA-3D0ED474C7D0}" type="slidenum">
              <a:rPr lang="en-US" smtClean="0"/>
              <a:pPr/>
              <a:t>23</a:t>
            </a:fld>
            <a:endParaRPr lang="en-US" dirty="0"/>
          </a:p>
        </p:txBody>
      </p:sp>
    </p:spTree>
    <p:extLst>
      <p:ext uri="{BB962C8B-B14F-4D97-AF65-F5344CB8AC3E}">
        <p14:creationId xmlns:p14="http://schemas.microsoft.com/office/powerpoint/2010/main" val="282627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effectLst/>
              </a:rPr>
              <a:t>Digital Media</a:t>
            </a:r>
          </a:p>
        </p:txBody>
      </p:sp>
      <p:sp>
        <p:nvSpPr>
          <p:cNvPr id="7" name="Subtitle 6"/>
          <p:cNvSpPr>
            <a:spLocks noGrp="1"/>
          </p:cNvSpPr>
          <p:nvPr>
            <p:ph idx="1"/>
          </p:nvPr>
        </p:nvSpPr>
        <p:spPr>
          <a:xfrm>
            <a:off x="381000" y="1600200"/>
            <a:ext cx="8229600" cy="4876800"/>
          </a:xfrm>
        </p:spPr>
        <p:txBody>
          <a:bodyPr>
            <a:normAutofit/>
          </a:bodyPr>
          <a:lstStyle/>
          <a:p>
            <a:pPr marL="0" indent="0" algn="l">
              <a:buNone/>
            </a:pPr>
            <a:r>
              <a:rPr lang="en-US" dirty="0" smtClean="0">
                <a:solidFill>
                  <a:srgbClr val="0070C0"/>
                </a:solidFill>
              </a:rPr>
              <a:t>Objectives</a:t>
            </a:r>
          </a:p>
          <a:p>
            <a:pPr marL="971550" indent="-514350">
              <a:buFont typeface="+mj-lt"/>
              <a:buAutoNum type="arabicPeriod" startAt="8"/>
            </a:pPr>
            <a:r>
              <a:rPr lang="en-US" sz="2800" dirty="0">
                <a:solidFill>
                  <a:schemeClr val="tx1"/>
                </a:solidFill>
              </a:rPr>
              <a:t>How is the digital format </a:t>
            </a:r>
            <a:r>
              <a:rPr lang="en-US" sz="2800" dirty="0" smtClean="0">
                <a:solidFill>
                  <a:schemeClr val="tx1"/>
                </a:solidFill>
              </a:rPr>
              <a:t>changing the </a:t>
            </a:r>
            <a:r>
              <a:rPr lang="en-US" sz="2800" dirty="0">
                <a:solidFill>
                  <a:schemeClr val="tx1"/>
                </a:solidFill>
              </a:rPr>
              <a:t>way media is created and distributed</a:t>
            </a:r>
            <a:r>
              <a:rPr lang="en-US" sz="2800" dirty="0" smtClean="0">
                <a:solidFill>
                  <a:schemeClr val="tx1"/>
                </a:solidFill>
              </a:rPr>
              <a:t>?</a:t>
            </a:r>
          </a:p>
          <a:p>
            <a:pPr marL="971550" indent="-514350">
              <a:buFont typeface="+mj-lt"/>
              <a:buAutoNum type="arabicPeriod" startAt="8"/>
            </a:pPr>
            <a:r>
              <a:rPr lang="en-US" sz="2800" dirty="0">
                <a:solidFill>
                  <a:schemeClr val="tx1"/>
                </a:solidFill>
              </a:rPr>
              <a:t>How do I work with digital images and videos?</a:t>
            </a:r>
            <a:endParaRPr lang="en-US" sz="2800" dirty="0" smtClean="0">
              <a:solidFill>
                <a:schemeClr val="tx1"/>
              </a:solidFill>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8-</a:t>
            </a:r>
            <a:fld id="{3C5A0288-DE65-4327-81AA-3D0ED474C7D0}" type="slidenum">
              <a:rPr lang="en-US" smtClean="0"/>
              <a:pPr/>
              <a:t>24</a:t>
            </a:fld>
            <a:endParaRPr lang="en-US" dirty="0"/>
          </a:p>
        </p:txBody>
      </p:sp>
    </p:spTree>
    <p:extLst>
      <p:ext uri="{BB962C8B-B14F-4D97-AF65-F5344CB8AC3E}">
        <p14:creationId xmlns:p14="http://schemas.microsoft.com/office/powerpoint/2010/main" val="109705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514600"/>
            <a:ext cx="4844003" cy="3764280"/>
          </a:xfrm>
          <a:prstGeom prst="rect">
            <a:avLst/>
          </a:prstGeom>
        </p:spPr>
      </p:pic>
      <p:sp>
        <p:nvSpPr>
          <p:cNvPr id="2" name="Title 1"/>
          <p:cNvSpPr>
            <a:spLocks noGrp="1"/>
          </p:cNvSpPr>
          <p:nvPr>
            <p:ph type="title"/>
          </p:nvPr>
        </p:nvSpPr>
        <p:spPr/>
        <p:txBody>
          <a:bodyPr>
            <a:normAutofit/>
          </a:bodyPr>
          <a:lstStyle/>
          <a:p>
            <a:r>
              <a:rPr lang="en-US" sz="4000" dirty="0" smtClean="0">
                <a:effectLst/>
              </a:rPr>
              <a:t>Digital Defined</a:t>
            </a:r>
            <a:endParaRPr lang="en-US" sz="4000" dirty="0">
              <a:effectLst/>
            </a:endParaRPr>
          </a:p>
        </p:txBody>
      </p:sp>
      <p:sp>
        <p:nvSpPr>
          <p:cNvPr id="3" name="Content Placeholder 2"/>
          <p:cNvSpPr>
            <a:spLocks noGrp="1"/>
          </p:cNvSpPr>
          <p:nvPr>
            <p:ph idx="1"/>
          </p:nvPr>
        </p:nvSpPr>
        <p:spPr>
          <a:xfrm>
            <a:off x="457200" y="1600200"/>
            <a:ext cx="3962400" cy="5029200"/>
          </a:xfrm>
        </p:spPr>
        <p:txBody>
          <a:bodyPr>
            <a:normAutofit/>
          </a:bodyPr>
          <a:lstStyle/>
          <a:p>
            <a:r>
              <a:rPr lang="en-US" dirty="0"/>
              <a:t>Any kind of information can be digitized</a:t>
            </a:r>
          </a:p>
          <a:p>
            <a:r>
              <a:rPr lang="en-US" dirty="0" smtClean="0"/>
              <a:t>Digital formats </a:t>
            </a:r>
          </a:p>
          <a:p>
            <a:pPr lvl="1"/>
            <a:r>
              <a:rPr lang="en-US" dirty="0" smtClean="0"/>
              <a:t>Long strings of numbers</a:t>
            </a:r>
          </a:p>
          <a:p>
            <a:r>
              <a:rPr lang="en-US" dirty="0" smtClean="0"/>
              <a:t>Analog-to-digital conversion</a:t>
            </a:r>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25</a:t>
            </a:fld>
            <a:endParaRPr lang="en-US" dirty="0"/>
          </a:p>
        </p:txBody>
      </p:sp>
    </p:spTree>
    <p:extLst>
      <p:ext uri="{BB962C8B-B14F-4D97-AF65-F5344CB8AC3E}">
        <p14:creationId xmlns:p14="http://schemas.microsoft.com/office/powerpoint/2010/main" val="421550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184" y="2133600"/>
            <a:ext cx="1880616" cy="28970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852" y="2133600"/>
            <a:ext cx="1870991" cy="2897018"/>
          </a:xfrm>
          <a:prstGeom prst="rect">
            <a:avLst/>
          </a:prstGeom>
        </p:spPr>
      </p:pic>
      <p:sp>
        <p:nvSpPr>
          <p:cNvPr id="2" name="Title 1"/>
          <p:cNvSpPr>
            <a:spLocks noGrp="1"/>
          </p:cNvSpPr>
          <p:nvPr>
            <p:ph type="title"/>
          </p:nvPr>
        </p:nvSpPr>
        <p:spPr/>
        <p:txBody>
          <a:bodyPr>
            <a:normAutofit fontScale="90000"/>
          </a:bodyPr>
          <a:lstStyle/>
          <a:p>
            <a:r>
              <a:rPr lang="en-US" dirty="0" smtClean="0">
                <a:effectLst/>
              </a:rPr>
              <a:t>Digital Media</a:t>
            </a:r>
            <a:br>
              <a:rPr lang="en-US" dirty="0" smtClean="0">
                <a:effectLst/>
              </a:rPr>
            </a:br>
            <a:r>
              <a:rPr lang="en-US" sz="3600" dirty="0" smtClean="0">
                <a:effectLst/>
              </a:rPr>
              <a:t>Digital Publishing</a:t>
            </a:r>
            <a:endParaRPr lang="en-US" sz="4000" dirty="0">
              <a:effectLst/>
            </a:endParaRPr>
          </a:p>
        </p:txBody>
      </p:sp>
      <p:sp>
        <p:nvSpPr>
          <p:cNvPr id="3" name="Content Placeholder 2"/>
          <p:cNvSpPr>
            <a:spLocks noGrp="1"/>
          </p:cNvSpPr>
          <p:nvPr>
            <p:ph idx="1"/>
          </p:nvPr>
        </p:nvSpPr>
        <p:spPr>
          <a:xfrm>
            <a:off x="457200" y="1600200"/>
            <a:ext cx="5334000" cy="4953000"/>
          </a:xfrm>
        </p:spPr>
        <p:txBody>
          <a:bodyPr>
            <a:normAutofit fontScale="92500" lnSpcReduction="20000"/>
          </a:bodyPr>
          <a:lstStyle/>
          <a:p>
            <a:r>
              <a:rPr lang="en-US" dirty="0" smtClean="0"/>
              <a:t>Software for PC or Apple computers</a:t>
            </a:r>
          </a:p>
          <a:p>
            <a:pPr lvl="1"/>
            <a:r>
              <a:rPr lang="en-US" dirty="0" smtClean="0"/>
              <a:t>Kindle and the NOOK</a:t>
            </a:r>
          </a:p>
          <a:p>
            <a:r>
              <a:rPr lang="en-US" dirty="0" smtClean="0"/>
              <a:t>Download texts as PDF </a:t>
            </a:r>
          </a:p>
          <a:p>
            <a:r>
              <a:rPr lang="en-US" dirty="0" smtClean="0"/>
              <a:t>Browser add-ons</a:t>
            </a:r>
          </a:p>
          <a:p>
            <a:pPr>
              <a:spcBef>
                <a:spcPts val="600"/>
              </a:spcBef>
            </a:pPr>
            <a:r>
              <a:rPr lang="en-US" dirty="0" smtClean="0"/>
              <a:t>Digital </a:t>
            </a:r>
            <a:r>
              <a:rPr lang="en-US" dirty="0"/>
              <a:t>formats</a:t>
            </a:r>
          </a:p>
          <a:p>
            <a:pPr>
              <a:spcBef>
                <a:spcPts val="600"/>
              </a:spcBef>
            </a:pPr>
            <a:r>
              <a:rPr lang="en-US" dirty="0" smtClean="0"/>
              <a:t>Vendors </a:t>
            </a:r>
            <a:r>
              <a:rPr lang="en-US" dirty="0"/>
              <a:t>associated with e-reader </a:t>
            </a:r>
            <a:r>
              <a:rPr lang="en-US" dirty="0" smtClean="0"/>
              <a:t>devices</a:t>
            </a:r>
          </a:p>
          <a:p>
            <a:r>
              <a:rPr lang="en-US" dirty="0"/>
              <a:t>Project </a:t>
            </a:r>
            <a:r>
              <a:rPr lang="en-US" dirty="0" smtClean="0"/>
              <a:t>Gutenberg</a:t>
            </a:r>
          </a:p>
          <a:p>
            <a:r>
              <a:rPr lang="en-US" dirty="0" smtClean="0"/>
              <a:t>Self-publishing</a:t>
            </a:r>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26</a:t>
            </a:fld>
            <a:endParaRPr lang="en-US" dirty="0"/>
          </a:p>
        </p:txBody>
      </p:sp>
    </p:spTree>
    <p:extLst>
      <p:ext uri="{BB962C8B-B14F-4D97-AF65-F5344CB8AC3E}">
        <p14:creationId xmlns:p14="http://schemas.microsoft.com/office/powerpoint/2010/main" val="142592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Digital Media</a:t>
            </a:r>
            <a:br>
              <a:rPr lang="en-US" dirty="0" smtClean="0">
                <a:effectLst/>
              </a:rPr>
            </a:br>
            <a:r>
              <a:rPr lang="en-US" sz="3600" dirty="0" smtClean="0">
                <a:effectLst/>
              </a:rPr>
              <a:t>Digital Photography</a:t>
            </a:r>
            <a:endParaRPr lang="en-US" sz="4000" dirty="0">
              <a:effectLst/>
            </a:endParaRPr>
          </a:p>
        </p:txBody>
      </p:sp>
      <p:sp>
        <p:nvSpPr>
          <p:cNvPr id="3" name="Content Placeholder 2"/>
          <p:cNvSpPr>
            <a:spLocks noGrp="1"/>
          </p:cNvSpPr>
          <p:nvPr>
            <p:ph idx="1"/>
          </p:nvPr>
        </p:nvSpPr>
        <p:spPr>
          <a:xfrm>
            <a:off x="457200" y="1600200"/>
            <a:ext cx="8229600" cy="5257800"/>
          </a:xfrm>
        </p:spPr>
        <p:txBody>
          <a:bodyPr>
            <a:normAutofit/>
          </a:bodyPr>
          <a:lstStyle/>
          <a:p>
            <a:pPr>
              <a:lnSpc>
                <a:spcPct val="110000"/>
              </a:lnSpc>
              <a:spcBef>
                <a:spcPts val="0"/>
              </a:spcBef>
              <a:spcAft>
                <a:spcPts val="600"/>
              </a:spcAft>
            </a:pPr>
            <a:r>
              <a:rPr lang="en-US" dirty="0" smtClean="0"/>
              <a:t>Digital cameras </a:t>
            </a:r>
            <a:endParaRPr lang="en-US" dirty="0"/>
          </a:p>
          <a:p>
            <a:pPr lvl="1">
              <a:lnSpc>
                <a:spcPct val="110000"/>
              </a:lnSpc>
              <a:spcBef>
                <a:spcPts val="0"/>
              </a:spcBef>
              <a:spcAft>
                <a:spcPts val="600"/>
              </a:spcAft>
            </a:pPr>
            <a:r>
              <a:rPr lang="en-US" dirty="0" smtClean="0"/>
              <a:t>Capture images and video</a:t>
            </a:r>
          </a:p>
          <a:p>
            <a:pPr lvl="1">
              <a:lnSpc>
                <a:spcPct val="110000"/>
              </a:lnSpc>
              <a:spcBef>
                <a:spcPts val="0"/>
              </a:spcBef>
              <a:spcAft>
                <a:spcPts val="600"/>
              </a:spcAft>
            </a:pPr>
            <a:r>
              <a:rPr lang="en-US" dirty="0" smtClean="0"/>
              <a:t>Convert to digital data</a:t>
            </a:r>
          </a:p>
          <a:p>
            <a:pPr>
              <a:lnSpc>
                <a:spcPct val="110000"/>
              </a:lnSpc>
              <a:spcBef>
                <a:spcPts val="0"/>
              </a:spcBef>
              <a:spcAft>
                <a:spcPts val="600"/>
              </a:spcAft>
            </a:pPr>
            <a:r>
              <a:rPr lang="en-US" dirty="0" smtClean="0"/>
              <a:t>Factors </a:t>
            </a:r>
            <a:r>
              <a:rPr lang="en-US" dirty="0"/>
              <a:t>that determine image </a:t>
            </a:r>
            <a:r>
              <a:rPr lang="en-US" dirty="0" smtClean="0"/>
              <a:t>quality</a:t>
            </a:r>
          </a:p>
          <a:p>
            <a:pPr lvl="1">
              <a:lnSpc>
                <a:spcPct val="110000"/>
              </a:lnSpc>
              <a:spcBef>
                <a:spcPts val="0"/>
              </a:spcBef>
              <a:spcAft>
                <a:spcPts val="600"/>
              </a:spcAft>
            </a:pPr>
            <a:r>
              <a:rPr lang="en-US" dirty="0"/>
              <a:t>Quality of lenses</a:t>
            </a:r>
          </a:p>
          <a:p>
            <a:pPr lvl="1">
              <a:lnSpc>
                <a:spcPct val="110000"/>
              </a:lnSpc>
              <a:spcBef>
                <a:spcPts val="0"/>
              </a:spcBef>
              <a:spcAft>
                <a:spcPts val="600"/>
              </a:spcAft>
            </a:pPr>
            <a:r>
              <a:rPr lang="en-US" dirty="0"/>
              <a:t>Image sensor size</a:t>
            </a:r>
          </a:p>
          <a:p>
            <a:pPr lvl="1">
              <a:lnSpc>
                <a:spcPct val="110000"/>
              </a:lnSpc>
              <a:spcBef>
                <a:spcPts val="0"/>
              </a:spcBef>
              <a:spcAft>
                <a:spcPts val="600"/>
              </a:spcAft>
            </a:pPr>
            <a:r>
              <a:rPr lang="en-US" dirty="0"/>
              <a:t>File format and compression applied</a:t>
            </a:r>
          </a:p>
          <a:p>
            <a:pPr lvl="1">
              <a:lnSpc>
                <a:spcPct val="110000"/>
              </a:lnSpc>
              <a:spcBef>
                <a:spcPts val="0"/>
              </a:spcBef>
              <a:spcAft>
                <a:spcPts val="600"/>
              </a:spcAft>
            </a:pPr>
            <a:r>
              <a:rPr lang="en-US" dirty="0"/>
              <a:t>Color management software</a:t>
            </a:r>
          </a:p>
          <a:p>
            <a:pPr lvl="1">
              <a:lnSpc>
                <a:spcPct val="110000"/>
              </a:lnSpc>
              <a:spcBef>
                <a:spcPts val="0"/>
              </a:spcBef>
              <a:spcAft>
                <a:spcPts val="600"/>
              </a:spcAft>
            </a:pPr>
            <a:r>
              <a:rPr lang="en-US" dirty="0"/>
              <a:t>Camera's </a:t>
            </a:r>
            <a:r>
              <a:rPr lang="en-US" dirty="0" smtClean="0"/>
              <a:t>resolution</a:t>
            </a:r>
            <a:endParaRPr lang="en-US" sz="1400"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27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447800"/>
            <a:ext cx="3352800" cy="1909542"/>
          </a:xfrm>
          <a:prstGeom prst="rect">
            <a:avLst/>
          </a:prstGeom>
        </p:spPr>
      </p:pic>
    </p:spTree>
    <p:extLst>
      <p:ext uri="{BB962C8B-B14F-4D97-AF65-F5344CB8AC3E}">
        <p14:creationId xmlns:p14="http://schemas.microsoft.com/office/powerpoint/2010/main" val="138093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pPr eaLnBrk="1" hangingPunct="1">
              <a:defRPr/>
            </a:pPr>
            <a:r>
              <a:rPr lang="en-US" sz="4000" dirty="0" smtClean="0">
                <a:effectLst/>
              </a:rPr>
              <a:t>Check Your Understanding</a:t>
            </a:r>
          </a:p>
        </p:txBody>
      </p:sp>
      <p:sp>
        <p:nvSpPr>
          <p:cNvPr id="174083" name="Rectangle 3"/>
          <p:cNvSpPr>
            <a:spLocks noGrp="1" noChangeArrowheads="1"/>
          </p:cNvSpPr>
          <p:nvPr>
            <p:ph type="body" idx="1"/>
          </p:nvPr>
        </p:nvSpPr>
        <p:spPr>
          <a:xfrm>
            <a:off x="457200" y="1524000"/>
            <a:ext cx="8229600" cy="5257800"/>
          </a:xfrm>
        </p:spPr>
        <p:txBody>
          <a:bodyPr>
            <a:normAutofit fontScale="92500" lnSpcReduction="20000"/>
          </a:bodyPr>
          <a:lstStyle/>
          <a:p>
            <a:pPr marL="514350" indent="-514350" eaLnBrk="1" hangingPunct="1">
              <a:buFont typeface="+mj-lt"/>
              <a:buAutoNum type="arabicPeriod"/>
              <a:defRPr/>
            </a:pPr>
            <a:r>
              <a:rPr lang="en-US" dirty="0" smtClean="0">
                <a:effectLst/>
              </a:rPr>
              <a:t>How is the trend of digital convergence seen in the market?</a:t>
            </a:r>
          </a:p>
          <a:p>
            <a:pPr marL="514350" indent="-514350">
              <a:buFont typeface="+mj-lt"/>
              <a:buAutoNum type="arabicPeriod"/>
              <a:defRPr/>
            </a:pPr>
            <a:r>
              <a:rPr lang="en-US" dirty="0"/>
              <a:t>What hardware and software comprise a typical smartphone?</a:t>
            </a:r>
          </a:p>
          <a:p>
            <a:pPr marL="514350" indent="-514350">
              <a:buFont typeface="+mj-lt"/>
              <a:buAutoNum type="arabicPeriod"/>
              <a:defRPr/>
            </a:pPr>
            <a:r>
              <a:rPr lang="en-US" dirty="0"/>
              <a:t>How do I synchronize information between </a:t>
            </a:r>
            <a:r>
              <a:rPr lang="en-US" dirty="0" smtClean="0"/>
              <a:t>my phone </a:t>
            </a:r>
            <a:r>
              <a:rPr lang="en-US" dirty="0"/>
              <a:t>and my computer, and how do </a:t>
            </a:r>
            <a:r>
              <a:rPr lang="en-US" dirty="0" smtClean="0"/>
              <a:t>mobile Internet </a:t>
            </a:r>
            <a:r>
              <a:rPr lang="en-US" dirty="0"/>
              <a:t>data plans work</a:t>
            </a:r>
            <a:r>
              <a:rPr lang="en-US" dirty="0" smtClean="0"/>
              <a:t>?</a:t>
            </a:r>
          </a:p>
          <a:p>
            <a:pPr marL="514350" indent="-514350">
              <a:buFont typeface="+mj-lt"/>
              <a:buAutoNum type="arabicPeriod"/>
              <a:defRPr/>
            </a:pPr>
            <a:r>
              <a:rPr lang="en-US" dirty="0" smtClean="0"/>
              <a:t>What </a:t>
            </a:r>
            <a:r>
              <a:rPr lang="en-US" dirty="0"/>
              <a:t>do I need to keep my smartphone secure?</a:t>
            </a:r>
          </a:p>
          <a:p>
            <a:pPr marL="514350" indent="-514350">
              <a:buFont typeface="+mj-lt"/>
              <a:buAutoNum type="arabicPeriod"/>
              <a:defRPr/>
            </a:pPr>
            <a:r>
              <a:rPr lang="en-US" dirty="0"/>
              <a:t>How does digital telephony support VoIP services</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8-</a:t>
            </a:r>
            <a:fld id="{3C5A0288-DE65-4327-81AA-3D0ED474C7D0}" type="slidenum">
              <a:rPr lang="en-US" smtClean="0"/>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85800" y="685800"/>
            <a:ext cx="7772400" cy="1470025"/>
          </a:xfrm>
        </p:spPr>
        <p:txBody>
          <a:bodyPr/>
          <a:lstStyle/>
          <a:p>
            <a:pPr eaLnBrk="1" hangingPunct="1">
              <a:defRPr/>
            </a:pPr>
            <a:r>
              <a:rPr lang="en-US" b="1" i="1" dirty="0" smtClean="0"/>
              <a:t>Mobile Devices</a:t>
            </a:r>
            <a:endParaRPr lang="en-US" b="1" dirty="0" smtClean="0"/>
          </a:p>
        </p:txBody>
      </p:sp>
      <p:sp>
        <p:nvSpPr>
          <p:cNvPr id="106499" name="Rectangle 3"/>
          <p:cNvSpPr>
            <a:spLocks noGrp="1" noChangeArrowheads="1"/>
          </p:cNvSpPr>
          <p:nvPr>
            <p:ph type="subTitle" idx="1"/>
          </p:nvPr>
        </p:nvSpPr>
        <p:spPr>
          <a:xfrm>
            <a:off x="1219200" y="2743200"/>
            <a:ext cx="7467600" cy="1752600"/>
          </a:xfrm>
        </p:spPr>
        <p:txBody>
          <a:bodyPr>
            <a:noAutofit/>
          </a:bodyPr>
          <a:lstStyle/>
          <a:p>
            <a:pPr marL="457200" indent="-457200" algn="l" eaLnBrk="1" hangingPunct="1">
              <a:buFont typeface="Arial" panose="020B0604020202020204" pitchFamily="34" charset="0"/>
              <a:buChar char="•"/>
              <a:defRPr/>
            </a:pPr>
            <a:r>
              <a:rPr lang="en-US" sz="2800" dirty="0" smtClean="0"/>
              <a:t>Digital Convergence</a:t>
            </a:r>
          </a:p>
          <a:p>
            <a:pPr marL="457200" indent="-457200" algn="l" eaLnBrk="1" hangingPunct="1">
              <a:buFont typeface="Arial" panose="020B0604020202020204" pitchFamily="34" charset="0"/>
              <a:buChar char="•"/>
              <a:defRPr/>
            </a:pPr>
            <a:r>
              <a:rPr lang="en-US" sz="2800" dirty="0" smtClean="0"/>
              <a:t>Telephony: Smartphones and Beyond</a:t>
            </a:r>
          </a:p>
          <a:p>
            <a:pPr marL="457200" indent="-457200" algn="l" eaLnBrk="1" hangingPunct="1">
              <a:buFont typeface="Arial" panose="020B0604020202020204" pitchFamily="34" charset="0"/>
              <a:buChar char="•"/>
              <a:defRPr/>
            </a:pPr>
            <a:r>
              <a:rPr lang="en-US" sz="2800" dirty="0" smtClean="0"/>
              <a:t>Tablets, Netbooks, and Ultrabooks</a:t>
            </a: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8-</a:t>
            </a:r>
            <a:fld id="{3C5A0288-DE65-4327-81AA-3D0ED474C7D0}" type="slidenum">
              <a:rPr lang="en-US" smtClean="0"/>
              <a:pPr/>
              <a:t>2</a:t>
            </a:fld>
            <a:endParaRPr lang="en-US" dirty="0"/>
          </a:p>
        </p:txBody>
      </p:sp>
    </p:spTree>
    <p:extLst>
      <p:ext uri="{BB962C8B-B14F-4D97-AF65-F5344CB8AC3E}">
        <p14:creationId xmlns:p14="http://schemas.microsoft.com/office/powerpoint/2010/main" val="286203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a:bodyPr>
          <a:lstStyle/>
          <a:p>
            <a:pPr eaLnBrk="1" hangingPunct="1">
              <a:defRPr/>
            </a:pPr>
            <a:r>
              <a:rPr lang="en-US" sz="4000" dirty="0" smtClean="0">
                <a:effectLst/>
              </a:rPr>
              <a:t>Check Your Understanding</a:t>
            </a:r>
          </a:p>
        </p:txBody>
      </p:sp>
      <p:sp>
        <p:nvSpPr>
          <p:cNvPr id="176131" name="Rectangle 3"/>
          <p:cNvSpPr>
            <a:spLocks noGrp="1" noChangeArrowheads="1"/>
          </p:cNvSpPr>
          <p:nvPr>
            <p:ph type="body" idx="1"/>
          </p:nvPr>
        </p:nvSpPr>
        <p:spPr>
          <a:xfrm>
            <a:off x="523103" y="1600200"/>
            <a:ext cx="8229600" cy="4983480"/>
          </a:xfrm>
        </p:spPr>
        <p:txBody>
          <a:bodyPr>
            <a:normAutofit/>
          </a:bodyPr>
          <a:lstStyle/>
          <a:p>
            <a:pPr marL="514350" indent="-514350">
              <a:buFont typeface="+mj-lt"/>
              <a:buAutoNum type="arabicPeriod" startAt="6"/>
            </a:pPr>
            <a:r>
              <a:rPr lang="en-US" dirty="0" smtClean="0"/>
              <a:t>What distinguishes the performance of tablets, netbooks, and </a:t>
            </a:r>
            <a:r>
              <a:rPr lang="en-US" dirty="0" err="1" smtClean="0"/>
              <a:t>ultrabooks</a:t>
            </a:r>
            <a:r>
              <a:rPr lang="en-US" dirty="0" smtClean="0"/>
              <a:t>?</a:t>
            </a:r>
          </a:p>
          <a:p>
            <a:pPr marL="514350" indent="-514350">
              <a:buFont typeface="+mj-lt"/>
              <a:buAutoNum type="arabicPeriod" startAt="6"/>
            </a:pPr>
            <a:r>
              <a:rPr lang="en-US" dirty="0"/>
              <a:t>What advantage do digital formats have over analog signals</a:t>
            </a:r>
            <a:r>
              <a:rPr lang="en-US" dirty="0" smtClean="0"/>
              <a:t>?</a:t>
            </a:r>
          </a:p>
          <a:p>
            <a:pPr marL="514350" indent="-514350">
              <a:buFont typeface="+mj-lt"/>
              <a:buAutoNum type="arabicPeriod" startAt="6"/>
            </a:pPr>
            <a:r>
              <a:rPr lang="en-US" dirty="0"/>
              <a:t>How is the digital format changing the way media is created and distributed</a:t>
            </a:r>
            <a:r>
              <a:rPr lang="en-US" dirty="0" smtClean="0"/>
              <a:t>?</a:t>
            </a:r>
          </a:p>
          <a:p>
            <a:pPr marL="514350" indent="-514350">
              <a:buFont typeface="+mj-lt"/>
              <a:buAutoNum type="arabicPeriod" startAt="6"/>
            </a:pPr>
            <a:r>
              <a:rPr lang="en-US" dirty="0"/>
              <a:t>How do I work with digital images and video</a:t>
            </a:r>
            <a:r>
              <a:rPr lang="en-US" dirty="0" smtClean="0"/>
              <a:t>?</a:t>
            </a:r>
            <a:endParaRPr lang="en-US" dirty="0"/>
          </a:p>
          <a:p>
            <a:pPr marL="514350" indent="-514350">
              <a:buFont typeface="+mj-lt"/>
              <a:buAutoNum type="arabicPeriod" startAt="6"/>
            </a:pPr>
            <a:endParaRPr lang="en-US" dirty="0"/>
          </a:p>
          <a:p>
            <a:pPr marL="514350" indent="-514350">
              <a:buFont typeface="+mj-lt"/>
              <a:buAutoNum type="arabicPeriod" startAt="6"/>
            </a:pPr>
            <a:endParaRPr lang="en-US"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8-</a:t>
            </a:r>
            <a:fld id="{3C5A0288-DE65-4327-81AA-3D0ED474C7D0}" type="slidenum">
              <a:rPr lang="en-US" smtClean="0"/>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ctr" fontAlgn="base">
              <a:spcBef>
                <a:spcPct val="0"/>
              </a:spcBef>
              <a:spcAft>
                <a:spcPct val="0"/>
              </a:spcAft>
              <a:defRPr/>
            </a:pPr>
            <a:endParaRPr lang="en-US" sz="1400" dirty="0">
              <a:solidFill>
                <a:srgbClr val="000000"/>
              </a:solidFill>
              <a:effectLst>
                <a:outerShdw blurRad="38100" dist="38100" dir="2700000" algn="tl">
                  <a:srgbClr val="FFFFFF"/>
                </a:outerShdw>
              </a:effectLst>
              <a:latin typeface="Arial" charset="0"/>
            </a:endParaRPr>
          </a:p>
        </p:txBody>
      </p:sp>
      <p:sp>
        <p:nvSpPr>
          <p:cNvPr id="145410"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algn="ctr" fontAlgn="base">
              <a:spcBef>
                <a:spcPct val="0"/>
              </a:spcBef>
              <a:spcAft>
                <a:spcPct val="0"/>
              </a:spcAft>
            </a:pPr>
            <a:endParaRPr lang="en-US" sz="4400" dirty="0">
              <a:solidFill>
                <a:srgbClr val="E5FFFF"/>
              </a:solidFill>
              <a:latin typeface="Arial" charset="0"/>
            </a:endParaRPr>
          </a:p>
        </p:txBody>
      </p:sp>
      <p:pic>
        <p:nvPicPr>
          <p:cNvPr id="145411" name="Picture 5" descr="cid:3287383400_2177562"/>
          <p:cNvPicPr>
            <a:picLocks noChangeAspect="1" noChangeArrowheads="1"/>
          </p:cNvPicPr>
          <p:nvPr/>
        </p:nvPicPr>
        <p:blipFill>
          <a:blip r:embed="rId3" r:link="rId4" cstate="print"/>
          <a:srcRect/>
          <a:stretch>
            <a:fillRect/>
          </a:stretch>
        </p:blipFill>
        <p:spPr bwMode="auto">
          <a:xfrm>
            <a:off x="457201" y="971550"/>
            <a:ext cx="8229600" cy="2747963"/>
          </a:xfrm>
          <a:prstGeom prst="rect">
            <a:avLst/>
          </a:prstGeom>
          <a:solidFill>
            <a:schemeClr val="hlink"/>
          </a:solidFill>
          <a:ln w="9525">
            <a:solidFill>
              <a:schemeClr val="bg1"/>
            </a:solidFill>
            <a:miter lim="800000"/>
            <a:headEnd/>
            <a:tailEnd/>
          </a:ln>
        </p:spPr>
      </p:pic>
      <p:sp>
        <p:nvSpPr>
          <p:cNvPr id="14541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fontAlgn="base">
              <a:spcBef>
                <a:spcPct val="0"/>
              </a:spcBef>
              <a:spcAft>
                <a:spcPct val="0"/>
              </a:spcAft>
            </a:pPr>
            <a:r>
              <a:rPr lang="en-US" sz="1600" dirty="0">
                <a:solidFill>
                  <a:srgbClr val="000000"/>
                </a:solidFill>
                <a:latin typeface="Arial" charset="0"/>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fontAlgn="base">
              <a:spcBef>
                <a:spcPct val="0"/>
              </a:spcBef>
              <a:spcAft>
                <a:spcPct val="0"/>
              </a:spcAft>
              <a:defRPr/>
            </a:pPr>
            <a:r>
              <a:rPr lang="en-US" dirty="0">
                <a:solidFill>
                  <a:srgbClr val="000000"/>
                </a:solidFill>
                <a:effectLst>
                  <a:outerShdw blurRad="38100" dist="38100" dir="2700000" algn="tl">
                    <a:srgbClr val="FFFFFF"/>
                  </a:outerShdw>
                </a:effectLst>
              </a:rPr>
              <a:t>Copyright © </a:t>
            </a:r>
            <a:r>
              <a:rPr lang="en-US" dirty="0" smtClean="0">
                <a:solidFill>
                  <a:srgbClr val="000000"/>
                </a:solidFill>
                <a:effectLst>
                  <a:outerShdw blurRad="38100" dist="38100" dir="2700000" algn="tl">
                    <a:srgbClr val="FFFFFF"/>
                  </a:outerShdw>
                </a:effectLst>
              </a:rPr>
              <a:t>2016 </a:t>
            </a:r>
            <a:r>
              <a:rPr lang="en-US" dirty="0">
                <a:solidFill>
                  <a:srgbClr val="000000"/>
                </a:solidFill>
                <a:effectLst>
                  <a:outerShdw blurRad="38100" dist="38100" dir="2700000" algn="tl">
                    <a:srgbClr val="FFFFFF"/>
                  </a:outerShdw>
                </a:effectLst>
              </a:rPr>
              <a:t>Pearson Education, Inc.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effectLst/>
              </a:rPr>
              <a:t>Digital Convergence</a:t>
            </a:r>
          </a:p>
        </p:txBody>
      </p:sp>
      <p:sp>
        <p:nvSpPr>
          <p:cNvPr id="7" name="Subtitle 6"/>
          <p:cNvSpPr>
            <a:spLocks noGrp="1"/>
          </p:cNvSpPr>
          <p:nvPr>
            <p:ph idx="1"/>
          </p:nvPr>
        </p:nvSpPr>
        <p:spPr>
          <a:xfrm>
            <a:off x="381000" y="1600200"/>
            <a:ext cx="8229600" cy="4876800"/>
          </a:xfrm>
        </p:spPr>
        <p:txBody>
          <a:bodyPr>
            <a:normAutofit/>
          </a:bodyPr>
          <a:lstStyle/>
          <a:p>
            <a:pPr marL="0" indent="0" algn="l">
              <a:buNone/>
            </a:pPr>
            <a:r>
              <a:rPr lang="en-US" dirty="0" smtClean="0">
                <a:solidFill>
                  <a:srgbClr val="0070C0"/>
                </a:solidFill>
              </a:rPr>
              <a:t>Objective</a:t>
            </a:r>
          </a:p>
          <a:p>
            <a:pPr marL="971550" indent="-514350">
              <a:buFont typeface="+mj-lt"/>
              <a:buAutoNum type="arabicPeriod"/>
            </a:pPr>
            <a:r>
              <a:rPr lang="en-US" sz="2800" dirty="0">
                <a:solidFill>
                  <a:schemeClr val="tx1"/>
                </a:solidFill>
              </a:rPr>
              <a:t>How is the trend of digital convergence </a:t>
            </a:r>
            <a:r>
              <a:rPr lang="en-US" sz="2800" dirty="0" smtClean="0">
                <a:solidFill>
                  <a:schemeClr val="tx1"/>
                </a:solidFill>
              </a:rPr>
              <a:t>seen in </a:t>
            </a:r>
            <a:r>
              <a:rPr lang="en-US" sz="2800" dirty="0">
                <a:solidFill>
                  <a:schemeClr val="tx1"/>
                </a:solidFill>
              </a:rPr>
              <a:t>the market?</a:t>
            </a:r>
            <a:endParaRPr lang="en-US" sz="2800" dirty="0" smtClean="0">
              <a:solidFill>
                <a:schemeClr val="tx1"/>
              </a:solidFill>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8-</a:t>
            </a:r>
            <a:fld id="{3C5A0288-DE65-4327-81AA-3D0ED474C7D0}" type="slidenum">
              <a:rPr lang="en-US" smtClean="0"/>
              <a:pPr/>
              <a:t>3</a:t>
            </a:fld>
            <a:endParaRPr lang="en-US" dirty="0"/>
          </a:p>
        </p:txBody>
      </p:sp>
    </p:spTree>
    <p:extLst>
      <p:ext uri="{BB962C8B-B14F-4D97-AF65-F5344CB8AC3E}">
        <p14:creationId xmlns:p14="http://schemas.microsoft.com/office/powerpoint/2010/main" val="206383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8382000" cy="1219200"/>
          </a:xfrm>
        </p:spPr>
        <p:txBody>
          <a:bodyPr>
            <a:noAutofit/>
          </a:bodyPr>
          <a:lstStyle/>
          <a:p>
            <a:r>
              <a:rPr lang="en-US" sz="4000" dirty="0" smtClean="0">
                <a:effectLst/>
              </a:rPr>
              <a:t>Telephony:</a:t>
            </a:r>
            <a:br>
              <a:rPr lang="en-US" sz="4000" dirty="0" smtClean="0">
                <a:effectLst/>
              </a:rPr>
            </a:br>
            <a:r>
              <a:rPr lang="en-US" sz="4000" dirty="0" smtClean="0">
                <a:effectLst/>
              </a:rPr>
              <a:t>Smartphones and </a:t>
            </a:r>
            <a:r>
              <a:rPr lang="en-US" sz="4000" dirty="0">
                <a:effectLst/>
              </a:rPr>
              <a:t>Beyond</a:t>
            </a:r>
          </a:p>
        </p:txBody>
      </p:sp>
      <p:sp>
        <p:nvSpPr>
          <p:cNvPr id="7" name="Subtitle 6"/>
          <p:cNvSpPr>
            <a:spLocks noGrp="1"/>
          </p:cNvSpPr>
          <p:nvPr>
            <p:ph idx="1"/>
          </p:nvPr>
        </p:nvSpPr>
        <p:spPr>
          <a:xfrm>
            <a:off x="381000" y="1600200"/>
            <a:ext cx="8229600" cy="5105400"/>
          </a:xfrm>
        </p:spPr>
        <p:txBody>
          <a:bodyPr>
            <a:normAutofit lnSpcReduction="10000"/>
          </a:bodyPr>
          <a:lstStyle/>
          <a:p>
            <a:pPr marL="0" indent="0" algn="l">
              <a:buNone/>
            </a:pPr>
            <a:r>
              <a:rPr lang="en-US" dirty="0" smtClean="0">
                <a:solidFill>
                  <a:srgbClr val="0070C0"/>
                </a:solidFill>
              </a:rPr>
              <a:t>Objectives</a:t>
            </a:r>
          </a:p>
          <a:p>
            <a:pPr marL="971550" indent="-514350">
              <a:buFont typeface="+mj-lt"/>
              <a:buAutoNum type="arabicPeriod" startAt="2"/>
            </a:pPr>
            <a:r>
              <a:rPr lang="en-US" sz="2800" dirty="0">
                <a:solidFill>
                  <a:schemeClr val="tx1"/>
                </a:solidFill>
              </a:rPr>
              <a:t>What hardware and software comprise </a:t>
            </a:r>
            <a:r>
              <a:rPr lang="en-US" sz="2800" dirty="0" smtClean="0">
                <a:solidFill>
                  <a:schemeClr val="tx1"/>
                </a:solidFill>
              </a:rPr>
              <a:t>a typical smartphone?</a:t>
            </a:r>
          </a:p>
          <a:p>
            <a:pPr marL="971550" indent="-514350">
              <a:buFont typeface="+mj-lt"/>
              <a:buAutoNum type="arabicPeriod" startAt="2"/>
            </a:pPr>
            <a:r>
              <a:rPr lang="en-US" sz="2800" dirty="0">
                <a:solidFill>
                  <a:schemeClr val="tx1"/>
                </a:solidFill>
              </a:rPr>
              <a:t>How do I synchronize information between my phone </a:t>
            </a:r>
            <a:r>
              <a:rPr lang="en-US" sz="2800" dirty="0" smtClean="0">
                <a:solidFill>
                  <a:schemeClr val="tx1"/>
                </a:solidFill>
              </a:rPr>
              <a:t>and my </a:t>
            </a:r>
            <a:r>
              <a:rPr lang="en-US" sz="2800" dirty="0">
                <a:solidFill>
                  <a:schemeClr val="tx1"/>
                </a:solidFill>
              </a:rPr>
              <a:t>computer, and how do mobile Internet data plans work</a:t>
            </a:r>
            <a:r>
              <a:rPr lang="en-US" sz="2800" dirty="0" smtClean="0">
                <a:solidFill>
                  <a:schemeClr val="tx1"/>
                </a:solidFill>
              </a:rPr>
              <a:t>?</a:t>
            </a:r>
          </a:p>
          <a:p>
            <a:pPr marL="971550" indent="-514350">
              <a:buFont typeface="+mj-lt"/>
              <a:buAutoNum type="arabicPeriod" startAt="2"/>
            </a:pPr>
            <a:r>
              <a:rPr lang="en-US" sz="2800" dirty="0">
                <a:solidFill>
                  <a:schemeClr val="tx1"/>
                </a:solidFill>
              </a:rPr>
              <a:t>What do I need to keep my smartphone secure</a:t>
            </a:r>
            <a:r>
              <a:rPr lang="en-US" sz="2800" dirty="0" smtClean="0">
                <a:solidFill>
                  <a:schemeClr val="tx1"/>
                </a:solidFill>
              </a:rPr>
              <a:t>?</a:t>
            </a:r>
          </a:p>
          <a:p>
            <a:pPr marL="971550" indent="-514350">
              <a:buFont typeface="+mj-lt"/>
              <a:buAutoNum type="arabicPeriod" startAt="2"/>
            </a:pPr>
            <a:r>
              <a:rPr lang="en-US" sz="2800" dirty="0">
                <a:solidFill>
                  <a:schemeClr val="tx1"/>
                </a:solidFill>
              </a:rPr>
              <a:t>How does digital telephony support VoIP services?</a:t>
            </a:r>
            <a:endParaRPr lang="en-US" sz="2800" dirty="0" smtClean="0">
              <a:solidFill>
                <a:schemeClr val="tx1"/>
              </a:solidFill>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8-</a:t>
            </a:r>
            <a:fld id="{3C5A0288-DE65-4327-81AA-3D0ED474C7D0}" type="slidenum">
              <a:rPr lang="en-US" smtClean="0"/>
              <a:pPr/>
              <a:t>4</a:t>
            </a:fld>
            <a:endParaRPr lang="en-US" dirty="0"/>
          </a:p>
        </p:txBody>
      </p:sp>
    </p:spTree>
    <p:extLst>
      <p:ext uri="{BB962C8B-B14F-4D97-AF65-F5344CB8AC3E}">
        <p14:creationId xmlns:p14="http://schemas.microsoft.com/office/powerpoint/2010/main" val="20857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8382000" cy="1264920"/>
          </a:xfrm>
        </p:spPr>
        <p:txBody>
          <a:bodyPr>
            <a:noAutofit/>
          </a:bodyPr>
          <a:lstStyle/>
          <a:p>
            <a:r>
              <a:rPr lang="en-US" sz="4000" dirty="0">
                <a:effectLst/>
              </a:rPr>
              <a:t>Tablets, </a:t>
            </a:r>
            <a:r>
              <a:rPr lang="en-US" sz="4000" dirty="0" smtClean="0">
                <a:effectLst/>
              </a:rPr>
              <a:t>Netbooks,</a:t>
            </a:r>
            <a:br>
              <a:rPr lang="en-US" sz="4000" dirty="0" smtClean="0">
                <a:effectLst/>
              </a:rPr>
            </a:br>
            <a:r>
              <a:rPr lang="en-US" sz="4000" dirty="0" smtClean="0">
                <a:effectLst/>
              </a:rPr>
              <a:t>and </a:t>
            </a:r>
            <a:r>
              <a:rPr lang="en-US" sz="4000" dirty="0" err="1" smtClean="0">
                <a:effectLst/>
              </a:rPr>
              <a:t>Ultrabooks</a:t>
            </a:r>
            <a:endParaRPr lang="en-US" sz="4000" dirty="0">
              <a:effectLst/>
            </a:endParaRPr>
          </a:p>
        </p:txBody>
      </p:sp>
      <p:sp>
        <p:nvSpPr>
          <p:cNvPr id="7" name="Subtitle 6"/>
          <p:cNvSpPr>
            <a:spLocks noGrp="1"/>
          </p:cNvSpPr>
          <p:nvPr>
            <p:ph idx="1"/>
          </p:nvPr>
        </p:nvSpPr>
        <p:spPr>
          <a:xfrm>
            <a:off x="381000" y="1600200"/>
            <a:ext cx="8229600" cy="4876800"/>
          </a:xfrm>
        </p:spPr>
        <p:txBody>
          <a:bodyPr>
            <a:normAutofit/>
          </a:bodyPr>
          <a:lstStyle/>
          <a:p>
            <a:pPr marL="0" indent="0" algn="l">
              <a:buNone/>
            </a:pPr>
            <a:r>
              <a:rPr lang="en-US" dirty="0" smtClean="0">
                <a:solidFill>
                  <a:srgbClr val="0070C0"/>
                </a:solidFill>
              </a:rPr>
              <a:t>Objective</a:t>
            </a:r>
          </a:p>
          <a:p>
            <a:pPr marL="971550" indent="-514350">
              <a:buFont typeface="+mj-lt"/>
              <a:buAutoNum type="arabicPeriod" startAt="6"/>
            </a:pPr>
            <a:r>
              <a:rPr lang="en-US" sz="2800" dirty="0">
                <a:solidFill>
                  <a:schemeClr val="tx1"/>
                </a:solidFill>
              </a:rPr>
              <a:t>What distinguishes the </a:t>
            </a:r>
            <a:r>
              <a:rPr lang="en-US" sz="2800" dirty="0" smtClean="0">
                <a:solidFill>
                  <a:schemeClr val="tx1"/>
                </a:solidFill>
              </a:rPr>
              <a:t>performance of </a:t>
            </a:r>
            <a:r>
              <a:rPr lang="en-US" sz="2800" dirty="0">
                <a:solidFill>
                  <a:schemeClr val="tx1"/>
                </a:solidFill>
              </a:rPr>
              <a:t>tablets, netbooks, and </a:t>
            </a:r>
            <a:r>
              <a:rPr lang="en-US" sz="2800" dirty="0" err="1">
                <a:solidFill>
                  <a:schemeClr val="tx1"/>
                </a:solidFill>
              </a:rPr>
              <a:t>ultrabooks</a:t>
            </a:r>
            <a:r>
              <a:rPr lang="en-US" sz="2800" dirty="0">
                <a:solidFill>
                  <a:schemeClr val="tx1"/>
                </a:solidFill>
              </a:rPr>
              <a:t>?</a:t>
            </a:r>
            <a:endParaRPr lang="en-US" sz="2800" dirty="0" smtClean="0">
              <a:solidFill>
                <a:schemeClr val="tx1"/>
              </a:solidFill>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8-</a:t>
            </a:r>
            <a:fld id="{3C5A0288-DE65-4327-81AA-3D0ED474C7D0}" type="slidenum">
              <a:rPr lang="en-US" smtClean="0"/>
              <a:pPr/>
              <a:t>5</a:t>
            </a:fld>
            <a:endParaRPr lang="en-US" dirty="0"/>
          </a:p>
        </p:txBody>
      </p:sp>
    </p:spTree>
    <p:extLst>
      <p:ext uri="{BB962C8B-B14F-4D97-AF65-F5344CB8AC3E}">
        <p14:creationId xmlns:p14="http://schemas.microsoft.com/office/powerpoint/2010/main" val="227113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129" y="3886200"/>
            <a:ext cx="3065106" cy="2286000"/>
          </a:xfrm>
          <a:prstGeom prst="rect">
            <a:avLst/>
          </a:prstGeom>
        </p:spPr>
      </p:pic>
      <p:sp>
        <p:nvSpPr>
          <p:cNvPr id="108546" name="Rectangle 2"/>
          <p:cNvSpPr>
            <a:spLocks noGrp="1" noChangeArrowheads="1"/>
          </p:cNvSpPr>
          <p:nvPr>
            <p:ph type="title"/>
          </p:nvPr>
        </p:nvSpPr>
        <p:spPr/>
        <p:txBody>
          <a:bodyPr>
            <a:normAutofit/>
          </a:bodyPr>
          <a:lstStyle/>
          <a:p>
            <a:pPr eaLnBrk="1" hangingPunct="1">
              <a:defRPr/>
            </a:pPr>
            <a:r>
              <a:rPr lang="en-US" sz="4000" dirty="0" smtClean="0">
                <a:effectLst/>
              </a:rPr>
              <a:t>Digital Convergence</a:t>
            </a:r>
          </a:p>
        </p:txBody>
      </p:sp>
      <p:sp>
        <p:nvSpPr>
          <p:cNvPr id="108547" name="Rectangle 3"/>
          <p:cNvSpPr>
            <a:spLocks noGrp="1" noChangeArrowheads="1"/>
          </p:cNvSpPr>
          <p:nvPr>
            <p:ph idx="1"/>
          </p:nvPr>
        </p:nvSpPr>
        <p:spPr>
          <a:xfrm>
            <a:off x="457200" y="1600200"/>
            <a:ext cx="5562600" cy="5105400"/>
          </a:xfrm>
        </p:spPr>
        <p:txBody>
          <a:bodyPr>
            <a:normAutofit/>
          </a:bodyPr>
          <a:lstStyle/>
          <a:p>
            <a:pPr>
              <a:defRPr/>
            </a:pPr>
            <a:r>
              <a:rPr lang="en-US" dirty="0" smtClean="0"/>
              <a:t>Single unifying device</a:t>
            </a:r>
          </a:p>
          <a:p>
            <a:pPr lvl="1">
              <a:defRPr/>
            </a:pPr>
            <a:r>
              <a:rPr lang="en-US" dirty="0" smtClean="0"/>
              <a:t>Media, Internet, entertainment, and telephony needs</a:t>
            </a:r>
          </a:p>
          <a:p>
            <a:pPr>
              <a:defRPr/>
            </a:pPr>
            <a:r>
              <a:rPr lang="en-US" dirty="0" smtClean="0">
                <a:effectLst/>
              </a:rPr>
              <a:t>Smartphones </a:t>
            </a:r>
          </a:p>
          <a:p>
            <a:pPr>
              <a:defRPr/>
            </a:pPr>
            <a:r>
              <a:rPr lang="en-US" dirty="0" smtClean="0"/>
              <a:t>Electronics systems in cars</a:t>
            </a:r>
          </a:p>
          <a:p>
            <a:pPr>
              <a:defRPr/>
            </a:pPr>
            <a:r>
              <a:rPr lang="en-US" dirty="0"/>
              <a:t>Digital Living Network </a:t>
            </a:r>
            <a:r>
              <a:rPr lang="en-US" dirty="0" smtClean="0"/>
              <a:t>Alliance (DLNA)</a:t>
            </a:r>
            <a:endParaRPr lang="en-US" dirty="0"/>
          </a:p>
          <a:p>
            <a:pPr>
              <a:defRPr/>
            </a:pPr>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smtClean="0"/>
              <a:t>8-</a:t>
            </a:r>
            <a:fld id="{3C5A0288-DE65-4327-81AA-3D0ED474C7D0}" type="slidenum">
              <a:rPr lang="en-US" smtClean="0"/>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effectLst/>
              </a:rPr>
              <a:t>Telephony: Smartphones and Beyond</a:t>
            </a:r>
            <a:endParaRPr lang="en-US" sz="3800" dirty="0">
              <a:effectLst/>
            </a:endParaRPr>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t>Telephony—use of equipment to provide voice communications over a distance</a:t>
            </a:r>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8-</a:t>
            </a:r>
            <a:fld id="{3C5A0288-DE65-4327-81AA-3D0ED474C7D0}" type="slidenum">
              <a:rPr lang="en-US" smtClean="0"/>
              <a:pPr/>
              <a:t>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714" y="2734929"/>
            <a:ext cx="3887724" cy="3865316"/>
          </a:xfrm>
          <a:prstGeom prst="rect">
            <a:avLst/>
          </a:prstGeom>
        </p:spPr>
      </p:pic>
    </p:spTree>
    <p:extLst>
      <p:ext uri="{BB962C8B-B14F-4D97-AF65-F5344CB8AC3E}">
        <p14:creationId xmlns:p14="http://schemas.microsoft.com/office/powerpoint/2010/main" val="316891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effectLst/>
              </a:rPr>
              <a:t>Telephony: Smartphones and Beyond</a:t>
            </a:r>
            <a:r>
              <a:rPr lang="en-US" sz="3600" dirty="0" smtClean="0">
                <a:effectLst/>
              </a:rPr>
              <a:t/>
            </a:r>
            <a:br>
              <a:rPr lang="en-US" sz="3600" dirty="0" smtClean="0">
                <a:effectLst/>
              </a:rPr>
            </a:br>
            <a:r>
              <a:rPr lang="en-US" sz="3200" dirty="0" smtClean="0">
                <a:effectLst/>
              </a:rPr>
              <a:t>Smartphone Basics</a:t>
            </a:r>
            <a:endParaRPr lang="en-US" sz="3600" dirty="0">
              <a:effectLst/>
            </a:endParaRPr>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Smartphone functions and features</a:t>
            </a:r>
          </a:p>
          <a:p>
            <a:r>
              <a:rPr lang="en-US" dirty="0"/>
              <a:t>Cellular (cell) phones </a:t>
            </a:r>
            <a:endParaRPr lang="en-US" dirty="0" smtClean="0"/>
          </a:p>
          <a:p>
            <a:pPr lvl="1"/>
            <a:r>
              <a:rPr lang="en-US" dirty="0" smtClean="0"/>
              <a:t>Mobile</a:t>
            </a:r>
            <a:r>
              <a:rPr lang="en-US" dirty="0"/>
              <a:t>, cellular technology</a:t>
            </a:r>
          </a:p>
          <a:p>
            <a:r>
              <a:rPr lang="en-US" dirty="0"/>
              <a:t>Feature </a:t>
            </a:r>
            <a:r>
              <a:rPr lang="en-US" dirty="0" smtClean="0"/>
              <a:t>phones</a:t>
            </a:r>
          </a:p>
        </p:txBody>
      </p:sp>
      <p:sp>
        <p:nvSpPr>
          <p:cNvPr id="7" name="Footer Placeholder 6"/>
          <p:cNvSpPr>
            <a:spLocks noGrp="1"/>
          </p:cNvSpPr>
          <p:nvPr>
            <p:ph type="ftr" sz="quarter" idx="11"/>
          </p:nvPr>
        </p:nvSpPr>
        <p:spPr/>
        <p:txBody>
          <a:bodyPr/>
          <a:lstStyle/>
          <a:p>
            <a:r>
              <a:rPr lang="en-US" smtClean="0"/>
              <a:t>Copyright © 2016 Pearson Education, Inc.</a:t>
            </a:r>
            <a:endParaRPr lang="en-US" dirty="0"/>
          </a:p>
        </p:txBody>
      </p:sp>
      <p:sp>
        <p:nvSpPr>
          <p:cNvPr id="9" name="Slide Number Placeholder 8"/>
          <p:cNvSpPr>
            <a:spLocks noGrp="1"/>
          </p:cNvSpPr>
          <p:nvPr>
            <p:ph type="sldNum" sz="quarter" idx="12"/>
          </p:nvPr>
        </p:nvSpPr>
        <p:spPr/>
        <p:txBody>
          <a:bodyPr/>
          <a:lstStyle/>
          <a:p>
            <a:r>
              <a:rPr lang="en-US" smtClean="0"/>
              <a:t>8-</a:t>
            </a:r>
            <a:fld id="{3C5A0288-DE65-4327-81AA-3D0ED474C7D0}" type="slidenum">
              <a:rPr lang="en-US" smtClean="0"/>
              <a:pPr/>
              <a:t>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2583322"/>
            <a:ext cx="2438400" cy="4122278"/>
          </a:xfrm>
          <a:prstGeom prst="rect">
            <a:avLst/>
          </a:prstGeom>
        </p:spPr>
      </p:pic>
    </p:spTree>
    <p:extLst>
      <p:ext uri="{BB962C8B-B14F-4D97-AF65-F5344CB8AC3E}">
        <p14:creationId xmlns:p14="http://schemas.microsoft.com/office/powerpoint/2010/main" val="373581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9300</TotalTime>
  <Words>2629</Words>
  <Application>Microsoft Office PowerPoint</Application>
  <PresentationFormat>On-screen Show (4:3)</PresentationFormat>
  <Paragraphs>346</Paragraphs>
  <Slides>31</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Office Theme</vt:lpstr>
      <vt:lpstr>Textured</vt:lpstr>
      <vt:lpstr>Acrobat Document</vt:lpstr>
      <vt:lpstr>PowerPoint Presentation</vt:lpstr>
      <vt:lpstr>Technology in Action</vt:lpstr>
      <vt:lpstr>Mobile Devices</vt:lpstr>
      <vt:lpstr>Digital Convergence</vt:lpstr>
      <vt:lpstr>Telephony: Smartphones and Beyond</vt:lpstr>
      <vt:lpstr>Tablets, Netbooks, and Ultrabooks</vt:lpstr>
      <vt:lpstr>Digital Convergence</vt:lpstr>
      <vt:lpstr>Telephony: Smartphones and Beyond</vt:lpstr>
      <vt:lpstr>Telephony: Smartphones and Beyond Smartphone Basics</vt:lpstr>
      <vt:lpstr>Telephony: Smartphones and Beyond Smartphone Components </vt:lpstr>
      <vt:lpstr>Telephony: Smartphones and Beyond Smartphone Components </vt:lpstr>
      <vt:lpstr>Telephony: Smartphones and Beyond How Cell Phone Technology Works</vt:lpstr>
      <vt:lpstr>Telephony: Smartphones and Beyond Synchronizing</vt:lpstr>
      <vt:lpstr>Telephony: Smartphones and Beyond Text Messaging</vt:lpstr>
      <vt:lpstr>Telephony: Smartphones and Beyond Mobile Internet</vt:lpstr>
      <vt:lpstr>Telephony: Smartphones and Beyond VoIP</vt:lpstr>
      <vt:lpstr>Telephony: Smartphones and Beyond VoIP</vt:lpstr>
      <vt:lpstr>Telephony: Smartphones and Beyond Smartphone GPS</vt:lpstr>
      <vt:lpstr>Tablets, Netbooks, Ultrabooks Tablets</vt:lpstr>
      <vt:lpstr>Tablets, Netbooks, Ultrabooks Netbooks</vt:lpstr>
      <vt:lpstr>Tablets, Netbooks, Ultrabooks Ultrabooks</vt:lpstr>
      <vt:lpstr>Tablets, Netbooks, Ultrabooks Making a Choice</vt:lpstr>
      <vt:lpstr>The Digital Information Age</vt:lpstr>
      <vt:lpstr>Digital Defined</vt:lpstr>
      <vt:lpstr>Digital Media</vt:lpstr>
      <vt:lpstr>Digital Defined</vt:lpstr>
      <vt:lpstr>Digital Media Digital Publishing</vt:lpstr>
      <vt:lpstr>Digital Media Digital Photography</vt:lpstr>
      <vt:lpstr>Check Your Understanding</vt:lpstr>
      <vt:lpstr>Check Your Understanding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In Action</dc:creator>
  <cp:lastModifiedBy>okikeq</cp:lastModifiedBy>
  <cp:revision>179</cp:revision>
  <dcterms:created xsi:type="dcterms:W3CDTF">2011-08-19T00:37:13Z</dcterms:created>
  <dcterms:modified xsi:type="dcterms:W3CDTF">2015-06-05T04:58:02Z</dcterms:modified>
</cp:coreProperties>
</file>