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5" r:id="rId2"/>
  </p:sldMasterIdLst>
  <p:notesMasterIdLst>
    <p:notesMasterId r:id="rId34"/>
  </p:notesMasterIdLst>
  <p:sldIdLst>
    <p:sldId id="301" r:id="rId3"/>
    <p:sldId id="263" r:id="rId4"/>
    <p:sldId id="399" r:id="rId5"/>
    <p:sldId id="404" r:id="rId6"/>
    <p:sldId id="405" r:id="rId7"/>
    <p:sldId id="406" r:id="rId8"/>
    <p:sldId id="265" r:id="rId9"/>
    <p:sldId id="314" r:id="rId10"/>
    <p:sldId id="315" r:id="rId11"/>
    <p:sldId id="316" r:id="rId12"/>
    <p:sldId id="335" r:id="rId13"/>
    <p:sldId id="346" r:id="rId14"/>
    <p:sldId id="349" r:id="rId15"/>
    <p:sldId id="392" r:id="rId16"/>
    <p:sldId id="304" r:id="rId17"/>
    <p:sldId id="305" r:id="rId18"/>
    <p:sldId id="354" r:id="rId19"/>
    <p:sldId id="339" r:id="rId20"/>
    <p:sldId id="401" r:id="rId21"/>
    <p:sldId id="407" r:id="rId22"/>
    <p:sldId id="408" r:id="rId23"/>
    <p:sldId id="317" r:id="rId24"/>
    <p:sldId id="363" r:id="rId25"/>
    <p:sldId id="365" r:id="rId26"/>
    <p:sldId id="368" r:id="rId27"/>
    <p:sldId id="372" r:id="rId28"/>
    <p:sldId id="282" r:id="rId29"/>
    <p:sldId id="402" r:id="rId30"/>
    <p:sldId id="296" r:id="rId31"/>
    <p:sldId id="403"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a Wirth Federico" initials="HWF" lastIdx="22" clrIdx="0"/>
  <p:cmAuthor id="7" name="mike gordon" initials="mg" lastIdx="62" clrIdx="7">
    <p:extLst/>
  </p:cmAuthor>
  <p:cmAuthor id="1" name="Sarah Evans" initials="SJE" lastIdx="63" clrIdx="1"/>
  <p:cmAuthor id="8" name="Mara Zebest" initials="MZ" lastIdx="24" clrIdx="8"/>
  <p:cmAuthor id="2" name="LD" initials="LD" lastIdx="8" clrIdx="2"/>
  <p:cmAuthor id="9" name="Mary Anne Poatsy" initials="MAP" lastIdx="1" clrIdx="9">
    <p:extLst>
      <p:ext uri="{19B8F6BF-5375-455C-9EA6-DF929625EA0E}">
        <p15:presenceInfo xmlns:p15="http://schemas.microsoft.com/office/powerpoint/2012/main" xmlns="" userId="3c956d9ed69ece17" providerId="Windows Live"/>
      </p:ext>
    </p:extLst>
  </p:cmAuthor>
  <p:cmAuthor id="3" name="Stefanie Emrich" initials="SE" lastIdx="2" clrIdx="3"/>
  <p:cmAuthor id="4" name="Teresa F. Horton" initials="TH" lastIdx="1" clrIdx="4"/>
  <p:cmAuthor id="5" name="Stefanie Emrich" initials="SJE" lastIdx="3" clrIdx="5"/>
  <p:cmAuthor id="6" name="Lisa B" initials="LB"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8"/>
    <a:srgbClr val="005A94"/>
    <a:srgbClr val="2F8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6" autoAdjust="0"/>
    <p:restoredTop sz="80233" autoAdjust="0"/>
  </p:normalViewPr>
  <p:slideViewPr>
    <p:cSldViewPr>
      <p:cViewPr varScale="1">
        <p:scale>
          <a:sx n="39" d="100"/>
          <a:sy n="39" d="100"/>
        </p:scale>
        <p:origin x="-1620" y="-102"/>
      </p:cViewPr>
      <p:guideLst>
        <p:guide orient="horz" pos="1008"/>
        <p:guide pos="2880"/>
      </p:guideLst>
    </p:cSldViewPr>
  </p:slideViewPr>
  <p:notesTextViewPr>
    <p:cViewPr>
      <p:scale>
        <a:sx n="1" d="1"/>
        <a:sy n="1" d="1"/>
      </p:scale>
      <p:origin x="0" y="0"/>
    </p:cViewPr>
  </p:notesTextViewPr>
  <p:sorterViewPr>
    <p:cViewPr>
      <p:scale>
        <a:sx n="70" d="100"/>
        <a:sy n="70" d="100"/>
      </p:scale>
      <p:origin x="0" y="0"/>
    </p:cViewPr>
  </p:sorterViewPr>
  <p:notesViewPr>
    <p:cSldViewPr showGuides="1">
      <p:cViewPr>
        <p:scale>
          <a:sx n="50" d="100"/>
          <a:sy n="50" d="100"/>
        </p:scale>
        <p:origin x="-26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5BF25-40BE-405D-88E7-C5FB6E60947B}" type="datetimeFigureOut">
              <a:rPr lang="en-US" smtClean="0"/>
              <a:pPr/>
              <a:t>6/5/2015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E2621-405C-4F83-9120-2E9601611C17}" type="slidenum">
              <a:rPr lang="en-US" smtClean="0"/>
              <a:pPr/>
              <a:t>‹#›</a:t>
            </a:fld>
            <a:endParaRPr lang="en-US" dirty="0"/>
          </a:p>
        </p:txBody>
      </p:sp>
    </p:spTree>
    <p:extLst>
      <p:ext uri="{BB962C8B-B14F-4D97-AF65-F5344CB8AC3E}">
        <p14:creationId xmlns:p14="http://schemas.microsoft.com/office/powerpoint/2010/main" val="25065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CC91FB-68FB-4DD9-A9BF-03EE326AB038}" type="slidenum">
              <a:rPr lang="en-US">
                <a:solidFill>
                  <a:srgbClr val="000000"/>
                </a:solidFill>
              </a:rPr>
              <a:pPr/>
              <a:t>0</a:t>
            </a:fld>
            <a:endParaRPr 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lgn="l" eaLnBrk="1" hangingPunct="1">
              <a:buFontTx/>
              <a:buNone/>
              <a:defRPr/>
            </a:pPr>
            <a:r>
              <a:rPr lang="en-US" sz="1200" kern="1200" dirty="0" smtClean="0">
                <a:solidFill>
                  <a:schemeClr val="tx1"/>
                </a:solidFill>
                <a:effectLst/>
                <a:latin typeface="+mn-lt"/>
                <a:ea typeface="+mn-ea"/>
                <a:cs typeface="+mn-cs"/>
              </a:rPr>
              <a:t>Welcome to Chapter 7: </a:t>
            </a:r>
            <a:r>
              <a:rPr lang="en-US" dirty="0" smtClean="0">
                <a:solidFill>
                  <a:schemeClr val="tx1"/>
                </a:solidFill>
                <a:effectLst/>
              </a:rPr>
              <a:t>Networking: Connecting Computing Devices.</a:t>
            </a:r>
            <a:endParaRPr lang="en-US" b="0" dirty="0" smtClean="0"/>
          </a:p>
        </p:txBody>
      </p:sp>
    </p:spTree>
    <p:extLst>
      <p:ext uri="{BB962C8B-B14F-4D97-AF65-F5344CB8AC3E}">
        <p14:creationId xmlns:p14="http://schemas.microsoft.com/office/powerpoint/2010/main" val="3524244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Network nodes are connected by </a:t>
            </a:r>
            <a:r>
              <a:rPr lang="en-US" sz="1200" i="1" kern="1200" dirty="0" smtClean="0">
                <a:solidFill>
                  <a:schemeClr val="tx1"/>
                </a:solidFill>
                <a:effectLst/>
                <a:latin typeface="+mn-lt"/>
                <a:ea typeface="+mn-ea"/>
                <a:cs typeface="+mn-cs"/>
              </a:rPr>
              <a:t>transmission media,</a:t>
            </a:r>
            <a:r>
              <a:rPr lang="en-US" sz="1200" kern="1200" dirty="0" smtClean="0">
                <a:solidFill>
                  <a:schemeClr val="tx1"/>
                </a:solidFill>
                <a:effectLst/>
                <a:latin typeface="+mn-lt"/>
                <a:ea typeface="+mn-ea"/>
                <a:cs typeface="+mn-cs"/>
              </a:rPr>
              <a:t> which can be either wired or wireless.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type of network and the distance between nodes determine the cable used:</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Twisted-pair cable </a:t>
            </a:r>
            <a:r>
              <a:rPr lang="en-US" sz="1200" kern="1200" dirty="0" smtClean="0">
                <a:solidFill>
                  <a:schemeClr val="tx1"/>
                </a:solidFill>
                <a:effectLst/>
                <a:latin typeface="+mn-lt"/>
                <a:ea typeface="+mn-ea"/>
                <a:cs typeface="+mn-cs"/>
              </a:rPr>
              <a:t>has copper wires that are twisted around each other and surrounded by a plastic jacket.</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Coaxial cable </a:t>
            </a:r>
            <a:r>
              <a:rPr lang="en-US" sz="1200" kern="1200" dirty="0" smtClean="0">
                <a:solidFill>
                  <a:schemeClr val="tx1"/>
                </a:solidFill>
                <a:effectLst/>
                <a:latin typeface="+mn-lt"/>
                <a:ea typeface="+mn-ea"/>
                <a:cs typeface="+mn-cs"/>
              </a:rPr>
              <a:t>consists of a single copper wire surrounded by layers of plastic.</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Fiber-optic cable </a:t>
            </a:r>
            <a:r>
              <a:rPr lang="en-US" sz="1200" kern="1200" dirty="0" smtClean="0">
                <a:solidFill>
                  <a:schemeClr val="tx1"/>
                </a:solidFill>
                <a:effectLst/>
                <a:latin typeface="+mn-lt"/>
                <a:ea typeface="+mn-ea"/>
                <a:cs typeface="+mn-cs"/>
              </a:rPr>
              <a:t>is made up of plastic or glass fibers that transmit data at extremely fast speeds.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10</a:t>
            </a:fld>
            <a:endParaRPr lang="en-US" dirty="0"/>
          </a:p>
        </p:txBody>
      </p:sp>
    </p:spTree>
    <p:extLst>
      <p:ext uri="{BB962C8B-B14F-4D97-AF65-F5344CB8AC3E}">
        <p14:creationId xmlns:p14="http://schemas.microsoft.com/office/powerpoint/2010/main" val="45769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most popular transmission media option for wired Ethernet networks is UTP cable.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three main types of UTP cable</a:t>
            </a:r>
            <a:r>
              <a:rPr lang="en-US" sz="1200" kern="1200" baseline="0" dirty="0" smtClean="0">
                <a:solidFill>
                  <a:schemeClr val="tx1"/>
                </a:solidFill>
                <a:effectLst/>
                <a:latin typeface="+mn-lt"/>
                <a:ea typeface="+mn-ea"/>
                <a:cs typeface="+mn-cs"/>
              </a:rPr>
              <a:t> are</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Cat 5E is the cheapest and is sufficient for many home networking tasks.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Cat 6 is designed to achieve data transfer rates that support gigabit Ethernet networks.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Cat 6a is designed for ultra-fast Ethernet networks that run at speeds as fast as 10 </a:t>
            </a:r>
            <a:r>
              <a:rPr lang="en-US" sz="1200" kern="1200" dirty="0" err="1" smtClean="0">
                <a:solidFill>
                  <a:schemeClr val="tx1"/>
                </a:solidFill>
                <a:effectLst/>
                <a:latin typeface="+mn-lt"/>
                <a:ea typeface="+mn-ea"/>
                <a:cs typeface="+mn-cs"/>
              </a:rPr>
              <a:t>Gbps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Wireless networks have decreased throughput compared with wired networks.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11</a:t>
            </a:fld>
            <a:endParaRPr lang="en-US" dirty="0"/>
          </a:p>
        </p:txBody>
      </p:sp>
    </p:spTree>
    <p:extLst>
      <p:ext uri="{BB962C8B-B14F-4D97-AF65-F5344CB8AC3E}">
        <p14:creationId xmlns:p14="http://schemas.microsoft.com/office/powerpoint/2010/main" val="457695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Each node needs a </a:t>
            </a:r>
            <a:r>
              <a:rPr lang="en-US" sz="1200" i="1" kern="1200" dirty="0" smtClean="0">
                <a:solidFill>
                  <a:schemeClr val="tx1"/>
                </a:solidFill>
                <a:effectLst/>
                <a:latin typeface="+mn-lt"/>
                <a:ea typeface="+mn-ea"/>
                <a:cs typeface="+mn-cs"/>
              </a:rPr>
              <a:t>network adapter</a:t>
            </a:r>
            <a:r>
              <a:rPr lang="en-US" sz="1200" kern="1200" dirty="0" smtClean="0">
                <a:solidFill>
                  <a:schemeClr val="tx1"/>
                </a:solidFill>
                <a:effectLst/>
                <a:latin typeface="+mn-lt"/>
                <a:ea typeface="+mn-ea"/>
                <a:cs typeface="+mn-cs"/>
              </a:rPr>
              <a:t>. An integrated network adapter is referred to as a </a:t>
            </a:r>
            <a:r>
              <a:rPr lang="en-US" sz="1200" i="1" kern="1200" dirty="0" smtClean="0">
                <a:solidFill>
                  <a:schemeClr val="tx1"/>
                </a:solidFill>
                <a:effectLst/>
                <a:latin typeface="+mn-lt"/>
                <a:ea typeface="+mn-ea"/>
                <a:cs typeface="+mn-cs"/>
              </a:rPr>
              <a:t>network interface card</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broadband connection requires a modem, which translates the signal into digital and back again.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Data is sent in bundles called </a:t>
            </a:r>
            <a:r>
              <a:rPr lang="en-US" sz="1200" i="1" kern="1200" dirty="0" smtClean="0">
                <a:solidFill>
                  <a:schemeClr val="tx1"/>
                </a:solidFill>
                <a:effectLst/>
                <a:latin typeface="+mn-lt"/>
                <a:ea typeface="+mn-ea"/>
                <a:cs typeface="+mn-cs"/>
              </a:rPr>
              <a:t>packets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Network navigation devices </a:t>
            </a:r>
            <a:r>
              <a:rPr lang="en-US" sz="1200" kern="1200" dirty="0" smtClean="0">
                <a:solidFill>
                  <a:schemeClr val="tx1"/>
                </a:solidFill>
                <a:effectLst/>
                <a:latin typeface="+mn-lt"/>
                <a:ea typeface="+mn-ea"/>
                <a:cs typeface="+mn-cs"/>
              </a:rPr>
              <a:t>facilitate and control the flow of data.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router</a:t>
            </a:r>
            <a:r>
              <a:rPr lang="en-US" sz="1200" kern="1200" dirty="0" smtClean="0">
                <a:solidFill>
                  <a:schemeClr val="tx1"/>
                </a:solidFill>
                <a:effectLst/>
                <a:latin typeface="+mn-lt"/>
                <a:ea typeface="+mn-ea"/>
                <a:cs typeface="+mn-cs"/>
              </a:rPr>
              <a:t> transfers packets of data between two or more networks.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switch</a:t>
            </a:r>
            <a:r>
              <a:rPr lang="en-US" sz="1200" kern="1200" dirty="0" smtClean="0">
                <a:solidFill>
                  <a:schemeClr val="tx1"/>
                </a:solidFill>
                <a:effectLst/>
                <a:latin typeface="+mn-lt"/>
                <a:ea typeface="+mn-ea"/>
                <a:cs typeface="+mn-cs"/>
              </a:rPr>
              <a:t> acts like a traffic signal on a network.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dirty="0"/>
          </a:p>
        </p:txBody>
      </p:sp>
    </p:spTree>
    <p:extLst>
      <p:ext uri="{BB962C8B-B14F-4D97-AF65-F5344CB8AC3E}">
        <p14:creationId xmlns:p14="http://schemas.microsoft.com/office/powerpoint/2010/main" val="45769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Because home networks are P2P networks, they need operating system software that supports P2P networking.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opposed to P2P networks, the nodes on a client/sever network don’t communicate directly with each other; rather, they communicate through a centralized server. Communicating through a server is more efficient in a network with a large number of nodes, but it requires more complex software. Therefore, servers on client/server networks have specialized </a:t>
            </a:r>
            <a:r>
              <a:rPr lang="en-US" sz="1200" i="1" kern="1200" dirty="0" smtClean="0">
                <a:solidFill>
                  <a:schemeClr val="tx1"/>
                </a:solidFill>
                <a:effectLst/>
                <a:latin typeface="+mn-lt"/>
                <a:ea typeface="+mn-ea"/>
                <a:cs typeface="+mn-cs"/>
              </a:rPr>
              <a:t>network operating system (NOS)</a:t>
            </a:r>
            <a:r>
              <a:rPr lang="en-US" sz="1200" kern="1200" dirty="0" smtClean="0">
                <a:solidFill>
                  <a:schemeClr val="tx1"/>
                </a:solidFill>
                <a:effectLst/>
                <a:latin typeface="+mn-lt"/>
                <a:ea typeface="+mn-ea"/>
                <a:cs typeface="+mn-cs"/>
              </a:rPr>
              <a:t> software installed.</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13</a:t>
            </a:fld>
            <a:endParaRPr lang="en-US" dirty="0"/>
          </a:p>
        </p:txBody>
      </p:sp>
    </p:spTree>
    <p:extLst>
      <p:ext uri="{BB962C8B-B14F-4D97-AF65-F5344CB8AC3E}">
        <p14:creationId xmlns:p14="http://schemas.microsoft.com/office/powerpoint/2010/main" val="457695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One of the main reasons for setting up a network is to share an Internet connection. Some businesses and large organizations have a dedicated connection to the Internet, but other businesses and homeowners purchase Internet access from </a:t>
            </a:r>
            <a:r>
              <a:rPr lang="en-US" sz="1200" i="1" kern="1200" dirty="0" smtClean="0">
                <a:solidFill>
                  <a:schemeClr val="tx1"/>
                </a:solidFill>
                <a:effectLst/>
                <a:latin typeface="+mn-lt"/>
                <a:ea typeface="+mn-ea"/>
                <a:cs typeface="+mn-cs"/>
              </a:rPr>
              <a:t>Internet service providers</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(ISPs)</a:t>
            </a:r>
            <a:r>
              <a:rPr lang="en-US" sz="1200" kern="1200" dirty="0" smtClean="0">
                <a:solidFill>
                  <a:schemeClr val="tx1"/>
                </a:solidFill>
                <a:effectLst/>
                <a:latin typeface="+mn-lt"/>
                <a:ea typeface="+mn-ea"/>
                <a:cs typeface="+mn-cs"/>
              </a:rPr>
              <a:t>. ISPs might be specialized providers.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Broadband is the preferred way to access the Internet, but in some situations cellular or dial-up access might be necessary.</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14</a:t>
            </a:fld>
            <a:endParaRPr lang="en-US" dirty="0"/>
          </a:p>
        </p:txBody>
      </p:sp>
    </p:spTree>
    <p:extLst>
      <p:ext uri="{BB962C8B-B14F-4D97-AF65-F5344CB8AC3E}">
        <p14:creationId xmlns:p14="http://schemas.microsoft.com/office/powerpoint/2010/main" val="4059110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Broadband</a:t>
            </a:r>
            <a:r>
              <a:rPr lang="en-US" sz="1200" kern="1200" dirty="0" smtClean="0">
                <a:solidFill>
                  <a:schemeClr val="tx1"/>
                </a:solidFill>
                <a:effectLst/>
                <a:latin typeface="+mn-lt"/>
                <a:ea typeface="+mn-ea"/>
                <a:cs typeface="+mn-cs"/>
              </a:rPr>
              <a:t> is often referred to as high-speed Internet. This high rate of access is in contrast to dial-up Internet access.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standard wired broadband technologies in most areas are cable, DSL, and fiber optic service.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Satellite broadband is used mostly in rural or mountain areas.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also wireless broadband options. Mobile broadband connects you to the Internet through the same cellular network that cell phones use.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15</a:t>
            </a:fld>
            <a:endParaRPr lang="en-US" dirty="0"/>
          </a:p>
        </p:txBody>
      </p:sp>
    </p:spTree>
    <p:extLst>
      <p:ext uri="{BB962C8B-B14F-4D97-AF65-F5344CB8AC3E}">
        <p14:creationId xmlns:p14="http://schemas.microsoft.com/office/powerpoint/2010/main" val="2988550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Cable Internet is a broadband service that transmits data over the coaxial cables.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DSL uses twisted-pair cable, the same as that used for regular telephones, to connect your computer to the Internet.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Fiber optic service uses fiber optic lines, which are strands of optically pure glass or plastic that are as thin as a human hair. Because light travels so quickly, this technology can transmit an enormous amount of data at superfast speeds.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16</a:t>
            </a:fld>
            <a:endParaRPr lang="en-US" dirty="0"/>
          </a:p>
        </p:txBody>
      </p:sp>
    </p:spTree>
    <p:extLst>
      <p:ext uri="{BB962C8B-B14F-4D97-AF65-F5344CB8AC3E}">
        <p14:creationId xmlns:p14="http://schemas.microsoft.com/office/powerpoint/2010/main" val="298855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access the Internet wirelessly at home, you need to establish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on your home network by using a router.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away from home, you can find a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hotspot.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Even wireless in-flight Internet service is available.</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Mobile broadband </a:t>
            </a:r>
            <a:r>
              <a:rPr lang="en-US" sz="1200" kern="1200" dirty="0" smtClean="0">
                <a:solidFill>
                  <a:schemeClr val="tx1"/>
                </a:solidFill>
                <a:effectLst/>
                <a:latin typeface="+mn-lt"/>
                <a:ea typeface="+mn-ea"/>
                <a:cs typeface="+mn-cs"/>
              </a:rPr>
              <a:t>connects you to the Internet through 3G or 4G access.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of the early 4G systems support less than the required rate and are not fully compliant with 4G standards, and so are called 4G LTE.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dirty="0"/>
          </a:p>
        </p:txBody>
      </p:sp>
    </p:spTree>
    <p:extLst>
      <p:ext uri="{BB962C8B-B14F-4D97-AF65-F5344CB8AC3E}">
        <p14:creationId xmlns:p14="http://schemas.microsoft.com/office/powerpoint/2010/main" val="315489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addresses</a:t>
            </a:r>
            <a:r>
              <a:rPr lang="en-US" baseline="0" dirty="0" smtClean="0"/>
              <a:t> issues connected with setting up your home network.</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18</a:t>
            </a:fld>
            <a:endParaRPr lang="en-US" dirty="0"/>
          </a:p>
        </p:txBody>
      </p:sp>
    </p:spTree>
    <p:extLst>
      <p:ext uri="{BB962C8B-B14F-4D97-AF65-F5344CB8AC3E}">
        <p14:creationId xmlns:p14="http://schemas.microsoft.com/office/powerpoint/2010/main" val="175747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startAt="6"/>
            </a:pPr>
            <a:r>
              <a:rPr lang="en-US" sz="1200" dirty="0" smtClean="0">
                <a:solidFill>
                  <a:srgbClr val="2F4578"/>
                </a:solidFill>
              </a:rPr>
              <a:t>How do I tell if my home network is up to date, and how do I identify the devices on the network?</a:t>
            </a:r>
          </a:p>
          <a:p>
            <a:pPr marL="971550" indent="-514350">
              <a:buFont typeface="+mj-lt"/>
              <a:buAutoNum type="arabicPeriod" startAt="6"/>
            </a:pPr>
            <a:r>
              <a:rPr lang="en-US" sz="1200" dirty="0" smtClean="0">
                <a:solidFill>
                  <a:srgbClr val="2F4578"/>
                </a:solidFill>
              </a:rPr>
              <a:t>Besides computers, what other devices can I connect to a home network?</a:t>
            </a:r>
          </a:p>
          <a:p>
            <a:pPr marL="971550" indent="-514350">
              <a:buFont typeface="+mj-lt"/>
              <a:buAutoNum type="arabicPeriod" startAt="6"/>
            </a:pPr>
            <a:r>
              <a:rPr lang="en-US" sz="1200" dirty="0" smtClean="0">
                <a:solidFill>
                  <a:srgbClr val="2F4578"/>
                </a:solidFill>
              </a:rPr>
              <a:t>How do I configure the software on my computer and set up other devices to get my network up and running?</a:t>
            </a:r>
          </a:p>
          <a:p>
            <a:pPr marL="971550" indent="-514350">
              <a:buFont typeface="+mj-lt"/>
              <a:buAutoNum type="arabicPeriod" startAt="6"/>
            </a:pPr>
            <a:r>
              <a:rPr lang="en-US" sz="1200" dirty="0" smtClean="0">
                <a:solidFill>
                  <a:srgbClr val="2F4578"/>
                </a:solidFill>
              </a:rPr>
              <a:t>What problems might I encounter when setting up a wireless network?</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dirty="0"/>
          </a:p>
        </p:txBody>
      </p:sp>
    </p:spTree>
    <p:extLst>
      <p:ext uri="{BB962C8B-B14F-4D97-AF65-F5344CB8AC3E}">
        <p14:creationId xmlns:p14="http://schemas.microsoft.com/office/powerpoint/2010/main" val="204850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02057AD1-2FA8-49A7-A0F6-69C59E532088}" type="slidenum">
              <a:rPr lang="en-US" smtClean="0"/>
              <a:pPr/>
              <a:t>1</a:t>
            </a:fld>
            <a:endParaRPr 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0" indent="0" eaLnBrk="1" hangingPunct="1">
              <a:buFont typeface="Arial" pitchFamily="34" charset="0"/>
              <a:buNone/>
            </a:pPr>
            <a:r>
              <a:rPr lang="en-US" dirty="0" smtClean="0">
                <a:latin typeface="Times New Roman" pitchFamily="18" charset="0"/>
              </a:rPr>
              <a:t>This chapter discusses connecting computing devices via a computer network.</a:t>
            </a:r>
          </a:p>
        </p:txBody>
      </p:sp>
    </p:spTree>
    <p:extLst>
      <p:ext uri="{BB962C8B-B14F-4D97-AF65-F5344CB8AC3E}">
        <p14:creationId xmlns:p14="http://schemas.microsoft.com/office/powerpoint/2010/main" val="124210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dirty="0" smtClean="0">
                <a:solidFill>
                  <a:schemeClr val="tx1"/>
                </a:solidFill>
              </a:rPr>
              <a:t>Why are wireless networks more vulnerable to security risks than wired networks, and what special precautions are required to ensure my wireless network is secure?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20</a:t>
            </a:fld>
            <a:endParaRPr lang="en-US" dirty="0"/>
          </a:p>
        </p:txBody>
      </p:sp>
    </p:spTree>
    <p:extLst>
      <p:ext uri="{BB962C8B-B14F-4D97-AF65-F5344CB8AC3E}">
        <p14:creationId xmlns:p14="http://schemas.microsoft.com/office/powerpoint/2010/main" val="82477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Now that you understand the basic components of a home network and your Internet connection options, you’re ready to install a network in your home.</a:t>
            </a:r>
            <a:r>
              <a:rPr lang="en-US" sz="120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Only a few</a:t>
            </a:r>
            <a:r>
              <a:rPr lang="en-US" sz="1200" kern="1200" baseline="0" dirty="0" smtClean="0">
                <a:solidFill>
                  <a:schemeClr val="tx1"/>
                </a:solidFill>
                <a:effectLst/>
                <a:latin typeface="+mn-lt"/>
                <a:ea typeface="+mn-ea"/>
                <a:cs typeface="+mn-cs"/>
              </a:rPr>
              <a:t> years ago, most home networks included just a few computers and a printer. However, a network that can manage those devices is often very different from one that can support the smartphones, gaming consoles, tablets, and smart TVs many homes have added to their networks since.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dirty="0"/>
          </a:p>
        </p:txBody>
      </p:sp>
    </p:spTree>
    <p:extLst>
      <p:ext uri="{BB962C8B-B14F-4D97-AF65-F5344CB8AC3E}">
        <p14:creationId xmlns:p14="http://schemas.microsoft.com/office/powerpoint/2010/main" val="136338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 routers that support the 802.11n standard (and newer 802.11ac) should 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computers running Windows or OS X. However, Apple has designed routers that are optimized for working with Apple computers.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Windows machines can also connect to an AirPort router, so it’s a great choice for households with both Apples and PCs.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AirPort Express router can be used for home networks to support devices running </a:t>
            </a:r>
            <a:r>
              <a:rPr lang="en-US" sz="1200" kern="1200" dirty="0" err="1" smtClean="0">
                <a:solidFill>
                  <a:schemeClr val="tx1"/>
                </a:solidFill>
                <a:effectLst/>
                <a:latin typeface="+mn-lt"/>
                <a:ea typeface="+mn-ea"/>
                <a:cs typeface="+mn-cs"/>
              </a:rPr>
              <a:t>iOs</a:t>
            </a:r>
            <a:r>
              <a:rPr lang="en-US" sz="1200" kern="1200" dirty="0" smtClean="0">
                <a:solidFill>
                  <a:schemeClr val="tx1"/>
                </a:solidFill>
                <a:effectLst/>
                <a:latin typeface="+mn-lt"/>
                <a:ea typeface="+mn-ea"/>
                <a:cs typeface="+mn-cs"/>
              </a:rPr>
              <a:t>, OS X, and Windows.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22</a:t>
            </a:fld>
            <a:endParaRPr lang="en-US" dirty="0"/>
          </a:p>
        </p:txBody>
      </p:sp>
    </p:spTree>
    <p:extLst>
      <p:ext uri="{BB962C8B-B14F-4D97-AF65-F5344CB8AC3E}">
        <p14:creationId xmlns:p14="http://schemas.microsoft.com/office/powerpoint/2010/main" val="136338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Network-attached storage (NAS) devices </a:t>
            </a:r>
            <a:r>
              <a:rPr lang="en-US" sz="1200" kern="1200" dirty="0" smtClean="0">
                <a:solidFill>
                  <a:schemeClr val="tx1"/>
                </a:solidFill>
                <a:effectLst/>
                <a:latin typeface="+mn-lt"/>
                <a:ea typeface="+mn-ea"/>
                <a:cs typeface="+mn-cs"/>
              </a:rPr>
              <a:t>are specialized devices designed to store and manage network data. NAS devices provide for centralized data storage and access.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For Apple computers, the AirPort Time Capsule is a wireless router combined with a hard drive that facilitates the backup of all computers connected to the network. The AirPort Time Capsule looks very similar to the AirPort router, and it works in conjunction with the Time Machine backup feature of OS X.</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23</a:t>
            </a:fld>
            <a:endParaRPr lang="en-US" dirty="0"/>
          </a:p>
        </p:txBody>
      </p:sp>
    </p:spTree>
    <p:extLst>
      <p:ext uri="{BB962C8B-B14F-4D97-AF65-F5344CB8AC3E}">
        <p14:creationId xmlns:p14="http://schemas.microsoft.com/office/powerpoint/2010/main" val="1363385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use your home network to share photos with a digital picture frame (some come with built-in wireless adapters). You can set up an e-mail address for the picture frame so that friends and family can e-mail pictures directly to the frame.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can use your home network to enhance your home security with monitoring cameras that feature wireless connectivity. You can connect these cameras to your network and monitor them in real time.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24</a:t>
            </a:fld>
            <a:endParaRPr lang="en-US" dirty="0"/>
          </a:p>
        </p:txBody>
      </p:sp>
    </p:spTree>
    <p:extLst>
      <p:ext uri="{BB962C8B-B14F-4D97-AF65-F5344CB8AC3E}">
        <p14:creationId xmlns:p14="http://schemas.microsoft.com/office/powerpoint/2010/main" val="530146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maximum range of 802.11n or 802.11ac wireless devices is about 350 feet. As you go farther away from your router, the throughput you achieve decreases.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dual-band N router allows for simultaneous support for both 2.4-GHz and 5-GHz frequency bands for 802.11n and all prior 802.11 standards.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i="1" kern="1200" dirty="0" smtClean="0">
                <a:solidFill>
                  <a:schemeClr val="tx1"/>
                </a:solidFill>
                <a:effectLst/>
                <a:latin typeface="+mn-lt"/>
                <a:ea typeface="+mn-ea"/>
                <a:cs typeface="+mn-cs"/>
              </a:rPr>
              <a:t>wireless range extender </a:t>
            </a:r>
            <a:r>
              <a:rPr lang="en-US" sz="1200" kern="1200" dirty="0" smtClean="0">
                <a:solidFill>
                  <a:schemeClr val="tx1"/>
                </a:solidFill>
                <a:effectLst/>
                <a:latin typeface="+mn-lt"/>
                <a:ea typeface="+mn-ea"/>
                <a:cs typeface="+mn-cs"/>
              </a:rPr>
              <a:t>is a device that amplifies your wireless signal to extend to parts of your home that are experiencing poor connectivity.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25</a:t>
            </a:fld>
            <a:endParaRPr lang="en-US" dirty="0"/>
          </a:p>
        </p:txBody>
      </p:sp>
    </p:spTree>
    <p:extLst>
      <p:ext uri="{BB962C8B-B14F-4D97-AF65-F5344CB8AC3E}">
        <p14:creationId xmlns:p14="http://schemas.microsoft.com/office/powerpoint/2010/main" val="53014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448E6050-CA74-4FA0-AA55-60709F1D8BDD}" type="slidenum">
              <a:rPr lang="en-US" smtClean="0"/>
              <a:pPr/>
              <a:t>26</a:t>
            </a:fld>
            <a:endParaRPr lang="en-US" dirty="0"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Computers that connect to the Internet need to be secured. A firewall is a hardware or software solution that shields your network.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Wireless networks present special vulnerabilities. You should take additional steps and precautions to keep your wireless network safe and secure.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With a wired network, it’s fairly easy to tell if a </a:t>
            </a:r>
            <a:r>
              <a:rPr lang="en-US" sz="1200" i="1" kern="1200" dirty="0" smtClean="0">
                <a:solidFill>
                  <a:schemeClr val="tx1"/>
                </a:solidFill>
                <a:effectLst/>
                <a:latin typeface="+mn-lt"/>
                <a:ea typeface="+mn-ea"/>
                <a:cs typeface="+mn-cs"/>
              </a:rPr>
              <a:t>hacker </a:t>
            </a:r>
            <a:r>
              <a:rPr lang="en-US" sz="1200" kern="1200" dirty="0" smtClean="0">
                <a:solidFill>
                  <a:schemeClr val="tx1"/>
                </a:solidFill>
                <a:effectLst/>
                <a:latin typeface="+mn-lt"/>
                <a:ea typeface="+mn-ea"/>
                <a:cs typeface="+mn-cs"/>
              </a:rPr>
              <a:t>is using your network.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residences are close together, wireless signals can reach a neighbor’s residence.</a:t>
            </a:r>
          </a:p>
        </p:txBody>
      </p:sp>
    </p:spTree>
    <p:extLst>
      <p:ext uri="{BB962C8B-B14F-4D97-AF65-F5344CB8AC3E}">
        <p14:creationId xmlns:p14="http://schemas.microsoft.com/office/powerpoint/2010/main" val="801855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EED2381-97AD-4A01-8A2B-5294E1149E30}" type="slidenum">
              <a:rPr lang="en-US" smtClean="0"/>
              <a:pPr/>
              <a:t>27</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marL="228600" indent="-228600">
              <a:buFont typeface="+mj-lt"/>
              <a:buAutoNum type="arabicPeriod"/>
            </a:pPr>
            <a:r>
              <a:rPr lang="en-US" sz="1200" b="0" kern="1200" dirty="0" smtClean="0">
                <a:solidFill>
                  <a:schemeClr val="tx1"/>
                </a:solidFill>
                <a:effectLst/>
                <a:latin typeface="+mn-lt"/>
                <a:ea typeface="+mn-ea"/>
                <a:cs typeface="+mn-cs"/>
              </a:rPr>
              <a:t>What is a network, and what are a network’s advantages and disadvantages?</a:t>
            </a:r>
          </a:p>
          <a:p>
            <a:pPr marL="228600" indent="-228600" eaLnBrk="1" hangingPunct="1">
              <a:buFont typeface="+mj-lt"/>
              <a:buAutoNum type="arabicPeriod"/>
              <a:defRPr/>
            </a:pPr>
            <a:r>
              <a:rPr lang="en-US" dirty="0" smtClean="0">
                <a:effectLst/>
              </a:rPr>
              <a:t>What are the different ways to classify networks?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effectLst/>
              </a:rPr>
              <a:t>Which type of network is most commonly found in the home?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What are the main components of every network?</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What are my options for connecting to the Internet?</a:t>
            </a:r>
          </a:p>
          <a:p>
            <a:pPr marL="514350" marR="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smtClean="0"/>
          </a:p>
          <a:p>
            <a:pPr marL="514350" marR="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smtClean="0">
              <a:effectLst/>
            </a:endParaRPr>
          </a:p>
          <a:p>
            <a:pPr marL="514350" indent="-514350" eaLnBrk="1" hangingPunct="1">
              <a:buFont typeface="+mj-lt"/>
              <a:buAutoNum type="arabicPeriod"/>
              <a:defRPr/>
            </a:pPr>
            <a:endParaRPr lang="en-US" dirty="0">
              <a:effectLst/>
            </a:endParaRPr>
          </a:p>
        </p:txBody>
      </p:sp>
    </p:spTree>
    <p:extLst>
      <p:ext uri="{BB962C8B-B14F-4D97-AF65-F5344CB8AC3E}">
        <p14:creationId xmlns:p14="http://schemas.microsoft.com/office/powerpoint/2010/main" val="1930368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EED2381-97AD-4A01-8A2B-5294E1149E30}" type="slidenum">
              <a:rPr lang="en-US" smtClean="0"/>
              <a:pPr/>
              <a:t>28</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marL="228600" indent="-228600">
              <a:buFont typeface="+mj-lt"/>
              <a:buAutoNum type="arabicPeriod" startAt="6"/>
            </a:pPr>
            <a:r>
              <a:rPr lang="en-US" sz="1200" b="0" kern="1200" dirty="0" smtClean="0">
                <a:solidFill>
                  <a:schemeClr val="tx1"/>
                </a:solidFill>
                <a:effectLst/>
                <a:latin typeface="+mn-lt"/>
                <a:ea typeface="+mn-ea"/>
                <a:cs typeface="+mn-cs"/>
              </a:rPr>
              <a:t>How do I tell if my home network is up to date, and how do I identify the devices on the network?</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dirty="0" smtClean="0">
                <a:effectLst/>
              </a:rPr>
              <a:t>Besides computers, what other devices can I connect to a home network?</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dirty="0" smtClean="0"/>
              <a:t>How do I configure the software on my computer and set up the devices required to get my network up and running?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sz="1200" b="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184763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3EED2381-97AD-4A01-8A2B-5294E1149E30}" type="slidenum">
              <a:rPr lang="en-US" smtClean="0"/>
              <a:pPr/>
              <a:t>29</a:t>
            </a:fld>
            <a:endParaRPr lang="en-US" dirty="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dirty="0" smtClean="0"/>
              <a:t>What problems might I encounter when setting up a wireless network?</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1200" dirty="0" smtClean="0"/>
              <a:t>Why are wireless networks more vulnerable to security risks than wired networks, and what special precautions are required to ensure my wireless network is secure?</a:t>
            </a:r>
          </a:p>
        </p:txBody>
      </p:sp>
    </p:spTree>
    <p:extLst>
      <p:ext uri="{BB962C8B-B14F-4D97-AF65-F5344CB8AC3E}">
        <p14:creationId xmlns:p14="http://schemas.microsoft.com/office/powerpoint/2010/main" val="243551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solidFill>
                  <a:schemeClr val="tx1"/>
                </a:solidFill>
              </a:rPr>
              <a:t>What is a network, and what are a network’s advantages and disadvantages?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252039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789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indent="-514350">
              <a:buFont typeface="+mj-lt"/>
              <a:buAutoNum type="arabicPeriod" startAt="2"/>
            </a:pPr>
            <a:r>
              <a:rPr lang="en-US" sz="1200" dirty="0" smtClean="0">
                <a:solidFill>
                  <a:schemeClr val="tx1"/>
                </a:solidFill>
              </a:rPr>
              <a:t>What are the different ways to classify networks?</a:t>
            </a:r>
          </a:p>
          <a:p>
            <a:pPr marL="971550" indent="-514350">
              <a:buFont typeface="+mj-lt"/>
              <a:buAutoNum type="arabicPeriod" startAt="2"/>
            </a:pPr>
            <a:r>
              <a:rPr lang="en-US" sz="1200" dirty="0" smtClean="0">
                <a:solidFill>
                  <a:schemeClr val="tx1"/>
                </a:solidFill>
              </a:rPr>
              <a:t>Which type of network is most commonly found in the home?</a:t>
            </a:r>
          </a:p>
          <a:p>
            <a:pPr marL="971550" indent="-514350">
              <a:buFont typeface="+mj-lt"/>
              <a:buAutoNum type="arabicPeriod" startAt="2"/>
            </a:pPr>
            <a:r>
              <a:rPr lang="en-US" sz="1200" dirty="0" smtClean="0">
                <a:solidFill>
                  <a:schemeClr val="tx1"/>
                </a:solidFill>
              </a:rPr>
              <a:t>What are the main components of every network?</a:t>
            </a:r>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dirty="0"/>
          </a:p>
        </p:txBody>
      </p:sp>
    </p:spTree>
    <p:extLst>
      <p:ext uri="{BB962C8B-B14F-4D97-AF65-F5344CB8AC3E}">
        <p14:creationId xmlns:p14="http://schemas.microsoft.com/office/powerpoint/2010/main" val="321362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dirty="0" smtClean="0">
                <a:solidFill>
                  <a:schemeClr val="tx1"/>
                </a:solidFill>
              </a:rPr>
              <a:t>What are my options for connecting to the Internet?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p14="http://schemas.microsoft.com/office/powerpoint/2010/main" val="388040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kern="1200" dirty="0" smtClean="0">
                <a:solidFill>
                  <a:schemeClr val="tx1"/>
                </a:solidFill>
                <a:ea typeface="+mn-ea"/>
                <a:cs typeface="+mn-cs"/>
              </a:rPr>
              <a:t>A computer </a:t>
            </a:r>
            <a:r>
              <a:rPr lang="en-US" sz="1200" b="0" i="1" kern="1200" dirty="0" smtClean="0">
                <a:solidFill>
                  <a:schemeClr val="tx1"/>
                </a:solidFill>
                <a:ea typeface="+mn-ea"/>
                <a:cs typeface="+mn-cs"/>
              </a:rPr>
              <a:t>network</a:t>
            </a:r>
            <a:r>
              <a:rPr lang="en-US" sz="1200" kern="1200" dirty="0" smtClean="0">
                <a:solidFill>
                  <a:schemeClr val="tx1"/>
                </a:solidFill>
                <a:ea typeface="+mn-ea"/>
                <a:cs typeface="+mn-cs"/>
              </a:rPr>
              <a:t> is simply two or more computers that are connected via software and hardware so that they can communicate with each other. </a:t>
            </a:r>
          </a:p>
          <a:p>
            <a:pPr marL="171450" indent="-171450">
              <a:buFont typeface="Arial" pitchFamily="34" charset="0"/>
              <a:buChar char="•"/>
            </a:pPr>
            <a:r>
              <a:rPr lang="en-US" sz="1200" kern="1200" dirty="0" smtClean="0">
                <a:solidFill>
                  <a:schemeClr val="tx1"/>
                </a:solidFill>
                <a:ea typeface="+mn-ea"/>
                <a:cs typeface="+mn-cs"/>
              </a:rPr>
              <a:t>Each device connected to a network is referred to as a </a:t>
            </a:r>
            <a:r>
              <a:rPr lang="en-US" sz="1200" b="0" i="1" kern="1200" dirty="0" smtClean="0">
                <a:solidFill>
                  <a:schemeClr val="tx1"/>
                </a:solidFill>
                <a:ea typeface="+mn-ea"/>
                <a:cs typeface="+mn-cs"/>
              </a:rPr>
              <a:t>node</a:t>
            </a:r>
            <a:r>
              <a:rPr lang="en-US" sz="1200" b="0" kern="1200" dirty="0" smtClean="0">
                <a:solidFill>
                  <a:schemeClr val="tx1"/>
                </a:solidFill>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A node can be a computer, a peripheral such as a printer or game console, or a network device such as a</a:t>
            </a:r>
            <a:r>
              <a:rPr lang="en-US" sz="1200" kern="1200" baseline="0" dirty="0" smtClean="0">
                <a:solidFill>
                  <a:schemeClr val="tx1"/>
                </a:solidFill>
                <a:effectLst/>
                <a:latin typeface="+mn-lt"/>
                <a:ea typeface="+mn-ea"/>
                <a:cs typeface="+mn-cs"/>
              </a:rPr>
              <a:t> router.</a:t>
            </a:r>
          </a:p>
        </p:txBody>
      </p:sp>
      <p:sp>
        <p:nvSpPr>
          <p:cNvPr id="4" name="Slide Number Placeholder 3"/>
          <p:cNvSpPr>
            <a:spLocks noGrp="1"/>
          </p:cNvSpPr>
          <p:nvPr>
            <p:ph type="sldNum" sz="quarter" idx="10"/>
          </p:nvPr>
        </p:nvSpPr>
        <p:spPr/>
        <p:txBody>
          <a:bodyPr/>
          <a:lstStyle/>
          <a:p>
            <a:pPr>
              <a:defRPr/>
            </a:pPr>
            <a:fld id="{0FCA0123-C110-4221-AFA9-204FA76276BE}" type="slidenum">
              <a:rPr lang="en-US" smtClean="0"/>
              <a:pPr>
                <a:defRPr/>
              </a:pPr>
              <a:t>6</a:t>
            </a:fld>
            <a:endParaRPr lang="en-US" dirty="0"/>
          </a:p>
        </p:txBody>
      </p:sp>
    </p:spTree>
    <p:extLst>
      <p:ext uri="{BB962C8B-B14F-4D97-AF65-F5344CB8AC3E}">
        <p14:creationId xmlns:p14="http://schemas.microsoft.com/office/powerpoint/2010/main" val="381350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several benefits to having computers networked: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Sharing an Internet connection: A network lets you share the high-speed Internet connection coming into your home.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Sharing printers and other peripherals: Networks let you share printers and other peripheral devices.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Sharing files: You can share files between networked computers without having to use portable storage devices to transfer the files.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Common communications: Computers running different operating systems can communicate on the same network.</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a:t>
            </a:fld>
            <a:endParaRPr lang="en-US" dirty="0"/>
          </a:p>
        </p:txBody>
      </p:sp>
    </p:spTree>
    <p:extLst>
      <p:ext uri="{BB962C8B-B14F-4D97-AF65-F5344CB8AC3E}">
        <p14:creationId xmlns:p14="http://schemas.microsoft.com/office/powerpoint/2010/main" val="227962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network you have in your home differs greatly in terms of its size, structure, and cost from that found across your college campus. This difference is based in part on their network architectures.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Network architectures</a:t>
            </a:r>
            <a:r>
              <a:rPr lang="en-US" sz="1200" kern="1200" dirty="0" smtClean="0">
                <a:solidFill>
                  <a:schemeClr val="tx1"/>
                </a:solidFill>
                <a:effectLst/>
                <a:latin typeface="+mn-lt"/>
                <a:ea typeface="+mn-ea"/>
                <a:cs typeface="+mn-cs"/>
              </a:rPr>
              <a:t> are classified according to the following characteristics: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distance between nodes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way in which they are managed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set of rules used to exchange data between network nodes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communications medium used to transport the data</a:t>
            </a:r>
          </a:p>
        </p:txBody>
      </p:sp>
      <p:sp>
        <p:nvSpPr>
          <p:cNvPr id="4" name="Slide Number Placeholder 3"/>
          <p:cNvSpPr>
            <a:spLocks noGrp="1"/>
          </p:cNvSpPr>
          <p:nvPr>
            <p:ph type="sldNum" sz="quarter" idx="10"/>
          </p:nvPr>
        </p:nvSpPr>
        <p:spPr/>
        <p:txBody>
          <a:bodyPr/>
          <a:lstStyle/>
          <a:p>
            <a:fld id="{277E2621-405C-4F83-9120-2E9601611C17}" type="slidenum">
              <a:rPr lang="en-US" smtClean="0"/>
              <a:pPr/>
              <a:t>8</a:t>
            </a:fld>
            <a:endParaRPr lang="en-US" dirty="0"/>
          </a:p>
        </p:txBody>
      </p:sp>
    </p:spTree>
    <p:extLst>
      <p:ext uri="{BB962C8B-B14F-4D97-AF65-F5344CB8AC3E}">
        <p14:creationId xmlns:p14="http://schemas.microsoft.com/office/powerpoint/2010/main" val="15256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0">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To function, all networks must include:</a:t>
            </a:r>
          </a:p>
          <a:p>
            <a:pPr marL="628650" marR="0" lvl="1" indent="-171450" algn="l" defTabSz="914400" rtl="0" eaLnBrk="1" fontAlgn="auto" latinLnBrk="0" hangingPunct="0">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A means of connecting the nodes on the network (cables or wireless technology)</a:t>
            </a:r>
          </a:p>
          <a:p>
            <a:pPr marL="628650" marR="0" lvl="1" indent="-171450" algn="l" defTabSz="914400" rtl="0" eaLnBrk="1" fontAlgn="auto" latinLnBrk="0" hangingPunct="0">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Special hardware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devices that allow the nodes to communicate with each other and to send data</a:t>
            </a:r>
          </a:p>
          <a:p>
            <a:pPr marL="628650" marR="0" lvl="1" indent="-171450" algn="l" defTabSz="914400" rtl="0" eaLnBrk="1" fontAlgn="auto" latinLnBrk="0" hangingPunct="0">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Software that allows the network to run</a:t>
            </a: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9</a:t>
            </a:fld>
            <a:endParaRPr lang="en-US" dirty="0"/>
          </a:p>
        </p:txBody>
      </p:sp>
    </p:spTree>
    <p:extLst>
      <p:ext uri="{BB962C8B-B14F-4D97-AF65-F5344CB8AC3E}">
        <p14:creationId xmlns:p14="http://schemas.microsoft.com/office/powerpoint/2010/main" val="343837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defTabSz="914400" rtl="0" eaLnBrk="1" latinLnBrk="0" hangingPunct="1">
              <a:spcBef>
                <a:spcPct val="0"/>
              </a:spcBef>
              <a:buNone/>
              <a:defRPr lang="en-US" sz="4400" kern="1200" dirty="0">
                <a:solidFill>
                  <a:srgbClr val="004578"/>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7-</a:t>
            </a:r>
            <a:fld id="{3C5A0288-DE65-4327-81AA-3D0ED474C7D0}" type="slidenum">
              <a:rPr lang="en-US" smtClean="0"/>
              <a:pPr/>
              <a:t>‹#›</a:t>
            </a:fld>
            <a:endParaRPr lang="en-US" dirty="0"/>
          </a:p>
        </p:txBody>
      </p:sp>
    </p:spTree>
    <p:extLst>
      <p:ext uri="{BB962C8B-B14F-4D97-AF65-F5344CB8AC3E}">
        <p14:creationId xmlns:p14="http://schemas.microsoft.com/office/powerpoint/2010/main" val="189786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dirty="0" smtClean="0"/>
              <a:t>7-</a:t>
            </a:r>
            <a:fld id="{3C5A0288-DE65-4327-81AA-3D0ED474C7D0}" type="slidenum">
              <a:rPr lang="en-US" smtClean="0"/>
              <a:pPr/>
              <a:t>‹#›</a:t>
            </a:fld>
            <a:endParaRPr lang="en-US" dirty="0"/>
          </a:p>
        </p:txBody>
      </p:sp>
    </p:spTree>
    <p:extLst>
      <p:ext uri="{BB962C8B-B14F-4D97-AF65-F5344CB8AC3E}">
        <p14:creationId xmlns:p14="http://schemas.microsoft.com/office/powerpoint/2010/main" val="1235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defRPr sz="2600"/>
            </a:lvl3pPr>
            <a:lvl4pPr>
              <a:defRPr sz="24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7-</a:t>
            </a:r>
            <a:fld id="{3C5A0288-DE65-4327-81AA-3D0ED474C7D0}" type="slidenum">
              <a:rPr lang="en-US" smtClean="0"/>
              <a:pPr/>
              <a:t>‹#›</a:t>
            </a:fld>
            <a:endParaRPr lang="en-US" dirty="0"/>
          </a:p>
        </p:txBody>
      </p:sp>
    </p:spTree>
    <p:extLst>
      <p:ext uri="{BB962C8B-B14F-4D97-AF65-F5344CB8AC3E}">
        <p14:creationId xmlns:p14="http://schemas.microsoft.com/office/powerpoint/2010/main" val="100754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7-</a:t>
            </a:r>
            <a:fld id="{3C5A0288-DE65-4327-81AA-3D0ED474C7D0}" type="slidenum">
              <a:rPr lang="en-US" smtClean="0"/>
              <a:pPr/>
              <a:t>‹#›</a:t>
            </a:fld>
            <a:endParaRPr lang="en-US" dirty="0"/>
          </a:p>
        </p:txBody>
      </p:sp>
      <p:sp>
        <p:nvSpPr>
          <p:cNvPr id="6" name="Content Placeholder 2"/>
          <p:cNvSpPr>
            <a:spLocks noGrp="1"/>
          </p:cNvSpPr>
          <p:nvPr>
            <p:ph sz="half" idx="1"/>
          </p:nvPr>
        </p:nvSpPr>
        <p:spPr>
          <a:xfrm>
            <a:off x="457200" y="4572000"/>
            <a:ext cx="4038600" cy="155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Content Placeholder 3"/>
          <p:cNvSpPr>
            <a:spLocks noGrp="1"/>
          </p:cNvSpPr>
          <p:nvPr>
            <p:ph sz="half" idx="2"/>
          </p:nvPr>
        </p:nvSpPr>
        <p:spPr>
          <a:xfrm>
            <a:off x="4648200" y="4572000"/>
            <a:ext cx="4038600" cy="155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8" name="Content Placeholder 2"/>
          <p:cNvSpPr>
            <a:spLocks noGrp="1"/>
          </p:cNvSpPr>
          <p:nvPr>
            <p:ph idx="13"/>
          </p:nvPr>
        </p:nvSpPr>
        <p:spPr>
          <a:xfrm>
            <a:off x="457200" y="1600201"/>
            <a:ext cx="8229600" cy="2819400"/>
          </a:xfrm>
        </p:spPr>
        <p:txBody>
          <a:bodyPr/>
          <a:lstStyle>
            <a:lvl3pPr>
              <a:defRPr sz="2600"/>
            </a:lvl3pPr>
            <a:lvl4pPr>
              <a:defRPr sz="2400"/>
            </a:lvl4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391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22047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 y="6583680"/>
            <a:ext cx="6400800" cy="274320"/>
          </a:xfrm>
          <a:prstGeom prst="rect">
            <a:avLst/>
          </a:prstGeom>
        </p:spPr>
        <p:txBody>
          <a:bodyPr vert="horz" lIns="91440" tIns="45720" rIns="91440" bIns="45720" rtlCol="0" anchor="ctr"/>
          <a:lstStyle>
            <a:lvl1pPr algn="l">
              <a:defRPr sz="1200">
                <a:solidFill>
                  <a:schemeClr val="accent1"/>
                </a:solidFill>
                <a:latin typeface="Arial" panose="020B0604020202020204" pitchFamily="34" charset="0"/>
                <a:cs typeface="Arial" pitchFamily="34" charset="0"/>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7315200" y="6583680"/>
            <a:ext cx="1371600" cy="274320"/>
          </a:xfrm>
          <a:prstGeom prst="rect">
            <a:avLst/>
          </a:prstGeom>
        </p:spPr>
        <p:txBody>
          <a:bodyPr vert="horz" lIns="91440" tIns="45720" rIns="91440" bIns="45720" rtlCol="0" anchor="ctr"/>
          <a:lstStyle>
            <a:lvl1pPr algn="r">
              <a:defRPr sz="1200">
                <a:solidFill>
                  <a:schemeClr val="accent1"/>
                </a:solidFill>
                <a:latin typeface="Arial" pitchFamily="34" charset="0"/>
                <a:cs typeface="Arial" pitchFamily="34" charset="0"/>
              </a:defRPr>
            </a:lvl1pPr>
          </a:lstStyle>
          <a:p>
            <a:r>
              <a:rPr lang="en-US" dirty="0" smtClean="0"/>
              <a:t>7-</a:t>
            </a:r>
            <a:fld id="{3C5A0288-DE65-4327-81AA-3D0ED474C7D0}" type="slidenum">
              <a:rPr lang="en-US" smtClean="0"/>
              <a:pPr/>
              <a:t>‹#›</a:t>
            </a:fld>
            <a:endParaRPr lang="en-US" dirty="0"/>
          </a:p>
        </p:txBody>
      </p:sp>
    </p:spTree>
    <p:extLst>
      <p:ext uri="{BB962C8B-B14F-4D97-AF65-F5344CB8AC3E}">
        <p14:creationId xmlns:p14="http://schemas.microsoft.com/office/powerpoint/2010/main" val="196767864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4" r:id="rId4"/>
    <p:sldLayoutId id="214748365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rgbClr val="004578"/>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lnSpc>
          <a:spcPct val="114000"/>
        </a:lnSpc>
        <a:spcBef>
          <a:spcPct val="20000"/>
        </a:spcBef>
        <a:buFont typeface="Arial" pitchFamily="34" charset="0"/>
        <a:buChar char="•"/>
        <a:defRPr sz="3200" kern="1200">
          <a:solidFill>
            <a:srgbClr val="0070C0"/>
          </a:solidFill>
          <a:latin typeface="Arial" pitchFamily="34" charset="0"/>
          <a:ea typeface="+mn-ea"/>
          <a:cs typeface="Arial" pitchFamily="34" charset="0"/>
        </a:defRPr>
      </a:lvl1pPr>
      <a:lvl2pPr marL="742950" indent="-285750" algn="l" defTabSz="914400" rtl="0" eaLnBrk="1" latinLnBrk="0" hangingPunct="1">
        <a:lnSpc>
          <a:spcPct val="114000"/>
        </a:lnSpc>
        <a:spcBef>
          <a:spcPct val="20000"/>
        </a:spcBef>
        <a:buFont typeface="Wingdings" panose="05000000000000000000" pitchFamily="2" charset="2"/>
        <a:buChar char="Ø"/>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14000"/>
        </a:lnSpc>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572000" y="1600200"/>
            <a:ext cx="4191000" cy="3954929"/>
          </a:xfrm>
          <a:prstGeom prst="rect">
            <a:avLst/>
          </a:prstGeom>
          <a:noFill/>
          <a:ln w="9525" algn="ctr">
            <a:noFill/>
            <a:miter lim="800000"/>
            <a:headEnd/>
            <a:tailEnd/>
          </a:ln>
        </p:spPr>
        <p:txBody>
          <a:bodyPr wrap="square">
            <a:spAutoFit/>
          </a:bodyPr>
          <a:lstStyle/>
          <a:p>
            <a:pPr algn="ctr">
              <a:spcBef>
                <a:spcPct val="50000"/>
              </a:spcBef>
              <a:spcAft>
                <a:spcPts val="3600"/>
              </a:spcAft>
            </a:pPr>
            <a:r>
              <a:rPr lang="en-US" sz="4400" b="1" i="1" dirty="0">
                <a:solidFill>
                  <a:srgbClr val="003B78"/>
                </a:solidFill>
                <a:effectLst>
                  <a:outerShdw blurRad="38100" dist="38100" dir="2700000" algn="tl">
                    <a:srgbClr val="000000">
                      <a:alpha val="43137"/>
                    </a:srgbClr>
                  </a:outerShdw>
                </a:effectLst>
              </a:rPr>
              <a:t>Technology</a:t>
            </a:r>
            <a:br>
              <a:rPr lang="en-US" sz="4400" b="1" i="1" dirty="0">
                <a:solidFill>
                  <a:srgbClr val="003B78"/>
                </a:solidFill>
                <a:effectLst>
                  <a:outerShdw blurRad="38100" dist="38100" dir="2700000" algn="tl">
                    <a:srgbClr val="000000">
                      <a:alpha val="43137"/>
                    </a:srgbClr>
                  </a:outerShdw>
                </a:effectLst>
              </a:rPr>
            </a:br>
            <a:r>
              <a:rPr lang="en-US" sz="4400" b="1" i="1" dirty="0">
                <a:solidFill>
                  <a:srgbClr val="003B78"/>
                </a:solidFill>
                <a:effectLst>
                  <a:outerShdw blurRad="38100" dist="38100" dir="2700000" algn="tl">
                    <a:srgbClr val="000000">
                      <a:alpha val="43137"/>
                    </a:srgbClr>
                  </a:outerShdw>
                </a:effectLst>
              </a:rPr>
              <a:t>in Action</a:t>
            </a:r>
          </a:p>
          <a:p>
            <a:pPr algn="ctr">
              <a:spcBef>
                <a:spcPct val="50000"/>
              </a:spcBef>
            </a:pPr>
            <a:r>
              <a:rPr lang="en-US" sz="2400" spc="-150" dirty="0">
                <a:solidFill>
                  <a:prstClr val="black"/>
                </a:solidFill>
              </a:rPr>
              <a:t>Alan Evans  </a:t>
            </a:r>
            <a:r>
              <a:rPr lang="en-US" sz="2400" b="1" spc="-150" dirty="0">
                <a:solidFill>
                  <a:srgbClr val="F5834D"/>
                </a:solidFill>
              </a:rPr>
              <a:t>•</a:t>
            </a:r>
            <a:r>
              <a:rPr lang="en-US" sz="2400" spc="-150" dirty="0">
                <a:solidFill>
                  <a:srgbClr val="0070C0"/>
                </a:solidFill>
              </a:rPr>
              <a:t> </a:t>
            </a:r>
            <a:r>
              <a:rPr lang="en-US" sz="2400" spc="-150" dirty="0">
                <a:solidFill>
                  <a:prstClr val="black"/>
                </a:solidFill>
              </a:rPr>
              <a:t> Kendall Martin</a:t>
            </a:r>
          </a:p>
          <a:p>
            <a:pPr algn="ctr">
              <a:spcBef>
                <a:spcPct val="50000"/>
              </a:spcBef>
              <a:spcAft>
                <a:spcPts val="3000"/>
              </a:spcAft>
            </a:pPr>
            <a:r>
              <a:rPr lang="en-US" sz="2400" spc="-150" dirty="0">
                <a:solidFill>
                  <a:prstClr val="black"/>
                </a:solidFill>
              </a:rPr>
              <a:t>Mary Anne Poatsy</a:t>
            </a:r>
          </a:p>
          <a:p>
            <a:pPr algn="ctr">
              <a:spcBef>
                <a:spcPct val="50000"/>
              </a:spcBef>
            </a:pPr>
            <a:r>
              <a:rPr lang="en-US" sz="2400" spc="-150" dirty="0" smtClean="0">
                <a:solidFill>
                  <a:prstClr val="black"/>
                </a:solidFill>
              </a:rPr>
              <a:t>Twelfth </a:t>
            </a:r>
            <a:r>
              <a:rPr lang="en-US" sz="2400" spc="-150" dirty="0">
                <a:solidFill>
                  <a:prstClr val="black"/>
                </a:solidFill>
              </a:rPr>
              <a:t>Edition</a:t>
            </a:r>
            <a:endParaRPr lang="en-US" sz="3200" spc="-150" dirty="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59209688"/>
              </p:ext>
            </p:extLst>
          </p:nvPr>
        </p:nvGraphicFramePr>
        <p:xfrm>
          <a:off x="914400" y="1600200"/>
          <a:ext cx="3176587" cy="4064000"/>
        </p:xfrm>
        <a:graphic>
          <a:graphicData uri="http://schemas.openxmlformats.org/presentationml/2006/ole">
            <mc:AlternateContent xmlns:mc="http://schemas.openxmlformats.org/markup-compatibility/2006">
              <mc:Choice xmlns:v="urn:schemas-microsoft-com:vml" Requires="v">
                <p:oleObj spid="_x0000_s1050" name="Acrobat Document" r:id="rId4" imgW="5829300" imgH="7458075" progId="AcroExch.Document.7">
                  <p:embed/>
                </p:oleObj>
              </mc:Choice>
              <mc:Fallback>
                <p:oleObj name="Acrobat Document" r:id="rId4" imgW="5829300" imgH="7458075" progId="AcroExch.Document.7">
                  <p:embed/>
                  <p:pic>
                    <p:nvPicPr>
                      <p:cNvPr id="0" name=""/>
                      <p:cNvPicPr/>
                      <p:nvPr/>
                    </p:nvPicPr>
                    <p:blipFill>
                      <a:blip r:embed="rId5"/>
                      <a:stretch>
                        <a:fillRect/>
                      </a:stretch>
                    </p:blipFill>
                    <p:spPr>
                      <a:xfrm>
                        <a:off x="914400" y="1600200"/>
                        <a:ext cx="3176587" cy="4064000"/>
                      </a:xfrm>
                      <a:prstGeom prst="rect">
                        <a:avLst/>
                      </a:prstGeom>
                      <a:ln>
                        <a:solidFill>
                          <a:schemeClr val="accent1"/>
                        </a:solid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35276"/>
            <a:ext cx="7608194" cy="5185564"/>
          </a:xfrm>
          <a:prstGeom prst="rect">
            <a:avLst/>
          </a:prstGeom>
        </p:spPr>
      </p:pic>
      <p:sp>
        <p:nvSpPr>
          <p:cNvPr id="2" name="Title 1"/>
          <p:cNvSpPr>
            <a:spLocks noGrp="1"/>
          </p:cNvSpPr>
          <p:nvPr>
            <p:ph type="title"/>
          </p:nvPr>
        </p:nvSpPr>
        <p:spPr/>
        <p:txBody>
          <a:bodyPr>
            <a:normAutofit/>
          </a:bodyPr>
          <a:lstStyle/>
          <a:p>
            <a:r>
              <a:rPr lang="en-US" sz="4000" dirty="0" smtClean="0">
                <a:effectLst/>
              </a:rPr>
              <a:t>Network Components </a:t>
            </a:r>
            <a:endParaRPr lang="en-US" sz="4000" dirty="0">
              <a:effectLst/>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7-</a:t>
            </a:r>
            <a:fld id="{3C5A0288-DE65-4327-81AA-3D0ED474C7D0}" type="slidenum">
              <a:rPr lang="en-US" smtClean="0"/>
              <a:pPr/>
              <a:t>9</a:t>
            </a:fld>
            <a:endParaRPr lang="en-US" dirty="0"/>
          </a:p>
        </p:txBody>
      </p:sp>
    </p:spTree>
    <p:extLst>
      <p:ext uri="{BB962C8B-B14F-4D97-AF65-F5344CB8AC3E}">
        <p14:creationId xmlns:p14="http://schemas.microsoft.com/office/powerpoint/2010/main" val="3227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effectLst/>
              </a:rPr>
              <a:t>Network Components</a:t>
            </a:r>
            <a:br>
              <a:rPr lang="en-US" dirty="0" smtClean="0">
                <a:effectLst/>
              </a:rPr>
            </a:br>
            <a:r>
              <a:rPr lang="en-US" sz="3600" dirty="0" smtClean="0">
                <a:effectLst/>
              </a:rPr>
              <a:t>Transmission </a:t>
            </a:r>
            <a:r>
              <a:rPr lang="en-US" sz="3600" dirty="0">
                <a:effectLst/>
              </a:rPr>
              <a:t>Media</a:t>
            </a:r>
            <a:endParaRPr lang="en-US" dirty="0">
              <a:effectLst/>
            </a:endParaRPr>
          </a:p>
        </p:txBody>
      </p:sp>
      <p:sp>
        <p:nvSpPr>
          <p:cNvPr id="9" name="Content Placeholder 8"/>
          <p:cNvSpPr>
            <a:spLocks noGrp="1"/>
          </p:cNvSpPr>
          <p:nvPr>
            <p:ph idx="13"/>
          </p:nvPr>
        </p:nvSpPr>
        <p:spPr>
          <a:xfrm>
            <a:off x="457200" y="1600200"/>
            <a:ext cx="8229600" cy="4724400"/>
          </a:xfrm>
        </p:spPr>
        <p:txBody>
          <a:bodyPr>
            <a:normAutofit/>
          </a:bodyPr>
          <a:lstStyle/>
          <a:p>
            <a:r>
              <a:rPr lang="en-GB" dirty="0" smtClean="0"/>
              <a:t>Communications </a:t>
            </a:r>
            <a:r>
              <a:rPr lang="en-GB" dirty="0"/>
              <a:t>channel between </a:t>
            </a:r>
            <a:r>
              <a:rPr lang="en-GB" dirty="0" smtClean="0"/>
              <a:t>nodes</a:t>
            </a:r>
            <a:endParaRPr lang="en-GB" dirty="0"/>
          </a:p>
          <a:p>
            <a:pPr lvl="1"/>
            <a:r>
              <a:rPr lang="en-GB" dirty="0">
                <a:solidFill>
                  <a:srgbClr val="000000"/>
                </a:solidFill>
              </a:rPr>
              <a:t>Wireless </a:t>
            </a:r>
            <a:r>
              <a:rPr lang="en-GB" dirty="0" smtClean="0">
                <a:solidFill>
                  <a:srgbClr val="000000"/>
                </a:solidFill>
              </a:rPr>
              <a:t>networks</a:t>
            </a:r>
          </a:p>
          <a:p>
            <a:pPr lvl="1"/>
            <a:r>
              <a:rPr lang="en-GB" dirty="0" smtClean="0">
                <a:solidFill>
                  <a:srgbClr val="000000"/>
                </a:solidFill>
              </a:rPr>
              <a:t>Wired networks</a:t>
            </a: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10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31" y="3581400"/>
            <a:ext cx="2915967"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320" y="4902709"/>
            <a:ext cx="3566160" cy="136550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2667001"/>
            <a:ext cx="3853384" cy="1930908"/>
          </a:xfrm>
          <a:prstGeom prst="rect">
            <a:avLst/>
          </a:prstGeom>
        </p:spPr>
      </p:pic>
    </p:spTree>
    <p:extLst>
      <p:ext uri="{BB962C8B-B14F-4D97-AF65-F5344CB8AC3E}">
        <p14:creationId xmlns:p14="http://schemas.microsoft.com/office/powerpoint/2010/main" val="207058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971800"/>
            <a:ext cx="5411294" cy="3124200"/>
          </a:xfrm>
          <a:prstGeom prst="rect">
            <a:avLst/>
          </a:prstGeom>
        </p:spPr>
      </p:pic>
      <p:sp>
        <p:nvSpPr>
          <p:cNvPr id="6" name="Title 5"/>
          <p:cNvSpPr>
            <a:spLocks noGrp="1"/>
          </p:cNvSpPr>
          <p:nvPr>
            <p:ph type="title"/>
          </p:nvPr>
        </p:nvSpPr>
        <p:spPr/>
        <p:txBody>
          <a:bodyPr>
            <a:normAutofit fontScale="90000"/>
          </a:bodyPr>
          <a:lstStyle/>
          <a:p>
            <a:r>
              <a:rPr lang="en-US" dirty="0" smtClean="0">
                <a:effectLst/>
              </a:rPr>
              <a:t>Network Components</a:t>
            </a:r>
            <a:br>
              <a:rPr lang="en-US" dirty="0" smtClean="0">
                <a:effectLst/>
              </a:rPr>
            </a:br>
            <a:r>
              <a:rPr lang="en-US" sz="3600" dirty="0" smtClean="0">
                <a:effectLst/>
              </a:rPr>
              <a:t>Transmission Media </a:t>
            </a:r>
            <a:endParaRPr lang="en-US" dirty="0">
              <a:effectLst/>
            </a:endParaRPr>
          </a:p>
        </p:txBody>
      </p:sp>
      <p:sp>
        <p:nvSpPr>
          <p:cNvPr id="9" name="Content Placeholder 8"/>
          <p:cNvSpPr>
            <a:spLocks noGrp="1"/>
          </p:cNvSpPr>
          <p:nvPr>
            <p:ph idx="13"/>
          </p:nvPr>
        </p:nvSpPr>
        <p:spPr>
          <a:xfrm>
            <a:off x="457200" y="1600201"/>
            <a:ext cx="4114800" cy="4876799"/>
          </a:xfrm>
        </p:spPr>
        <p:txBody>
          <a:bodyPr>
            <a:normAutofit/>
          </a:bodyPr>
          <a:lstStyle/>
          <a:p>
            <a:r>
              <a:rPr lang="en-GB" dirty="0" smtClean="0"/>
              <a:t>UTP cable</a:t>
            </a:r>
          </a:p>
          <a:p>
            <a:r>
              <a:rPr lang="en-GB" dirty="0" smtClean="0"/>
              <a:t>Types of UTP cable</a:t>
            </a:r>
          </a:p>
          <a:p>
            <a:pPr lvl="1"/>
            <a:r>
              <a:rPr lang="en-GB" dirty="0" smtClean="0">
                <a:solidFill>
                  <a:srgbClr val="000000"/>
                </a:solidFill>
              </a:rPr>
              <a:t>Cat 5E</a:t>
            </a:r>
          </a:p>
          <a:p>
            <a:pPr lvl="1"/>
            <a:r>
              <a:rPr lang="en-GB" dirty="0" smtClean="0">
                <a:solidFill>
                  <a:srgbClr val="000000"/>
                </a:solidFill>
              </a:rPr>
              <a:t>Cat 6</a:t>
            </a:r>
          </a:p>
          <a:p>
            <a:pPr lvl="1"/>
            <a:r>
              <a:rPr lang="en-GB" dirty="0" smtClean="0">
                <a:solidFill>
                  <a:srgbClr val="000000"/>
                </a:solidFill>
              </a:rPr>
              <a:t>Cat 6a</a:t>
            </a:r>
          </a:p>
          <a:p>
            <a:r>
              <a:rPr lang="en-GB" dirty="0"/>
              <a:t>Decreased throughput in wireless </a:t>
            </a:r>
            <a:r>
              <a:rPr lang="en-GB" dirty="0" smtClean="0"/>
              <a:t>networks</a:t>
            </a:r>
            <a:endParaRPr lang="en-GB"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7-</a:t>
            </a:r>
            <a:fld id="{3C5A0288-DE65-4327-81AA-3D0ED474C7D0}" type="slidenum">
              <a:rPr lang="en-US" smtClean="0"/>
              <a:pPr/>
              <a:t>11</a:t>
            </a:fld>
            <a:endParaRPr lang="en-US" dirty="0"/>
          </a:p>
        </p:txBody>
      </p:sp>
    </p:spTree>
    <p:extLst>
      <p:ext uri="{BB962C8B-B14F-4D97-AF65-F5344CB8AC3E}">
        <p14:creationId xmlns:p14="http://schemas.microsoft.com/office/powerpoint/2010/main" val="13323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277735"/>
            <a:ext cx="4648200" cy="3573826"/>
          </a:xfrm>
          <a:prstGeom prst="rect">
            <a:avLst/>
          </a:prstGeom>
        </p:spPr>
      </p:pic>
      <p:sp>
        <p:nvSpPr>
          <p:cNvPr id="6" name="Title 5"/>
          <p:cNvSpPr>
            <a:spLocks noGrp="1"/>
          </p:cNvSpPr>
          <p:nvPr>
            <p:ph type="title"/>
          </p:nvPr>
        </p:nvSpPr>
        <p:spPr/>
        <p:txBody>
          <a:bodyPr>
            <a:normAutofit fontScale="90000"/>
          </a:bodyPr>
          <a:lstStyle/>
          <a:p>
            <a:r>
              <a:rPr lang="en-US" dirty="0" smtClean="0">
                <a:effectLst/>
              </a:rPr>
              <a:t>Network Components</a:t>
            </a:r>
            <a:br>
              <a:rPr lang="en-US" dirty="0" smtClean="0">
                <a:effectLst/>
              </a:rPr>
            </a:br>
            <a:r>
              <a:rPr lang="en-US" sz="3600" dirty="0" smtClean="0">
                <a:effectLst/>
              </a:rPr>
              <a:t>Basic Network Hardware</a:t>
            </a:r>
            <a:endParaRPr lang="en-US" dirty="0">
              <a:effectLst/>
            </a:endParaRPr>
          </a:p>
        </p:txBody>
      </p:sp>
      <p:sp>
        <p:nvSpPr>
          <p:cNvPr id="9" name="Content Placeholder 8"/>
          <p:cNvSpPr>
            <a:spLocks noGrp="1"/>
          </p:cNvSpPr>
          <p:nvPr>
            <p:ph idx="13"/>
          </p:nvPr>
        </p:nvSpPr>
        <p:spPr>
          <a:xfrm>
            <a:off x="457200" y="1600201"/>
            <a:ext cx="8229600" cy="4114799"/>
          </a:xfrm>
        </p:spPr>
        <p:txBody>
          <a:bodyPr>
            <a:normAutofit/>
          </a:bodyPr>
          <a:lstStyle/>
          <a:p>
            <a:r>
              <a:rPr lang="en-GB" dirty="0" smtClean="0"/>
              <a:t>Network adapter</a:t>
            </a:r>
          </a:p>
          <a:p>
            <a:r>
              <a:rPr lang="en-GB" dirty="0" smtClean="0"/>
              <a:t>Network interface card (NIC)</a:t>
            </a:r>
          </a:p>
          <a:p>
            <a:r>
              <a:rPr lang="en-GB" dirty="0" smtClean="0"/>
              <a:t>Broadband modem</a:t>
            </a:r>
          </a:p>
          <a:p>
            <a:r>
              <a:rPr lang="en-GB" dirty="0" smtClean="0"/>
              <a:t>Packets</a:t>
            </a:r>
            <a:endParaRPr lang="en-GB" dirty="0"/>
          </a:p>
          <a:p>
            <a:r>
              <a:rPr lang="en-GB" dirty="0" smtClean="0"/>
              <a:t>Router</a:t>
            </a:r>
            <a:endParaRPr lang="en-GB" dirty="0"/>
          </a:p>
          <a:p>
            <a:r>
              <a:rPr lang="en-GB" dirty="0" smtClean="0"/>
              <a:t>Switch</a:t>
            </a:r>
            <a:endParaRPr lang="en-GB"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12</a:t>
            </a:fld>
            <a:endParaRPr lang="en-US" dirty="0"/>
          </a:p>
        </p:txBody>
      </p:sp>
    </p:spTree>
    <p:extLst>
      <p:ext uri="{BB962C8B-B14F-4D97-AF65-F5344CB8AC3E}">
        <p14:creationId xmlns:p14="http://schemas.microsoft.com/office/powerpoint/2010/main" val="5402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effectLst/>
              </a:rPr>
              <a:t>Network Components</a:t>
            </a:r>
            <a:br>
              <a:rPr lang="en-US" dirty="0" smtClean="0">
                <a:effectLst/>
              </a:rPr>
            </a:br>
            <a:r>
              <a:rPr lang="en-US" sz="3600" dirty="0" smtClean="0">
                <a:effectLst/>
              </a:rPr>
              <a:t>Network Software</a:t>
            </a:r>
            <a:endParaRPr lang="en-US" dirty="0">
              <a:effectLst/>
            </a:endParaRPr>
          </a:p>
        </p:txBody>
      </p:sp>
      <p:sp>
        <p:nvSpPr>
          <p:cNvPr id="9" name="Content Placeholder 8"/>
          <p:cNvSpPr>
            <a:spLocks noGrp="1"/>
          </p:cNvSpPr>
          <p:nvPr>
            <p:ph idx="13"/>
          </p:nvPr>
        </p:nvSpPr>
        <p:spPr>
          <a:xfrm>
            <a:off x="457200" y="1600201"/>
            <a:ext cx="8229600" cy="4876799"/>
          </a:xfrm>
        </p:spPr>
        <p:txBody>
          <a:bodyPr>
            <a:normAutofit/>
          </a:bodyPr>
          <a:lstStyle/>
          <a:p>
            <a:r>
              <a:rPr lang="en-GB" dirty="0" smtClean="0"/>
              <a:t>Operating </a:t>
            </a:r>
            <a:r>
              <a:rPr lang="en-GB" dirty="0"/>
              <a:t>software </a:t>
            </a:r>
            <a:r>
              <a:rPr lang="en-GB" dirty="0" smtClean="0"/>
              <a:t>for P2P networking</a:t>
            </a:r>
          </a:p>
          <a:p>
            <a:r>
              <a:rPr lang="en-GB" dirty="0" smtClean="0"/>
              <a:t>Client/server network </a:t>
            </a:r>
          </a:p>
          <a:p>
            <a:pPr lvl="1"/>
            <a:r>
              <a:rPr lang="en-GB" dirty="0" smtClean="0">
                <a:solidFill>
                  <a:srgbClr val="000000"/>
                </a:solidFill>
              </a:rPr>
              <a:t>Communicate through centralized server</a:t>
            </a:r>
          </a:p>
          <a:p>
            <a:pPr lvl="1"/>
            <a:r>
              <a:rPr lang="en-GB" dirty="0" smtClean="0">
                <a:solidFill>
                  <a:srgbClr val="000000"/>
                </a:solidFill>
              </a:rPr>
              <a:t>Specialized network operating system (NOS) software</a:t>
            </a: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13</a:t>
            </a:fld>
            <a:endParaRPr lang="en-US" dirty="0"/>
          </a:p>
        </p:txBody>
      </p:sp>
    </p:spTree>
    <p:extLst>
      <p:ext uri="{BB962C8B-B14F-4D97-AF65-F5344CB8AC3E}">
        <p14:creationId xmlns:p14="http://schemas.microsoft.com/office/powerpoint/2010/main" val="426383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rPr>
              <a:t>Connecting to the Internet</a:t>
            </a:r>
            <a:endParaRPr lang="en-US" sz="4000" dirty="0">
              <a:effectLst/>
            </a:endParaRP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Home network</a:t>
            </a:r>
          </a:p>
          <a:p>
            <a:pPr lvl="1"/>
            <a:r>
              <a:rPr lang="en-US" dirty="0"/>
              <a:t>S</a:t>
            </a:r>
            <a:r>
              <a:rPr lang="en-US" dirty="0" smtClean="0"/>
              <a:t>hare an Internet connection</a:t>
            </a:r>
          </a:p>
          <a:p>
            <a:r>
              <a:rPr lang="en-US" dirty="0" smtClean="0"/>
              <a:t>Must purchase Internet access from ISP</a:t>
            </a:r>
          </a:p>
          <a:p>
            <a:pPr lvl="1"/>
            <a:r>
              <a:rPr lang="en-US" dirty="0" smtClean="0"/>
              <a:t>Specialized providers</a:t>
            </a:r>
          </a:p>
          <a:p>
            <a:pPr lvl="1"/>
            <a:r>
              <a:rPr lang="en-US" dirty="0" smtClean="0"/>
              <a:t>Companies that provide other services</a:t>
            </a:r>
          </a:p>
          <a:p>
            <a:r>
              <a:rPr lang="en-US" dirty="0" smtClean="0"/>
              <a:t>Broadband</a:t>
            </a:r>
          </a:p>
          <a:p>
            <a:r>
              <a:rPr lang="en-US" dirty="0" smtClean="0"/>
              <a:t>Dial-up</a:t>
            </a: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7-</a:t>
            </a:r>
            <a:fld id="{3C5A0288-DE65-4327-81AA-3D0ED474C7D0}" type="slidenum">
              <a:rPr lang="en-US" smtClean="0"/>
              <a:pPr/>
              <a:t>14</a:t>
            </a:fld>
            <a:endParaRPr lang="en-US" dirty="0"/>
          </a:p>
        </p:txBody>
      </p:sp>
    </p:spTree>
    <p:extLst>
      <p:ext uri="{BB962C8B-B14F-4D97-AF65-F5344CB8AC3E}">
        <p14:creationId xmlns:p14="http://schemas.microsoft.com/office/powerpoint/2010/main" val="376274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Connecting to the Internet</a:t>
            </a:r>
            <a:br>
              <a:rPr lang="en-US" dirty="0" smtClean="0">
                <a:effectLst/>
              </a:rPr>
            </a:br>
            <a:r>
              <a:rPr lang="en-US" sz="3600" dirty="0" smtClean="0">
                <a:effectLst/>
              </a:rPr>
              <a:t>Broadband Internet Connections</a:t>
            </a:r>
            <a:endParaRPr lang="en-US" dirty="0">
              <a:effectLst/>
            </a:endParaRPr>
          </a:p>
        </p:txBody>
      </p:sp>
      <p:sp>
        <p:nvSpPr>
          <p:cNvPr id="3" name="Content Placeholder 2"/>
          <p:cNvSpPr>
            <a:spLocks noGrp="1"/>
          </p:cNvSpPr>
          <p:nvPr>
            <p:ph idx="1"/>
          </p:nvPr>
        </p:nvSpPr>
        <p:spPr>
          <a:xfrm>
            <a:off x="457200" y="1600200"/>
            <a:ext cx="8229600" cy="4876800"/>
          </a:xfrm>
        </p:spPr>
        <p:txBody>
          <a:bodyPr>
            <a:normAutofit/>
          </a:bodyPr>
          <a:lstStyle/>
          <a:p>
            <a:pPr>
              <a:lnSpc>
                <a:spcPct val="120000"/>
              </a:lnSpc>
              <a:spcBef>
                <a:spcPts val="0"/>
              </a:spcBef>
              <a:spcAft>
                <a:spcPts val="1200"/>
              </a:spcAft>
            </a:pPr>
            <a:r>
              <a:rPr lang="en-US" dirty="0" smtClean="0"/>
              <a:t>Broadband</a:t>
            </a:r>
          </a:p>
          <a:p>
            <a:pPr>
              <a:lnSpc>
                <a:spcPct val="120000"/>
              </a:lnSpc>
              <a:spcBef>
                <a:spcPts val="0"/>
              </a:spcBef>
              <a:spcAft>
                <a:spcPts val="1200"/>
              </a:spcAft>
            </a:pPr>
            <a:r>
              <a:rPr lang="en-US" dirty="0" smtClean="0"/>
              <a:t>Standard broadband technologies</a:t>
            </a:r>
          </a:p>
          <a:p>
            <a:pPr>
              <a:spcBef>
                <a:spcPts val="0"/>
              </a:spcBef>
              <a:spcAft>
                <a:spcPts val="1200"/>
              </a:spcAft>
            </a:pPr>
            <a:r>
              <a:rPr lang="en-US" dirty="0" smtClean="0"/>
              <a:t>Satellite </a:t>
            </a:r>
            <a:r>
              <a:rPr lang="en-US" dirty="0"/>
              <a:t>broadband </a:t>
            </a:r>
          </a:p>
          <a:p>
            <a:pPr>
              <a:spcBef>
                <a:spcPts val="0"/>
              </a:spcBef>
              <a:spcAft>
                <a:spcPts val="1200"/>
              </a:spcAft>
            </a:pPr>
            <a:r>
              <a:rPr lang="en-US" dirty="0"/>
              <a:t>Mobile broadband</a:t>
            </a:r>
          </a:p>
          <a:p>
            <a:pPr lvl="1">
              <a:lnSpc>
                <a:spcPct val="120000"/>
              </a:lnSpc>
              <a:spcBef>
                <a:spcPts val="0"/>
              </a:spcBef>
            </a:pPr>
            <a:endParaRPr lang="en-US" dirty="0" smtClean="0"/>
          </a:p>
          <a:p>
            <a:pPr lvl="1">
              <a:lnSpc>
                <a:spcPct val="120000"/>
              </a:lnSpc>
              <a:spcBef>
                <a:spcPts val="0"/>
              </a:spcBef>
            </a:pPr>
            <a:endParaRPr lang="en-US" dirty="0" smtClean="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7-</a:t>
            </a:r>
            <a:fld id="{3C5A0288-DE65-4327-81AA-3D0ED474C7D0}" type="slidenum">
              <a:rPr lang="en-US" smtClean="0"/>
              <a:pPr/>
              <a:t>15</a:t>
            </a:fld>
            <a:endParaRPr lang="en-US" dirty="0"/>
          </a:p>
        </p:txBody>
      </p:sp>
    </p:spTree>
    <p:extLst>
      <p:ext uri="{BB962C8B-B14F-4D97-AF65-F5344CB8AC3E}">
        <p14:creationId xmlns:p14="http://schemas.microsoft.com/office/powerpoint/2010/main" val="131443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noAutofit/>
          </a:bodyPr>
          <a:lstStyle/>
          <a:p>
            <a:r>
              <a:rPr lang="en-US" sz="4000" dirty="0" smtClean="0">
                <a:effectLst/>
              </a:rPr>
              <a:t>Connecting to the Internet</a:t>
            </a:r>
            <a:r>
              <a:rPr lang="en-US" sz="3600" dirty="0" smtClean="0">
                <a:effectLst/>
              </a:rPr>
              <a:t/>
            </a:r>
            <a:br>
              <a:rPr lang="en-US" sz="3600" dirty="0" smtClean="0">
                <a:effectLst/>
              </a:rPr>
            </a:br>
            <a:r>
              <a:rPr lang="en-US" sz="3200" dirty="0" smtClean="0">
                <a:effectLst/>
              </a:rPr>
              <a:t>Wired Broadband Internet Connections</a:t>
            </a:r>
            <a:r>
              <a:rPr lang="en-US" sz="4000" dirty="0" smtClean="0">
                <a:effectLst/>
              </a:rPr>
              <a:t>  </a:t>
            </a:r>
            <a:endParaRPr lang="en-US" sz="3800" dirty="0">
              <a:effectLst/>
            </a:endParaRPr>
          </a:p>
        </p:txBody>
      </p:sp>
      <p:sp>
        <p:nvSpPr>
          <p:cNvPr id="3" name="Content Placeholder 2"/>
          <p:cNvSpPr>
            <a:spLocks noGrp="1"/>
          </p:cNvSpPr>
          <p:nvPr>
            <p:ph idx="1"/>
          </p:nvPr>
        </p:nvSpPr>
        <p:spPr>
          <a:xfrm>
            <a:off x="457200" y="1600200"/>
            <a:ext cx="8229600" cy="5029200"/>
          </a:xfrm>
        </p:spPr>
        <p:txBody>
          <a:bodyPr>
            <a:noAutofit/>
          </a:bodyPr>
          <a:lstStyle/>
          <a:p>
            <a:pPr>
              <a:spcBef>
                <a:spcPts val="0"/>
              </a:spcBef>
            </a:pPr>
            <a:r>
              <a:rPr lang="en-US" dirty="0" smtClean="0"/>
              <a:t>Cable Internet</a:t>
            </a:r>
          </a:p>
          <a:p>
            <a:pPr>
              <a:spcBef>
                <a:spcPts val="0"/>
              </a:spcBef>
            </a:pPr>
            <a:r>
              <a:rPr lang="en-US" dirty="0" smtClean="0"/>
              <a:t>DSL (</a:t>
            </a:r>
            <a:r>
              <a:rPr lang="en-US" dirty="0"/>
              <a:t>d</a:t>
            </a:r>
            <a:r>
              <a:rPr lang="en-US" dirty="0" smtClean="0"/>
              <a:t>igital subscriber </a:t>
            </a:r>
            <a:r>
              <a:rPr lang="en-US" dirty="0"/>
              <a:t>l</a:t>
            </a:r>
            <a:r>
              <a:rPr lang="en-US" dirty="0" smtClean="0"/>
              <a:t>ine)</a:t>
            </a:r>
          </a:p>
          <a:p>
            <a:pPr>
              <a:spcBef>
                <a:spcPts val="0"/>
              </a:spcBef>
            </a:pPr>
            <a:r>
              <a:rPr lang="en-US" dirty="0" smtClean="0"/>
              <a:t>Fiber optic service</a:t>
            </a: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7-</a:t>
            </a:r>
            <a:fld id="{3C5A0288-DE65-4327-81AA-3D0ED474C7D0}" type="slidenum">
              <a:rPr lang="en-US" smtClean="0"/>
              <a:pPr/>
              <a:t>16</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81400"/>
            <a:ext cx="8240617" cy="2514600"/>
          </a:xfrm>
          <a:prstGeom prst="rect">
            <a:avLst/>
          </a:prstGeom>
        </p:spPr>
      </p:pic>
    </p:spTree>
    <p:extLst>
      <p:ext uri="{BB962C8B-B14F-4D97-AF65-F5344CB8AC3E}">
        <p14:creationId xmlns:p14="http://schemas.microsoft.com/office/powerpoint/2010/main" val="41444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936" y="4062125"/>
            <a:ext cx="4322064" cy="2779776"/>
          </a:xfrm>
          <a:prstGeom prst="rect">
            <a:avLst/>
          </a:prstGeom>
        </p:spPr>
      </p:pic>
      <p:sp>
        <p:nvSpPr>
          <p:cNvPr id="2" name="Title 1"/>
          <p:cNvSpPr>
            <a:spLocks noGrp="1"/>
          </p:cNvSpPr>
          <p:nvPr>
            <p:ph type="title"/>
          </p:nvPr>
        </p:nvSpPr>
        <p:spPr/>
        <p:txBody>
          <a:bodyPr>
            <a:normAutofit fontScale="90000"/>
          </a:bodyPr>
          <a:lstStyle/>
          <a:p>
            <a:r>
              <a:rPr lang="en-US" dirty="0">
                <a:effectLst/>
              </a:rPr>
              <a:t>Connecting to the </a:t>
            </a:r>
            <a:r>
              <a:rPr lang="en-US" dirty="0" smtClean="0">
                <a:effectLst/>
              </a:rPr>
              <a:t>Internet</a:t>
            </a:r>
            <a:br>
              <a:rPr lang="en-US" dirty="0" smtClean="0">
                <a:effectLst/>
              </a:rPr>
            </a:br>
            <a:r>
              <a:rPr lang="en-US" sz="3600" dirty="0" smtClean="0">
                <a:effectLst/>
              </a:rPr>
              <a:t>Wireless Internet Access</a:t>
            </a:r>
            <a:endParaRPr lang="en-US" dirty="0">
              <a:effectLst/>
            </a:endParaRPr>
          </a:p>
        </p:txBody>
      </p:sp>
      <p:sp>
        <p:nvSpPr>
          <p:cNvPr id="3" name="Content Placeholder 2"/>
          <p:cNvSpPr>
            <a:spLocks noGrp="1"/>
          </p:cNvSpPr>
          <p:nvPr>
            <p:ph idx="1"/>
          </p:nvPr>
        </p:nvSpPr>
        <p:spPr>
          <a:xfrm>
            <a:off x="457200" y="1600200"/>
            <a:ext cx="6096000" cy="4983480"/>
          </a:xfrm>
        </p:spPr>
        <p:txBody>
          <a:bodyPr>
            <a:normAutofit/>
          </a:bodyPr>
          <a:lstStyle/>
          <a:p>
            <a:r>
              <a:rPr lang="en-US" dirty="0" smtClean="0"/>
              <a:t>Wireless Internet at home</a:t>
            </a:r>
          </a:p>
          <a:p>
            <a:r>
              <a:rPr lang="en-US" dirty="0" err="1" smtClean="0"/>
              <a:t>WiFi</a:t>
            </a:r>
            <a:r>
              <a:rPr lang="en-US" dirty="0" smtClean="0"/>
              <a:t> </a:t>
            </a:r>
            <a:r>
              <a:rPr lang="en-US" dirty="0"/>
              <a:t>hotspot </a:t>
            </a:r>
          </a:p>
          <a:p>
            <a:r>
              <a:rPr lang="en-US" dirty="0"/>
              <a:t>Wireless in-flight </a:t>
            </a:r>
            <a:r>
              <a:rPr lang="en-US" dirty="0" smtClean="0"/>
              <a:t>Internet</a:t>
            </a:r>
            <a:endParaRPr lang="en-US" dirty="0"/>
          </a:p>
          <a:p>
            <a:r>
              <a:rPr lang="en-US" dirty="0" smtClean="0"/>
              <a:t>Mobile </a:t>
            </a:r>
            <a:r>
              <a:rPr lang="en-US" dirty="0"/>
              <a:t>Broadband 3G	</a:t>
            </a:r>
          </a:p>
          <a:p>
            <a:r>
              <a:rPr lang="en-US" dirty="0"/>
              <a:t>4G </a:t>
            </a:r>
            <a:r>
              <a:rPr lang="en-US" dirty="0" smtClean="0"/>
              <a:t>LTE</a:t>
            </a: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7-</a:t>
            </a:r>
            <a:fld id="{3C5A0288-DE65-4327-81AA-3D0ED474C7D0}" type="slidenum">
              <a:rPr lang="en-US" smtClean="0"/>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Home Network</a:t>
            </a:r>
            <a:endParaRPr lang="en-US" dirty="0"/>
          </a:p>
        </p:txBody>
      </p:sp>
      <p:sp>
        <p:nvSpPr>
          <p:cNvPr id="3" name="Subtitle 2"/>
          <p:cNvSpPr>
            <a:spLocks noGrp="1"/>
          </p:cNvSpPr>
          <p:nvPr>
            <p:ph type="subTitle" idx="1"/>
          </p:nvPr>
        </p:nvSpPr>
        <p:spPr/>
        <p:txBody>
          <a:bodyPr>
            <a:normAutofit lnSpcReduction="10000"/>
          </a:bodyPr>
          <a:lstStyle/>
          <a:p>
            <a:pPr marL="457200" indent="-457200" algn="l">
              <a:buFont typeface="Arial" panose="020B0604020202020204" pitchFamily="34" charset="0"/>
              <a:buChar char="•"/>
            </a:pPr>
            <a:r>
              <a:rPr lang="en-US" dirty="0" smtClean="0"/>
              <a:t>Installing and Configuring Home Networks</a:t>
            </a:r>
          </a:p>
          <a:p>
            <a:pPr marL="457200" indent="-457200" algn="l">
              <a:buFont typeface="Arial" panose="020B0604020202020204" pitchFamily="34" charset="0"/>
              <a:buChar char="•"/>
            </a:pPr>
            <a:r>
              <a:rPr lang="en-US" dirty="0" smtClean="0"/>
              <a:t>Securing Wireless Networks</a:t>
            </a:r>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18</a:t>
            </a:fld>
            <a:endParaRPr lang="en-US" dirty="0"/>
          </a:p>
        </p:txBody>
      </p:sp>
    </p:spTree>
    <p:extLst>
      <p:ext uri="{BB962C8B-B14F-4D97-AF65-F5344CB8AC3E}">
        <p14:creationId xmlns:p14="http://schemas.microsoft.com/office/powerpoint/2010/main" val="88514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85800" y="1676400"/>
            <a:ext cx="7772400" cy="1470025"/>
          </a:xfrm>
        </p:spPr>
        <p:txBody>
          <a:bodyPr/>
          <a:lstStyle/>
          <a:p>
            <a:pPr eaLnBrk="1" hangingPunct="1">
              <a:defRPr/>
            </a:pPr>
            <a:r>
              <a:rPr lang="en-US" i="1" dirty="0"/>
              <a:t>Technology in Action</a:t>
            </a:r>
            <a:endParaRPr lang="en-US" dirty="0"/>
          </a:p>
        </p:txBody>
      </p:sp>
      <p:sp>
        <p:nvSpPr>
          <p:cNvPr id="105475" name="Rectangle 3"/>
          <p:cNvSpPr>
            <a:spLocks noGrp="1" noChangeArrowheads="1"/>
          </p:cNvSpPr>
          <p:nvPr>
            <p:ph type="subTitle" idx="1"/>
          </p:nvPr>
        </p:nvSpPr>
        <p:spPr>
          <a:xfrm>
            <a:off x="1371600" y="3505200"/>
            <a:ext cx="6400800" cy="1752600"/>
          </a:xfrm>
        </p:spPr>
        <p:txBody>
          <a:bodyPr>
            <a:normAutofit fontScale="92500" lnSpcReduction="10000"/>
          </a:bodyPr>
          <a:lstStyle/>
          <a:p>
            <a:pPr algn="ctr" eaLnBrk="1" hangingPunct="1">
              <a:buFontTx/>
              <a:buNone/>
              <a:defRPr/>
            </a:pPr>
            <a:r>
              <a:rPr lang="en-US" dirty="0">
                <a:solidFill>
                  <a:schemeClr val="tx1"/>
                </a:solidFill>
                <a:effectLst/>
              </a:rPr>
              <a:t>Chapter </a:t>
            </a:r>
            <a:r>
              <a:rPr lang="en-US" dirty="0">
                <a:solidFill>
                  <a:schemeClr val="tx1"/>
                </a:solidFill>
              </a:rPr>
              <a:t>4</a:t>
            </a:r>
            <a:endParaRPr lang="en-US" dirty="0">
              <a:solidFill>
                <a:schemeClr val="tx1"/>
              </a:solidFill>
              <a:effectLst/>
            </a:endParaRPr>
          </a:p>
          <a:p>
            <a:pPr algn="ctr" eaLnBrk="1" hangingPunct="1">
              <a:buFontTx/>
              <a:buNone/>
              <a:defRPr/>
            </a:pPr>
            <a:r>
              <a:rPr lang="en-US" dirty="0" smtClean="0">
                <a:solidFill>
                  <a:schemeClr val="tx1"/>
                </a:solidFill>
                <a:effectLst/>
              </a:rPr>
              <a:t>Networking:</a:t>
            </a:r>
          </a:p>
          <a:p>
            <a:pPr algn="ctr" eaLnBrk="1" hangingPunct="1">
              <a:buFontTx/>
              <a:buNone/>
              <a:defRPr/>
            </a:pPr>
            <a:r>
              <a:rPr lang="en-US" dirty="0" smtClean="0">
                <a:solidFill>
                  <a:schemeClr val="tx1"/>
                </a:solidFill>
                <a:effectLst/>
              </a:rPr>
              <a:t>Connecting Computing Devices</a:t>
            </a:r>
            <a:r>
              <a:rPr lang="en-US" dirty="0" smtClean="0">
                <a:effectLst/>
              </a:rPr>
              <a:t> </a:t>
            </a:r>
            <a:endParaRPr lang="en-US"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382000" cy="1143000"/>
          </a:xfrm>
        </p:spPr>
        <p:txBody>
          <a:bodyPr>
            <a:noAutofit/>
          </a:bodyPr>
          <a:lstStyle/>
          <a:p>
            <a:r>
              <a:rPr lang="en-US" sz="4000" dirty="0">
                <a:effectLst/>
              </a:rPr>
              <a:t>Installing </a:t>
            </a:r>
            <a:r>
              <a:rPr lang="en-US" sz="4000" dirty="0" smtClean="0">
                <a:effectLst/>
              </a:rPr>
              <a:t>and Configuring</a:t>
            </a:r>
            <a:br>
              <a:rPr lang="en-US" sz="4000" dirty="0" smtClean="0">
                <a:effectLst/>
              </a:rPr>
            </a:br>
            <a:r>
              <a:rPr lang="en-US" sz="4000" dirty="0" smtClean="0">
                <a:effectLst/>
              </a:rPr>
              <a:t>Home Networks</a:t>
            </a:r>
            <a:endParaRPr lang="en-US" sz="4000" dirty="0">
              <a:effectLst/>
            </a:endParaRPr>
          </a:p>
        </p:txBody>
      </p:sp>
      <p:sp>
        <p:nvSpPr>
          <p:cNvPr id="7" name="Subtitle 6"/>
          <p:cNvSpPr>
            <a:spLocks noGrp="1"/>
          </p:cNvSpPr>
          <p:nvPr>
            <p:ph idx="1"/>
          </p:nvPr>
        </p:nvSpPr>
        <p:spPr>
          <a:xfrm>
            <a:off x="381000" y="1600200"/>
            <a:ext cx="8229600" cy="5181600"/>
          </a:xfrm>
        </p:spPr>
        <p:txBody>
          <a:bodyPr>
            <a:normAutofit fontScale="92500" lnSpcReduction="10000"/>
          </a:bodyPr>
          <a:lstStyle/>
          <a:p>
            <a:pPr marL="0" indent="0" algn="l">
              <a:buNone/>
            </a:pPr>
            <a:r>
              <a:rPr lang="en-US" dirty="0" smtClean="0">
                <a:solidFill>
                  <a:srgbClr val="0070C0"/>
                </a:solidFill>
              </a:rPr>
              <a:t>Objectives</a:t>
            </a:r>
          </a:p>
          <a:p>
            <a:pPr marL="971550" indent="-514350">
              <a:buFont typeface="+mj-lt"/>
              <a:buAutoNum type="arabicPeriod" startAt="6"/>
            </a:pPr>
            <a:r>
              <a:rPr lang="en-US" sz="2800" dirty="0" smtClean="0">
                <a:solidFill>
                  <a:schemeClr val="tx1"/>
                </a:solidFill>
              </a:rPr>
              <a:t>How </a:t>
            </a:r>
            <a:r>
              <a:rPr lang="en-US" sz="2800" dirty="0">
                <a:solidFill>
                  <a:schemeClr val="tx1"/>
                </a:solidFill>
              </a:rPr>
              <a:t>do I tell if my home network is up </a:t>
            </a:r>
            <a:r>
              <a:rPr lang="en-US" sz="2800" dirty="0" smtClean="0">
                <a:solidFill>
                  <a:schemeClr val="tx1"/>
                </a:solidFill>
              </a:rPr>
              <a:t>to date</a:t>
            </a:r>
            <a:r>
              <a:rPr lang="en-US" sz="2800" dirty="0">
                <a:solidFill>
                  <a:schemeClr val="tx1"/>
                </a:solidFill>
              </a:rPr>
              <a:t>, and how do I identify the </a:t>
            </a:r>
            <a:r>
              <a:rPr lang="en-US" sz="2800" dirty="0" smtClean="0">
                <a:solidFill>
                  <a:schemeClr val="tx1"/>
                </a:solidFill>
              </a:rPr>
              <a:t>devices on </a:t>
            </a:r>
            <a:r>
              <a:rPr lang="en-US" sz="2800" dirty="0">
                <a:solidFill>
                  <a:schemeClr val="tx1"/>
                </a:solidFill>
              </a:rPr>
              <a:t>the network</a:t>
            </a:r>
            <a:r>
              <a:rPr lang="en-US" sz="2800" dirty="0" smtClean="0">
                <a:solidFill>
                  <a:schemeClr val="tx1"/>
                </a:solidFill>
              </a:rPr>
              <a:t>?</a:t>
            </a:r>
          </a:p>
          <a:p>
            <a:pPr marL="971550" indent="-514350">
              <a:buFont typeface="+mj-lt"/>
              <a:buAutoNum type="arabicPeriod" startAt="6"/>
            </a:pPr>
            <a:r>
              <a:rPr lang="en-US" sz="2800" dirty="0">
                <a:solidFill>
                  <a:schemeClr val="tx1"/>
                </a:solidFill>
              </a:rPr>
              <a:t>Besides computers, what other devices can I connect to </a:t>
            </a:r>
            <a:r>
              <a:rPr lang="en-US" sz="2800" dirty="0" smtClean="0">
                <a:solidFill>
                  <a:schemeClr val="tx1"/>
                </a:solidFill>
              </a:rPr>
              <a:t>a home </a:t>
            </a:r>
            <a:r>
              <a:rPr lang="en-US" sz="2800" dirty="0">
                <a:solidFill>
                  <a:schemeClr val="tx1"/>
                </a:solidFill>
              </a:rPr>
              <a:t>network</a:t>
            </a:r>
            <a:r>
              <a:rPr lang="en-US" sz="2800" dirty="0" smtClean="0">
                <a:solidFill>
                  <a:schemeClr val="tx1"/>
                </a:solidFill>
              </a:rPr>
              <a:t>?</a:t>
            </a:r>
          </a:p>
          <a:p>
            <a:pPr marL="971550" indent="-514350">
              <a:buFont typeface="+mj-lt"/>
              <a:buAutoNum type="arabicPeriod" startAt="6"/>
            </a:pPr>
            <a:r>
              <a:rPr lang="en-US" sz="2800" dirty="0">
                <a:solidFill>
                  <a:schemeClr val="tx1"/>
                </a:solidFill>
              </a:rPr>
              <a:t>How do I configure the software on my computer and set </a:t>
            </a:r>
            <a:r>
              <a:rPr lang="en-US" sz="2800" dirty="0" smtClean="0">
                <a:solidFill>
                  <a:schemeClr val="tx1"/>
                </a:solidFill>
              </a:rPr>
              <a:t>up other </a:t>
            </a:r>
            <a:r>
              <a:rPr lang="en-US" sz="2800" dirty="0">
                <a:solidFill>
                  <a:schemeClr val="tx1"/>
                </a:solidFill>
              </a:rPr>
              <a:t>devices to get my network up and running</a:t>
            </a:r>
            <a:r>
              <a:rPr lang="en-US" sz="2800" dirty="0" smtClean="0">
                <a:solidFill>
                  <a:schemeClr val="tx1"/>
                </a:solidFill>
              </a:rPr>
              <a:t>?</a:t>
            </a:r>
          </a:p>
          <a:p>
            <a:pPr marL="971550" indent="-514350">
              <a:buFont typeface="+mj-lt"/>
              <a:buAutoNum type="arabicPeriod" startAt="6"/>
            </a:pPr>
            <a:r>
              <a:rPr lang="en-US" sz="2800" dirty="0">
                <a:solidFill>
                  <a:schemeClr val="tx1"/>
                </a:solidFill>
              </a:rPr>
              <a:t>What problems might I encounter when setting up a </a:t>
            </a:r>
            <a:r>
              <a:rPr lang="en-US" sz="2800" dirty="0" smtClean="0">
                <a:solidFill>
                  <a:schemeClr val="tx1"/>
                </a:solidFill>
              </a:rPr>
              <a:t>wireless network</a:t>
            </a:r>
            <a:r>
              <a:rPr lang="en-US" sz="2800" dirty="0">
                <a:solidFill>
                  <a:schemeClr val="tx1"/>
                </a:solidFill>
              </a:rPr>
              <a:t>?</a:t>
            </a:r>
            <a:endParaRPr lang="en-US" sz="2800" dirty="0" smtClean="0">
              <a:solidFill>
                <a:schemeClr val="tx1"/>
              </a:solidFill>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19</a:t>
            </a:fld>
            <a:endParaRPr lang="en-US" dirty="0"/>
          </a:p>
        </p:txBody>
      </p:sp>
    </p:spTree>
    <p:extLst>
      <p:ext uri="{BB962C8B-B14F-4D97-AF65-F5344CB8AC3E}">
        <p14:creationId xmlns:p14="http://schemas.microsoft.com/office/powerpoint/2010/main" val="272524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effectLst/>
              </a:rPr>
              <a:t>Securing </a:t>
            </a:r>
            <a:r>
              <a:rPr lang="en-US" sz="4000" dirty="0" smtClean="0">
                <a:effectLst/>
              </a:rPr>
              <a:t>Wireless Networks</a:t>
            </a:r>
            <a:endParaRPr lang="en-US" sz="4000" dirty="0">
              <a:effectLst/>
            </a:endParaRPr>
          </a:p>
        </p:txBody>
      </p:sp>
      <p:sp>
        <p:nvSpPr>
          <p:cNvPr id="7" name="Subtitle 6"/>
          <p:cNvSpPr>
            <a:spLocks noGrp="1"/>
          </p:cNvSpPr>
          <p:nvPr>
            <p:ph idx="1"/>
          </p:nvPr>
        </p:nvSpPr>
        <p:spPr>
          <a:xfrm>
            <a:off x="381000" y="1600200"/>
            <a:ext cx="8229600" cy="5181600"/>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startAt="10"/>
            </a:pPr>
            <a:r>
              <a:rPr lang="en-US" sz="2800" dirty="0">
                <a:solidFill>
                  <a:schemeClr val="tx1"/>
                </a:solidFill>
              </a:rPr>
              <a:t>Why are wireless networks </a:t>
            </a:r>
            <a:r>
              <a:rPr lang="en-US" sz="2800" dirty="0" smtClean="0">
                <a:solidFill>
                  <a:schemeClr val="tx1"/>
                </a:solidFill>
              </a:rPr>
              <a:t>more vulnerable </a:t>
            </a:r>
            <a:r>
              <a:rPr lang="en-US" sz="2800" dirty="0">
                <a:solidFill>
                  <a:schemeClr val="tx1"/>
                </a:solidFill>
              </a:rPr>
              <a:t>to security risks than </a:t>
            </a:r>
            <a:r>
              <a:rPr lang="en-US" sz="2800" dirty="0" smtClean="0">
                <a:solidFill>
                  <a:schemeClr val="tx1"/>
                </a:solidFill>
              </a:rPr>
              <a:t>wired networks</a:t>
            </a:r>
            <a:r>
              <a:rPr lang="en-US" sz="2800" dirty="0">
                <a:solidFill>
                  <a:schemeClr val="tx1"/>
                </a:solidFill>
              </a:rPr>
              <a:t>, and what special </a:t>
            </a:r>
            <a:r>
              <a:rPr lang="en-US" sz="2800" dirty="0" smtClean="0">
                <a:solidFill>
                  <a:schemeClr val="tx1"/>
                </a:solidFill>
              </a:rPr>
              <a:t>precautions are </a:t>
            </a:r>
            <a:r>
              <a:rPr lang="en-US" sz="2800" dirty="0">
                <a:solidFill>
                  <a:schemeClr val="tx1"/>
                </a:solidFill>
              </a:rPr>
              <a:t>required to ensure my wireless network </a:t>
            </a:r>
            <a:r>
              <a:rPr lang="en-US" sz="2800" dirty="0" smtClean="0">
                <a:solidFill>
                  <a:schemeClr val="tx1"/>
                </a:solidFill>
              </a:rPr>
              <a:t>is secure</a:t>
            </a:r>
            <a:r>
              <a:rPr lang="en-US" sz="2800" dirty="0">
                <a:solidFill>
                  <a:schemeClr val="tx1"/>
                </a:solidFill>
              </a:rPr>
              <a:t>?</a:t>
            </a:r>
            <a:endParaRPr lang="en-US" sz="2800" dirty="0" smtClean="0">
              <a:solidFill>
                <a:schemeClr val="tx1"/>
              </a:solidFill>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20</a:t>
            </a:fld>
            <a:endParaRPr lang="en-US" dirty="0"/>
          </a:p>
        </p:txBody>
      </p:sp>
    </p:spTree>
    <p:extLst>
      <p:ext uri="{BB962C8B-B14F-4D97-AF65-F5344CB8AC3E}">
        <p14:creationId xmlns:p14="http://schemas.microsoft.com/office/powerpoint/2010/main" val="272800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19200"/>
          </a:xfrm>
        </p:spPr>
        <p:txBody>
          <a:bodyPr>
            <a:normAutofit fontScale="90000"/>
          </a:bodyPr>
          <a:lstStyle/>
          <a:p>
            <a:r>
              <a:rPr lang="en-US" dirty="0" smtClean="0">
                <a:effectLst/>
              </a:rPr>
              <a:t>Installing and Configuring </a:t>
            </a:r>
            <a:br>
              <a:rPr lang="en-US" dirty="0" smtClean="0">
                <a:effectLst/>
              </a:rPr>
            </a:br>
            <a:r>
              <a:rPr lang="en-US" dirty="0" smtClean="0">
                <a:effectLst/>
              </a:rPr>
              <a:t>Home Networks</a:t>
            </a:r>
            <a:endParaRPr lang="en-US" dirty="0">
              <a:effectLst/>
            </a:endParaRPr>
          </a:p>
        </p:txBody>
      </p:sp>
      <p:sp>
        <p:nvSpPr>
          <p:cNvPr id="10" name="Content Placeholder 9"/>
          <p:cNvSpPr>
            <a:spLocks noGrp="1"/>
          </p:cNvSpPr>
          <p:nvPr>
            <p:ph sz="half" idx="2"/>
          </p:nvPr>
        </p:nvSpPr>
        <p:spPr>
          <a:xfrm>
            <a:off x="457200" y="1600200"/>
            <a:ext cx="8229600" cy="4525963"/>
          </a:xfrm>
        </p:spPr>
        <p:txBody>
          <a:bodyPr>
            <a:normAutofit/>
          </a:bodyPr>
          <a:lstStyle/>
          <a:p>
            <a:r>
              <a:rPr lang="en-US" sz="3200" dirty="0" smtClean="0"/>
              <a:t>Devices connecting to home networks </a:t>
            </a:r>
          </a:p>
          <a:p>
            <a:pPr lvl="1"/>
            <a:r>
              <a:rPr lang="en-US" sz="2800" dirty="0" smtClean="0"/>
              <a:t>Smartphones</a:t>
            </a:r>
          </a:p>
          <a:p>
            <a:pPr lvl="1"/>
            <a:r>
              <a:rPr lang="en-US" sz="2800" dirty="0" smtClean="0"/>
              <a:t>Gaming consoles</a:t>
            </a:r>
          </a:p>
          <a:p>
            <a:pPr lvl="1"/>
            <a:r>
              <a:rPr lang="en-US" sz="2800" dirty="0" smtClean="0"/>
              <a:t>Tablets</a:t>
            </a:r>
          </a:p>
          <a:p>
            <a:pPr lvl="1"/>
            <a:r>
              <a:rPr lang="en-US" sz="2800" dirty="0" smtClean="0"/>
              <a:t>Smart TVs </a:t>
            </a:r>
          </a:p>
          <a:p>
            <a:pPr lvl="1"/>
            <a:r>
              <a:rPr lang="en-US" sz="2800" dirty="0" smtClean="0"/>
              <a:t>Computers</a:t>
            </a:r>
          </a:p>
          <a:p>
            <a:pPr lvl="1"/>
            <a:r>
              <a:rPr lang="en-US" sz="2800" dirty="0" smtClean="0"/>
              <a:t>Printers</a:t>
            </a:r>
            <a:endParaRPr lang="en-US" sz="2800" dirty="0"/>
          </a:p>
          <a:p>
            <a:endParaRPr lang="en-US" sz="3000"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7-</a:t>
            </a:r>
            <a:fld id="{3C5A0288-DE65-4327-81AA-3D0ED474C7D0}" type="slidenum">
              <a:rPr lang="en-US" smtClean="0"/>
              <a:pPr/>
              <a:t>21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99" y="3352800"/>
            <a:ext cx="4705439" cy="3230880"/>
          </a:xfrm>
          <a:prstGeom prst="rect">
            <a:avLst/>
          </a:prstGeom>
        </p:spPr>
      </p:pic>
    </p:spTree>
    <p:extLst>
      <p:ext uri="{BB962C8B-B14F-4D97-AF65-F5344CB8AC3E}">
        <p14:creationId xmlns:p14="http://schemas.microsoft.com/office/powerpoint/2010/main" val="11828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133600"/>
            <a:ext cx="3084576" cy="2493264"/>
          </a:xfrm>
          <a:prstGeom prst="rect">
            <a:avLst/>
          </a:prstGeom>
        </p:spPr>
      </p:pic>
      <p:sp>
        <p:nvSpPr>
          <p:cNvPr id="2" name="Title 1"/>
          <p:cNvSpPr>
            <a:spLocks noGrp="1"/>
          </p:cNvSpPr>
          <p:nvPr>
            <p:ph type="title"/>
          </p:nvPr>
        </p:nvSpPr>
        <p:spPr/>
        <p:txBody>
          <a:bodyPr>
            <a:noAutofit/>
          </a:bodyPr>
          <a:lstStyle/>
          <a:p>
            <a:r>
              <a:rPr lang="en-US" sz="3400" dirty="0" smtClean="0">
                <a:effectLst/>
              </a:rPr>
              <a:t>Installing and Configuring Home Networks</a:t>
            </a:r>
            <a:r>
              <a:rPr lang="en-US" sz="3200" dirty="0" smtClean="0">
                <a:effectLst/>
              </a:rPr>
              <a:t/>
            </a:r>
            <a:br>
              <a:rPr lang="en-US" sz="3200" dirty="0" smtClean="0">
                <a:effectLst/>
              </a:rPr>
            </a:br>
            <a:r>
              <a:rPr lang="en-US" sz="3200" dirty="0" smtClean="0">
                <a:effectLst/>
              </a:rPr>
              <a:t>Connecting Devices to a Router </a:t>
            </a:r>
            <a:endParaRPr lang="en-US" sz="3200" dirty="0">
              <a:effectLst/>
            </a:endParaRPr>
          </a:p>
        </p:txBody>
      </p:sp>
      <p:sp>
        <p:nvSpPr>
          <p:cNvPr id="10" name="Content Placeholder 9"/>
          <p:cNvSpPr>
            <a:spLocks noGrp="1"/>
          </p:cNvSpPr>
          <p:nvPr>
            <p:ph sz="half" idx="2"/>
          </p:nvPr>
        </p:nvSpPr>
        <p:spPr>
          <a:xfrm>
            <a:off x="838200" y="1600200"/>
            <a:ext cx="4416967" cy="4525963"/>
          </a:xfrm>
        </p:spPr>
        <p:txBody>
          <a:bodyPr>
            <a:normAutofit/>
          </a:bodyPr>
          <a:lstStyle/>
          <a:p>
            <a:endParaRPr lang="en-US" sz="3000" dirty="0"/>
          </a:p>
          <a:p>
            <a:endParaRPr lang="en-US" sz="3000" dirty="0"/>
          </a:p>
        </p:txBody>
      </p:sp>
      <p:sp>
        <p:nvSpPr>
          <p:cNvPr id="6" name="Content Placeholder 9"/>
          <p:cNvSpPr>
            <a:spLocks noGrp="1"/>
          </p:cNvSpPr>
          <p:nvPr>
            <p:ph sz="half" idx="2"/>
          </p:nvPr>
        </p:nvSpPr>
        <p:spPr>
          <a:xfrm>
            <a:off x="457201" y="1600200"/>
            <a:ext cx="4797966" cy="5257800"/>
          </a:xfrm>
        </p:spPr>
        <p:txBody>
          <a:bodyPr>
            <a:normAutofit/>
          </a:bodyPr>
          <a:lstStyle/>
          <a:p>
            <a:r>
              <a:rPr lang="en-US" sz="3200" dirty="0" smtClean="0"/>
              <a:t>Routers for Windows computers</a:t>
            </a:r>
          </a:p>
          <a:p>
            <a:pPr lvl="1"/>
            <a:r>
              <a:rPr lang="en-US" sz="2800" dirty="0" smtClean="0"/>
              <a:t>802.11n</a:t>
            </a:r>
          </a:p>
          <a:p>
            <a:pPr lvl="1"/>
            <a:r>
              <a:rPr lang="en-US" sz="2800" dirty="0" smtClean="0"/>
              <a:t>802.11ac</a:t>
            </a:r>
          </a:p>
          <a:p>
            <a:r>
              <a:rPr lang="en-US" sz="3200" dirty="0" smtClean="0"/>
              <a:t>Routers for Apple computers</a:t>
            </a:r>
          </a:p>
          <a:p>
            <a:pPr lvl="1"/>
            <a:r>
              <a:rPr lang="en-US" sz="2800" dirty="0" smtClean="0"/>
              <a:t>AirPort Extreme router</a:t>
            </a:r>
          </a:p>
          <a:p>
            <a:pPr lvl="1"/>
            <a:r>
              <a:rPr lang="en-US" sz="2800" dirty="0" smtClean="0"/>
              <a:t>AirPort Express</a:t>
            </a:r>
            <a:endParaRPr lang="en-US" sz="2800" dirty="0"/>
          </a:p>
          <a:p>
            <a:endParaRPr lang="en-US" sz="3000"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7-</a:t>
            </a:r>
            <a:fld id="{3C5A0288-DE65-4327-81AA-3D0ED474C7D0}" type="slidenum">
              <a:rPr lang="en-US" smtClean="0"/>
              <a:pPr/>
              <a:t>22</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674" y="2891028"/>
            <a:ext cx="1787926" cy="3773292"/>
          </a:xfrm>
          <a:prstGeom prst="rect">
            <a:avLst/>
          </a:prstGeom>
        </p:spPr>
      </p:pic>
    </p:spTree>
    <p:extLst>
      <p:ext uri="{BB962C8B-B14F-4D97-AF65-F5344CB8AC3E}">
        <p14:creationId xmlns:p14="http://schemas.microsoft.com/office/powerpoint/2010/main" val="130697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effectLst/>
              </a:rPr>
              <a:t>Installing and Configuring Home Networks</a:t>
            </a:r>
            <a:r>
              <a:rPr lang="en-US" sz="3200" dirty="0" smtClean="0">
                <a:effectLst/>
              </a:rPr>
              <a:t/>
            </a:r>
            <a:br>
              <a:rPr lang="en-US" sz="3200" dirty="0" smtClean="0">
                <a:effectLst/>
              </a:rPr>
            </a:br>
            <a:r>
              <a:rPr lang="en-US" sz="3200" dirty="0" smtClean="0">
                <a:effectLst/>
              </a:rPr>
              <a:t>Network-Attached Storage Devices</a:t>
            </a:r>
            <a:endParaRPr lang="en-US" sz="3200" dirty="0">
              <a:effectLst/>
            </a:endParaRPr>
          </a:p>
        </p:txBody>
      </p:sp>
      <p:sp>
        <p:nvSpPr>
          <p:cNvPr id="10" name="Content Placeholder 9"/>
          <p:cNvSpPr>
            <a:spLocks noGrp="1"/>
          </p:cNvSpPr>
          <p:nvPr>
            <p:ph sz="half" idx="1"/>
          </p:nvPr>
        </p:nvSpPr>
        <p:spPr>
          <a:xfrm>
            <a:off x="457200" y="1600200"/>
            <a:ext cx="8229600" cy="4525963"/>
          </a:xfrm>
        </p:spPr>
        <p:txBody>
          <a:bodyPr>
            <a:normAutofit/>
          </a:bodyPr>
          <a:lstStyle/>
          <a:p>
            <a:r>
              <a:rPr lang="en-US" sz="3200" dirty="0" smtClean="0"/>
              <a:t>NAS devices</a:t>
            </a:r>
          </a:p>
          <a:p>
            <a:r>
              <a:rPr lang="en-US" sz="3200" dirty="0" smtClean="0"/>
              <a:t>AirPort Time Capsule</a:t>
            </a:r>
            <a:endParaRPr lang="en-US" sz="3000"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r>
              <a:rPr lang="en-US" smtClean="0"/>
              <a:t>7-</a:t>
            </a:r>
            <a:fld id="{3C5A0288-DE65-4327-81AA-3D0ED474C7D0}" type="slidenum">
              <a:rPr lang="en-US" smtClean="0"/>
              <a:pPr/>
              <a:t>23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838994"/>
            <a:ext cx="3733800" cy="3744686"/>
          </a:xfrm>
          <a:prstGeom prst="rect">
            <a:avLst/>
          </a:prstGeom>
        </p:spPr>
      </p:pic>
    </p:spTree>
    <p:extLst>
      <p:ext uri="{BB962C8B-B14F-4D97-AF65-F5344CB8AC3E}">
        <p14:creationId xmlns:p14="http://schemas.microsoft.com/office/powerpoint/2010/main" val="184482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effectLst/>
              </a:rPr>
              <a:t>Installing and Configuring Home </a:t>
            </a:r>
            <a:r>
              <a:rPr lang="en-US" sz="3400" dirty="0" smtClean="0">
                <a:effectLst/>
              </a:rPr>
              <a:t>Networks</a:t>
            </a:r>
            <a:r>
              <a:rPr lang="en-US" sz="3200" dirty="0">
                <a:effectLst/>
              </a:rPr>
              <a:t/>
            </a:r>
            <a:br>
              <a:rPr lang="en-US" sz="3200" dirty="0">
                <a:effectLst/>
              </a:rPr>
            </a:br>
            <a:r>
              <a:rPr lang="en-US" sz="3200" dirty="0" smtClean="0">
                <a:effectLst/>
              </a:rPr>
              <a:t>Specialized Home-Networking Devices</a:t>
            </a:r>
            <a:endParaRPr lang="en-US" sz="3200" dirty="0">
              <a:effectLst/>
            </a:endParaRPr>
          </a:p>
        </p:txBody>
      </p:sp>
      <p:sp>
        <p:nvSpPr>
          <p:cNvPr id="3" name="Content Placeholder 2"/>
          <p:cNvSpPr>
            <a:spLocks noGrp="1"/>
          </p:cNvSpPr>
          <p:nvPr>
            <p:ph idx="1"/>
          </p:nvPr>
        </p:nvSpPr>
        <p:spPr>
          <a:xfrm>
            <a:off x="457200" y="1600200"/>
            <a:ext cx="5410200" cy="5105400"/>
          </a:xfrm>
        </p:spPr>
        <p:txBody>
          <a:bodyPr>
            <a:normAutofit/>
          </a:bodyPr>
          <a:lstStyle/>
          <a:p>
            <a:r>
              <a:rPr lang="en-US" dirty="0" smtClean="0"/>
              <a:t>New digital picture frames</a:t>
            </a:r>
          </a:p>
          <a:p>
            <a:pPr lvl="1"/>
            <a:r>
              <a:rPr lang="en-US" dirty="0" smtClean="0"/>
              <a:t>Built-in wireless</a:t>
            </a:r>
          </a:p>
          <a:p>
            <a:pPr lvl="1"/>
            <a:r>
              <a:rPr lang="en-US" dirty="0"/>
              <a:t>A</a:t>
            </a:r>
            <a:r>
              <a:rPr lang="en-US" dirty="0" smtClean="0"/>
              <a:t>ccess network and online photos</a:t>
            </a:r>
          </a:p>
          <a:p>
            <a:pPr lvl="1"/>
            <a:r>
              <a:rPr lang="en-US" dirty="0"/>
              <a:t>R</a:t>
            </a:r>
            <a:r>
              <a:rPr lang="en-US" dirty="0" smtClean="0"/>
              <a:t>eceive pictures via e-mail</a:t>
            </a:r>
          </a:p>
          <a:p>
            <a:r>
              <a:rPr lang="en-US" dirty="0" smtClean="0"/>
              <a:t>Security</a:t>
            </a:r>
          </a:p>
          <a:p>
            <a:pPr lvl="1"/>
            <a:r>
              <a:rPr lang="en-US" dirty="0" smtClean="0"/>
              <a:t>Wireless monitoring cameras</a:t>
            </a: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7-</a:t>
            </a:r>
            <a:fld id="{3C5A0288-DE65-4327-81AA-3D0ED474C7D0}" type="slidenum">
              <a:rPr lang="en-US" smtClean="0"/>
              <a:pPr/>
              <a:t>24</a:t>
            </a:fld>
            <a:endParaRPr lang="en-US" dirty="0"/>
          </a:p>
        </p:txBody>
      </p:sp>
    </p:spTree>
    <p:extLst>
      <p:ext uri="{BB962C8B-B14F-4D97-AF65-F5344CB8AC3E}">
        <p14:creationId xmlns:p14="http://schemas.microsoft.com/office/powerpoint/2010/main" val="344605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effectLst/>
              </a:rPr>
              <a:t>Installing and Configuring Home </a:t>
            </a:r>
            <a:r>
              <a:rPr lang="en-US" sz="3400" dirty="0" smtClean="0">
                <a:effectLst/>
              </a:rPr>
              <a:t>Networks</a:t>
            </a:r>
            <a:r>
              <a:rPr lang="en-US" sz="3200" dirty="0">
                <a:effectLst/>
              </a:rPr>
              <a:t/>
            </a:r>
            <a:br>
              <a:rPr lang="en-US" sz="3200" dirty="0">
                <a:effectLst/>
              </a:rPr>
            </a:br>
            <a:r>
              <a:rPr lang="en-US" sz="3200" dirty="0" smtClean="0">
                <a:effectLst/>
              </a:rPr>
              <a:t>Troubleshooting Wireless Network Problems</a:t>
            </a:r>
            <a:endParaRPr lang="en-US" sz="3200" dirty="0">
              <a:effectLst/>
            </a:endParaRPr>
          </a:p>
        </p:txBody>
      </p:sp>
      <p:sp>
        <p:nvSpPr>
          <p:cNvPr id="3" name="Content Placeholder 2"/>
          <p:cNvSpPr>
            <a:spLocks noGrp="1"/>
          </p:cNvSpPr>
          <p:nvPr>
            <p:ph idx="1"/>
          </p:nvPr>
        </p:nvSpPr>
        <p:spPr>
          <a:xfrm>
            <a:off x="457200" y="1600200"/>
            <a:ext cx="8229600" cy="2346764"/>
          </a:xfrm>
        </p:spPr>
        <p:txBody>
          <a:bodyPr>
            <a:normAutofit lnSpcReduction="10000"/>
          </a:bodyPr>
          <a:lstStyle/>
          <a:p>
            <a:r>
              <a:rPr lang="en-US" dirty="0" smtClean="0"/>
              <a:t>802.11n or 801.11ac added performance options:</a:t>
            </a:r>
          </a:p>
          <a:p>
            <a:pPr lvl="1"/>
            <a:r>
              <a:rPr lang="en-US" dirty="0" smtClean="0"/>
              <a:t>Dual-band N router</a:t>
            </a:r>
          </a:p>
          <a:p>
            <a:pPr lvl="1"/>
            <a:r>
              <a:rPr lang="en-US" dirty="0" smtClean="0"/>
              <a:t>Wireless range extender</a:t>
            </a: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7-</a:t>
            </a:r>
            <a:fld id="{3C5A0288-DE65-4327-81AA-3D0ED474C7D0}" type="slidenum">
              <a:rPr lang="en-US" smtClean="0"/>
              <a:pPr/>
              <a:t>25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 y="3917091"/>
            <a:ext cx="8138160" cy="2575462"/>
          </a:xfrm>
          <a:prstGeom prst="rect">
            <a:avLst/>
          </a:prstGeom>
        </p:spPr>
      </p:pic>
    </p:spTree>
    <p:extLst>
      <p:ext uri="{BB962C8B-B14F-4D97-AF65-F5344CB8AC3E}">
        <p14:creationId xmlns:p14="http://schemas.microsoft.com/office/powerpoint/2010/main" val="332387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pPr eaLnBrk="1" hangingPunct="1">
              <a:defRPr/>
            </a:pPr>
            <a:r>
              <a:rPr lang="en-US" sz="4000" dirty="0" smtClean="0">
                <a:effectLst/>
              </a:rPr>
              <a:t>Securing Wireless Networks</a:t>
            </a:r>
            <a:endParaRPr lang="en-US" sz="4000" dirty="0">
              <a:effectLst/>
            </a:endParaRPr>
          </a:p>
        </p:txBody>
      </p:sp>
      <p:sp>
        <p:nvSpPr>
          <p:cNvPr id="120834" name="Rectangle 3"/>
          <p:cNvSpPr>
            <a:spLocks noGrp="1" noChangeArrowheads="1"/>
          </p:cNvSpPr>
          <p:nvPr>
            <p:ph idx="1"/>
          </p:nvPr>
        </p:nvSpPr>
        <p:spPr>
          <a:xfrm>
            <a:off x="457200" y="1600200"/>
            <a:ext cx="8229600" cy="5257800"/>
          </a:xfrm>
        </p:spPr>
        <p:txBody>
          <a:bodyPr>
            <a:normAutofit/>
          </a:bodyPr>
          <a:lstStyle/>
          <a:p>
            <a:r>
              <a:rPr lang="en-US" dirty="0" smtClean="0"/>
              <a:t>Use </a:t>
            </a:r>
            <a:r>
              <a:rPr lang="en-US" dirty="0"/>
              <a:t>a firewall to secure Internet connections</a:t>
            </a:r>
          </a:p>
          <a:p>
            <a:r>
              <a:rPr lang="en-US" dirty="0" smtClean="0"/>
              <a:t>Wired </a:t>
            </a:r>
            <a:r>
              <a:rPr lang="en-US" dirty="0"/>
              <a:t>networks more secure than wireless</a:t>
            </a:r>
          </a:p>
          <a:p>
            <a:r>
              <a:rPr lang="en-US" dirty="0" smtClean="0"/>
              <a:t>Added vulnerabilities </a:t>
            </a:r>
            <a:r>
              <a:rPr lang="en-US" dirty="0"/>
              <a:t>for wireless:</a:t>
            </a:r>
          </a:p>
          <a:p>
            <a:pPr lvl="1"/>
            <a:r>
              <a:rPr lang="en-US" dirty="0" smtClean="0"/>
              <a:t>Signal </a:t>
            </a:r>
            <a:r>
              <a:rPr lang="en-US" dirty="0"/>
              <a:t>range can extend to neighbors</a:t>
            </a:r>
          </a:p>
          <a:p>
            <a:pPr lvl="1"/>
            <a:r>
              <a:rPr lang="en-US" dirty="0" smtClean="0"/>
              <a:t>Extra </a:t>
            </a:r>
            <a:r>
              <a:rPr lang="en-US" dirty="0"/>
              <a:t>precautions required to secure wireless</a:t>
            </a: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26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pPr eaLnBrk="1" hangingPunct="1">
              <a:defRPr/>
            </a:pPr>
            <a:r>
              <a:rPr lang="en-US" sz="4000" dirty="0" smtClean="0">
                <a:effectLst/>
              </a:rPr>
              <a:t>Check Your Understanding</a:t>
            </a:r>
            <a:endParaRPr lang="en-US" sz="4000" dirty="0">
              <a:effectLst/>
            </a:endParaRPr>
          </a:p>
        </p:txBody>
      </p:sp>
      <p:sp>
        <p:nvSpPr>
          <p:cNvPr id="171011" name="Rectangle 3"/>
          <p:cNvSpPr>
            <a:spLocks noGrp="1" noChangeArrowheads="1"/>
          </p:cNvSpPr>
          <p:nvPr>
            <p:ph idx="1"/>
          </p:nvPr>
        </p:nvSpPr>
        <p:spPr>
          <a:xfrm>
            <a:off x="457200" y="1600200"/>
            <a:ext cx="8229600" cy="4983480"/>
          </a:xfrm>
        </p:spPr>
        <p:txBody>
          <a:bodyPr>
            <a:normAutofit fontScale="92500" lnSpcReduction="20000"/>
          </a:bodyPr>
          <a:lstStyle/>
          <a:p>
            <a:pPr marL="514350" indent="-514350" eaLnBrk="1" hangingPunct="1">
              <a:buFont typeface="+mj-lt"/>
              <a:buAutoNum type="arabicPeriod"/>
              <a:defRPr/>
            </a:pPr>
            <a:r>
              <a:rPr lang="en-US" dirty="0" smtClean="0">
                <a:effectLst/>
              </a:rPr>
              <a:t>What is a network, and what are a network’s advantages and disadvantages?</a:t>
            </a:r>
          </a:p>
          <a:p>
            <a:pPr marL="514350" indent="-514350">
              <a:buFont typeface="+mj-lt"/>
              <a:buAutoNum type="arabicPeriod"/>
              <a:defRPr/>
            </a:pPr>
            <a:r>
              <a:rPr lang="en-US" dirty="0"/>
              <a:t>What are the different ways to classify networks</a:t>
            </a:r>
            <a:r>
              <a:rPr lang="en-US" dirty="0" smtClean="0"/>
              <a:t>?</a:t>
            </a:r>
          </a:p>
          <a:p>
            <a:pPr marL="514350" indent="-514350">
              <a:buFont typeface="+mj-lt"/>
              <a:buAutoNum type="arabicPeriod"/>
              <a:defRPr/>
            </a:pPr>
            <a:r>
              <a:rPr lang="en-US" dirty="0"/>
              <a:t>Which type of network is most commonly found in the home</a:t>
            </a:r>
            <a:r>
              <a:rPr lang="en-US" dirty="0" smtClean="0"/>
              <a:t>?</a:t>
            </a:r>
          </a:p>
          <a:p>
            <a:pPr marL="514350" indent="-514350">
              <a:buFont typeface="+mj-lt"/>
              <a:buAutoNum type="arabicPeriod"/>
              <a:defRPr/>
            </a:pPr>
            <a:r>
              <a:rPr lang="en-US" dirty="0"/>
              <a:t>What are the main components of every network</a:t>
            </a:r>
            <a:r>
              <a:rPr lang="en-US" dirty="0" smtClean="0"/>
              <a:t>?</a:t>
            </a:r>
          </a:p>
          <a:p>
            <a:pPr marL="514350" indent="-514350">
              <a:buFont typeface="+mj-lt"/>
              <a:buAutoNum type="arabicPeriod"/>
              <a:defRPr/>
            </a:pPr>
            <a:r>
              <a:rPr lang="en-US" dirty="0"/>
              <a:t>What are my options for connecting to the Internet?</a:t>
            </a:r>
          </a:p>
          <a:p>
            <a:pPr marL="514350" indent="-514350">
              <a:buFont typeface="+mj-lt"/>
              <a:buAutoNum type="arabicPeriod"/>
              <a:defRPr/>
            </a:pPr>
            <a:endParaRPr lang="en-US" dirty="0"/>
          </a:p>
          <a:p>
            <a:pPr marL="514350" indent="-514350">
              <a:buFont typeface="+mj-lt"/>
              <a:buAutoNum type="arabicPeriod"/>
              <a:defRPr/>
            </a:pPr>
            <a:endParaRPr lang="en-US" dirty="0"/>
          </a:p>
          <a:p>
            <a:pPr marL="514350" indent="-514350">
              <a:buFont typeface="+mj-lt"/>
              <a:buAutoNum type="arabicPeriod"/>
              <a:defRPr/>
            </a:pPr>
            <a:endParaRPr lang="en-US" dirty="0"/>
          </a:p>
          <a:p>
            <a:pPr marL="514350" indent="-514350" eaLnBrk="1" hangingPunct="1">
              <a:buFont typeface="+mj-lt"/>
              <a:buAutoNum type="arabicPeriod"/>
              <a:defRPr/>
            </a:pPr>
            <a:endParaRPr lang="en-US" dirty="0">
              <a:effectLst/>
            </a:endParaRPr>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27</a:t>
            </a:fld>
            <a:endParaRPr lang="en-US" dirty="0"/>
          </a:p>
        </p:txBody>
      </p:sp>
    </p:spTree>
    <p:extLst>
      <p:ext uri="{BB962C8B-B14F-4D97-AF65-F5344CB8AC3E}">
        <p14:creationId xmlns:p14="http://schemas.microsoft.com/office/powerpoint/2010/main" val="348070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pPr eaLnBrk="1" hangingPunct="1">
              <a:defRPr/>
            </a:pPr>
            <a:r>
              <a:rPr lang="en-US" sz="4000" dirty="0" smtClean="0">
                <a:effectLst/>
              </a:rPr>
              <a:t>Check Your Understanding</a:t>
            </a:r>
            <a:endParaRPr lang="en-US" sz="4000" dirty="0">
              <a:effectLst/>
            </a:endParaRPr>
          </a:p>
        </p:txBody>
      </p:sp>
      <p:sp>
        <p:nvSpPr>
          <p:cNvPr id="171011" name="Rectangle 3"/>
          <p:cNvSpPr>
            <a:spLocks noGrp="1" noChangeArrowheads="1"/>
          </p:cNvSpPr>
          <p:nvPr>
            <p:ph idx="1"/>
          </p:nvPr>
        </p:nvSpPr>
        <p:spPr>
          <a:xfrm>
            <a:off x="457200" y="1600200"/>
            <a:ext cx="8229600" cy="4983480"/>
          </a:xfrm>
        </p:spPr>
        <p:txBody>
          <a:bodyPr>
            <a:normAutofit/>
          </a:bodyPr>
          <a:lstStyle/>
          <a:p>
            <a:pPr marL="514350" indent="-514350">
              <a:buFont typeface="+mj-lt"/>
              <a:buAutoNum type="arabicPeriod" startAt="6"/>
            </a:pPr>
            <a:r>
              <a:rPr lang="en-US" dirty="0" smtClean="0"/>
              <a:t>How do I tell if my home network is up to date, and how do I identify the devices on the network?</a:t>
            </a:r>
          </a:p>
          <a:p>
            <a:pPr marL="514350" indent="-514350">
              <a:buFont typeface="+mj-lt"/>
              <a:buAutoNum type="arabicPeriod" startAt="6"/>
            </a:pPr>
            <a:r>
              <a:rPr lang="en-US" dirty="0"/>
              <a:t>Besides computers, what other devices can I connect to a home network</a:t>
            </a:r>
            <a:r>
              <a:rPr lang="en-US" dirty="0" smtClean="0"/>
              <a:t>?</a:t>
            </a:r>
          </a:p>
          <a:p>
            <a:pPr marL="514350" indent="-514350">
              <a:buFont typeface="+mj-lt"/>
              <a:buAutoNum type="arabicPeriod" startAt="6"/>
            </a:pPr>
            <a:r>
              <a:rPr lang="en-US" dirty="0"/>
              <a:t>How do I configure the software on my computer and set up the devices required to get my network up and running?</a:t>
            </a:r>
          </a:p>
          <a:p>
            <a:pPr marL="514350" indent="-514350">
              <a:buFont typeface="+mj-lt"/>
              <a:buAutoNum type="arabicPeriod" startAt="6"/>
            </a:pPr>
            <a:endParaRPr lang="en-US" dirty="0"/>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How Networks Function</a:t>
            </a:r>
            <a:endParaRPr lang="en-US" dirty="0"/>
          </a:p>
        </p:txBody>
      </p:sp>
      <p:sp>
        <p:nvSpPr>
          <p:cNvPr id="7" name="Subtitle 6"/>
          <p:cNvSpPr>
            <a:spLocks noGrp="1"/>
          </p:cNvSpPr>
          <p:nvPr>
            <p:ph type="subTitle" idx="1"/>
          </p:nvPr>
        </p:nvSpPr>
        <p:spPr>
          <a:xfrm>
            <a:off x="1295400" y="3733800"/>
            <a:ext cx="6934200" cy="2209800"/>
          </a:xfrm>
        </p:spPr>
        <p:txBody>
          <a:bodyPr>
            <a:normAutofit fontScale="92500" lnSpcReduction="10000"/>
          </a:bodyPr>
          <a:lstStyle/>
          <a:p>
            <a:pPr marL="457200" indent="-457200" algn="l">
              <a:buFont typeface="Arial" panose="020B0604020202020204" pitchFamily="34" charset="0"/>
              <a:buChar char="•"/>
            </a:pPr>
            <a:r>
              <a:rPr lang="en-US" dirty="0"/>
              <a:t>Networking</a:t>
            </a:r>
            <a:r>
              <a:rPr lang="en-US" dirty="0" smtClean="0"/>
              <a:t> Fundamentals</a:t>
            </a:r>
          </a:p>
          <a:p>
            <a:pPr marL="457200" indent="-457200" algn="l">
              <a:buFont typeface="Arial" panose="020B0604020202020204" pitchFamily="34" charset="0"/>
              <a:buChar char="•"/>
            </a:pPr>
            <a:r>
              <a:rPr lang="en-US" dirty="0" smtClean="0"/>
              <a:t>Network Architectures and Components</a:t>
            </a:r>
          </a:p>
          <a:p>
            <a:pPr marL="457200" indent="-457200" algn="l">
              <a:buFont typeface="Arial" panose="020B0604020202020204" pitchFamily="34" charset="0"/>
              <a:buChar char="•"/>
            </a:pPr>
            <a:r>
              <a:rPr lang="en-US" dirty="0" smtClean="0"/>
              <a:t>Connecting to the Internet</a:t>
            </a:r>
            <a:endParaRPr lang="en-US" dirty="0"/>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2</a:t>
            </a:fld>
            <a:endParaRPr lang="en-US" dirty="0"/>
          </a:p>
        </p:txBody>
      </p:sp>
    </p:spTree>
    <p:extLst>
      <p:ext uri="{BB962C8B-B14F-4D97-AF65-F5344CB8AC3E}">
        <p14:creationId xmlns:p14="http://schemas.microsoft.com/office/powerpoint/2010/main" val="416890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pPr eaLnBrk="1" hangingPunct="1">
              <a:defRPr/>
            </a:pPr>
            <a:r>
              <a:rPr lang="en-US" sz="4000" dirty="0" smtClean="0">
                <a:effectLst/>
              </a:rPr>
              <a:t>Check Your Understanding</a:t>
            </a:r>
            <a:endParaRPr lang="en-US" sz="4000" dirty="0">
              <a:effectLst/>
            </a:endParaRPr>
          </a:p>
        </p:txBody>
      </p:sp>
      <p:sp>
        <p:nvSpPr>
          <p:cNvPr id="171011" name="Rectangle 3"/>
          <p:cNvSpPr>
            <a:spLocks noGrp="1" noChangeArrowheads="1"/>
          </p:cNvSpPr>
          <p:nvPr>
            <p:ph idx="1"/>
          </p:nvPr>
        </p:nvSpPr>
        <p:spPr>
          <a:xfrm>
            <a:off x="457200" y="1600200"/>
            <a:ext cx="8229600" cy="4983480"/>
          </a:xfrm>
        </p:spPr>
        <p:txBody>
          <a:bodyPr>
            <a:normAutofit/>
          </a:bodyPr>
          <a:lstStyle/>
          <a:p>
            <a:pPr marL="514350" indent="-514350">
              <a:buFont typeface="+mj-lt"/>
              <a:buAutoNum type="arabicPeriod" startAt="9"/>
            </a:pPr>
            <a:r>
              <a:rPr lang="en-US" dirty="0" smtClean="0"/>
              <a:t>What </a:t>
            </a:r>
            <a:r>
              <a:rPr lang="en-US" dirty="0"/>
              <a:t>problems might I encounter when setting up a wireless network</a:t>
            </a:r>
            <a:r>
              <a:rPr lang="en-US" dirty="0" smtClean="0"/>
              <a:t>?</a:t>
            </a:r>
          </a:p>
          <a:p>
            <a:pPr marL="514350" indent="-514350">
              <a:buFont typeface="+mj-lt"/>
              <a:buAutoNum type="arabicPeriod" startAt="9"/>
            </a:pPr>
            <a:r>
              <a:rPr lang="en-US" dirty="0"/>
              <a:t>Why are wireless networks more vulnerable to security risks than wired networks, and what special precautions are required to ensure my wireless network is secure</a:t>
            </a:r>
            <a:r>
              <a:rPr lang="en-US" dirty="0" smtClean="0"/>
              <a:t>?</a:t>
            </a:r>
            <a:endParaRPr lang="en-US" dirty="0"/>
          </a:p>
          <a:p>
            <a:pPr marL="514350" indent="-514350">
              <a:buFont typeface="+mj-lt"/>
              <a:buAutoNum type="arabicPeriod" startAt="9"/>
            </a:pPr>
            <a:endParaRPr lang="en-US" dirty="0"/>
          </a:p>
        </p:txBody>
      </p:sp>
      <p:sp>
        <p:nvSpPr>
          <p:cNvPr id="2" name="Footer Placeholder 1"/>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29</a:t>
            </a:fld>
            <a:endParaRPr lang="en-US" dirty="0"/>
          </a:p>
        </p:txBody>
      </p:sp>
    </p:spTree>
    <p:extLst>
      <p:ext uri="{BB962C8B-B14F-4D97-AF65-F5344CB8AC3E}">
        <p14:creationId xmlns:p14="http://schemas.microsoft.com/office/powerpoint/2010/main" val="264550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fontAlgn="base">
              <a:spcBef>
                <a:spcPct val="0"/>
              </a:spcBef>
              <a:spcAft>
                <a:spcPct val="0"/>
              </a:spcAft>
              <a:defRPr/>
            </a:pPr>
            <a:endParaRPr lang="en-US" sz="1400" dirty="0">
              <a:solidFill>
                <a:srgbClr val="000000"/>
              </a:solidFill>
              <a:effectLst>
                <a:outerShdw blurRad="38100" dist="38100" dir="2700000" algn="tl">
                  <a:srgbClr val="FFFFFF"/>
                </a:outerShdw>
              </a:effectLst>
              <a:latin typeface="Arial" charset="0"/>
            </a:endParaRPr>
          </a:p>
        </p:txBody>
      </p:sp>
      <p:sp>
        <p:nvSpPr>
          <p:cNvPr id="14541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fontAlgn="base">
              <a:spcBef>
                <a:spcPct val="0"/>
              </a:spcBef>
              <a:spcAft>
                <a:spcPct val="0"/>
              </a:spcAft>
            </a:pPr>
            <a:endParaRPr lang="en-US" sz="4400" dirty="0">
              <a:solidFill>
                <a:srgbClr val="E5FFFF"/>
              </a:solidFill>
              <a:latin typeface="Arial" charset="0"/>
            </a:endParaRPr>
          </a:p>
        </p:txBody>
      </p:sp>
      <p:pic>
        <p:nvPicPr>
          <p:cNvPr id="145411" name="Picture 5" descr="cid:3287383400_2177562"/>
          <p:cNvPicPr>
            <a:picLocks noChangeAspect="1" noChangeArrowheads="1"/>
          </p:cNvPicPr>
          <p:nvPr/>
        </p:nvPicPr>
        <p:blipFill>
          <a:blip r:embed="rId3" r:link="rId4" cstate="print"/>
          <a:srcRect/>
          <a:stretch>
            <a:fillRect/>
          </a:stretch>
        </p:blipFill>
        <p:spPr bwMode="auto">
          <a:xfrm>
            <a:off x="457201" y="971550"/>
            <a:ext cx="8229600" cy="2747963"/>
          </a:xfrm>
          <a:prstGeom prst="rect">
            <a:avLst/>
          </a:prstGeom>
          <a:solidFill>
            <a:schemeClr val="hlink"/>
          </a:solidFill>
          <a:ln w="9525">
            <a:solidFill>
              <a:schemeClr val="bg1"/>
            </a:solidFill>
            <a:miter lim="800000"/>
            <a:headEnd/>
            <a:tailEnd/>
          </a:ln>
        </p:spPr>
      </p:pic>
      <p:sp>
        <p:nvSpPr>
          <p:cNvPr id="1454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fontAlgn="base">
              <a:spcBef>
                <a:spcPct val="0"/>
              </a:spcBef>
              <a:spcAft>
                <a:spcPct val="0"/>
              </a:spcAft>
            </a:pPr>
            <a:r>
              <a:rPr lang="en-US" sz="1600" dirty="0">
                <a:solidFill>
                  <a:srgbClr val="000000"/>
                </a:solidFill>
                <a:latin typeface="Arial" charset="0"/>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dirty="0">
                <a:solidFill>
                  <a:schemeClr val="accent4">
                    <a:lumMod val="10000"/>
                  </a:schemeClr>
                </a:solidFill>
              </a:rPr>
              <a:t>Copyright © </a:t>
            </a:r>
            <a:r>
              <a:rPr lang="en-US" dirty="0" smtClean="0">
                <a:solidFill>
                  <a:schemeClr val="accent4">
                    <a:lumMod val="10000"/>
                  </a:schemeClr>
                </a:solidFill>
              </a:rPr>
              <a:t>2016 </a:t>
            </a:r>
            <a:r>
              <a:rPr lang="en-US" dirty="0">
                <a:solidFill>
                  <a:schemeClr val="accent4">
                    <a:lumMod val="10000"/>
                  </a:schemeClr>
                </a:solidFill>
              </a:rPr>
              <a:t>Pearson Education, Inc</a:t>
            </a:r>
            <a:r>
              <a:rPr lang="en-US" dirty="0" smtClean="0">
                <a:solidFill>
                  <a:schemeClr val="accent4">
                    <a:lumMod val="10000"/>
                  </a:schemeClr>
                </a:solidFill>
              </a:rPr>
              <a:t>.</a:t>
            </a:r>
            <a:endParaRPr lang="en-US" dirty="0">
              <a:solidFill>
                <a:schemeClr val="accent4">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smtClean="0">
                <a:effectLst/>
              </a:rPr>
              <a:t>Networking Fundamentals</a:t>
            </a:r>
            <a:endParaRPr lang="en-US" sz="4000" dirty="0">
              <a:effectLst/>
            </a:endParaRPr>
          </a:p>
        </p:txBody>
      </p:sp>
      <p:sp>
        <p:nvSpPr>
          <p:cNvPr id="7" name="Subtitle 6"/>
          <p:cNvSpPr>
            <a:spLocks noGrp="1"/>
          </p:cNvSpPr>
          <p:nvPr>
            <p:ph idx="1"/>
          </p:nvPr>
        </p:nvSpPr>
        <p:spPr>
          <a:xfrm>
            <a:off x="381000" y="1600200"/>
            <a:ext cx="8229600" cy="4876800"/>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a:pPr>
            <a:r>
              <a:rPr lang="en-US" sz="2800" dirty="0">
                <a:solidFill>
                  <a:schemeClr val="tx1"/>
                </a:solidFill>
              </a:rPr>
              <a:t>What is a network, and </a:t>
            </a:r>
            <a:r>
              <a:rPr lang="en-US" sz="2800" dirty="0" smtClean="0">
                <a:solidFill>
                  <a:schemeClr val="tx1"/>
                </a:solidFill>
              </a:rPr>
              <a:t>what are </a:t>
            </a:r>
            <a:r>
              <a:rPr lang="en-US" sz="2800" dirty="0">
                <a:solidFill>
                  <a:schemeClr val="tx1"/>
                </a:solidFill>
              </a:rPr>
              <a:t>a network’s advantages </a:t>
            </a:r>
            <a:r>
              <a:rPr lang="en-US" sz="2800" dirty="0" smtClean="0">
                <a:solidFill>
                  <a:schemeClr val="tx1"/>
                </a:solidFill>
              </a:rPr>
              <a:t>and disadvantages</a:t>
            </a:r>
            <a:r>
              <a:rPr lang="en-US" sz="2800" dirty="0">
                <a:solidFill>
                  <a:schemeClr val="tx1"/>
                </a:solidFill>
              </a:rPr>
              <a:t>?</a:t>
            </a:r>
            <a:endParaRPr lang="en-US" sz="2800" dirty="0" smtClean="0">
              <a:solidFill>
                <a:schemeClr val="tx1"/>
              </a:solidFill>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3</a:t>
            </a:fld>
            <a:endParaRPr lang="en-US" dirty="0"/>
          </a:p>
        </p:txBody>
      </p:sp>
    </p:spTree>
    <p:extLst>
      <p:ext uri="{BB962C8B-B14F-4D97-AF65-F5344CB8AC3E}">
        <p14:creationId xmlns:p14="http://schemas.microsoft.com/office/powerpoint/2010/main" val="239211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382000" cy="1143000"/>
          </a:xfrm>
        </p:spPr>
        <p:txBody>
          <a:bodyPr>
            <a:noAutofit/>
          </a:bodyPr>
          <a:lstStyle/>
          <a:p>
            <a:r>
              <a:rPr lang="en-US" sz="4000" dirty="0">
                <a:effectLst/>
              </a:rPr>
              <a:t>Network </a:t>
            </a:r>
            <a:r>
              <a:rPr lang="en-US" sz="4000" dirty="0" smtClean="0">
                <a:effectLst/>
              </a:rPr>
              <a:t>Architectures</a:t>
            </a:r>
            <a:br>
              <a:rPr lang="en-US" sz="4000" dirty="0" smtClean="0">
                <a:effectLst/>
              </a:rPr>
            </a:br>
            <a:r>
              <a:rPr lang="en-US" sz="4000" dirty="0" smtClean="0">
                <a:effectLst/>
              </a:rPr>
              <a:t>and </a:t>
            </a:r>
            <a:r>
              <a:rPr lang="en-US" sz="4000" dirty="0">
                <a:effectLst/>
              </a:rPr>
              <a:t>Components</a:t>
            </a:r>
          </a:p>
        </p:txBody>
      </p:sp>
      <p:sp>
        <p:nvSpPr>
          <p:cNvPr id="7" name="Subtitle 6"/>
          <p:cNvSpPr>
            <a:spLocks noGrp="1"/>
          </p:cNvSpPr>
          <p:nvPr>
            <p:ph idx="1"/>
          </p:nvPr>
        </p:nvSpPr>
        <p:spPr>
          <a:xfrm>
            <a:off x="381000" y="1600200"/>
            <a:ext cx="8229600" cy="4876800"/>
          </a:xfrm>
        </p:spPr>
        <p:txBody>
          <a:bodyPr>
            <a:normAutofit/>
          </a:bodyPr>
          <a:lstStyle/>
          <a:p>
            <a:pPr marL="0" indent="0" algn="l">
              <a:buNone/>
            </a:pPr>
            <a:r>
              <a:rPr lang="en-US" dirty="0" smtClean="0">
                <a:solidFill>
                  <a:srgbClr val="0070C0"/>
                </a:solidFill>
              </a:rPr>
              <a:t>Objectives</a:t>
            </a:r>
          </a:p>
          <a:p>
            <a:pPr marL="971550" indent="-514350">
              <a:buFont typeface="+mj-lt"/>
              <a:buAutoNum type="arabicPeriod" startAt="2"/>
            </a:pPr>
            <a:r>
              <a:rPr lang="en-US" sz="2800" dirty="0">
                <a:solidFill>
                  <a:schemeClr val="tx1"/>
                </a:solidFill>
              </a:rPr>
              <a:t>What are the different ways to </a:t>
            </a:r>
            <a:r>
              <a:rPr lang="en-US" sz="2800" dirty="0" smtClean="0">
                <a:solidFill>
                  <a:schemeClr val="tx1"/>
                </a:solidFill>
              </a:rPr>
              <a:t>classify networks?</a:t>
            </a:r>
          </a:p>
          <a:p>
            <a:pPr marL="971550" indent="-514350">
              <a:buFont typeface="+mj-lt"/>
              <a:buAutoNum type="arabicPeriod" startAt="2"/>
            </a:pPr>
            <a:r>
              <a:rPr lang="en-US" sz="2800" dirty="0">
                <a:solidFill>
                  <a:schemeClr val="tx1"/>
                </a:solidFill>
              </a:rPr>
              <a:t>Which type of network is most </a:t>
            </a:r>
            <a:r>
              <a:rPr lang="en-US" sz="2800" dirty="0" smtClean="0">
                <a:solidFill>
                  <a:schemeClr val="tx1"/>
                </a:solidFill>
              </a:rPr>
              <a:t>commonly found </a:t>
            </a:r>
            <a:r>
              <a:rPr lang="en-US" sz="2800" dirty="0">
                <a:solidFill>
                  <a:schemeClr val="tx1"/>
                </a:solidFill>
              </a:rPr>
              <a:t>in the home</a:t>
            </a:r>
            <a:r>
              <a:rPr lang="en-US" sz="2800" dirty="0" smtClean="0">
                <a:solidFill>
                  <a:schemeClr val="tx1"/>
                </a:solidFill>
              </a:rPr>
              <a:t>?</a:t>
            </a:r>
          </a:p>
          <a:p>
            <a:pPr marL="971550" indent="-514350">
              <a:buFont typeface="+mj-lt"/>
              <a:buAutoNum type="arabicPeriod" startAt="2"/>
            </a:pPr>
            <a:r>
              <a:rPr lang="en-US" sz="2800" dirty="0">
                <a:solidFill>
                  <a:schemeClr val="tx1"/>
                </a:solidFill>
              </a:rPr>
              <a:t>What are the main components of every network?</a:t>
            </a:r>
            <a:endParaRPr lang="en-US" sz="2800" dirty="0" smtClean="0">
              <a:solidFill>
                <a:schemeClr val="tx1"/>
              </a:solidFill>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4</a:t>
            </a:fld>
            <a:endParaRPr lang="en-US" dirty="0"/>
          </a:p>
        </p:txBody>
      </p:sp>
    </p:spTree>
    <p:extLst>
      <p:ext uri="{BB962C8B-B14F-4D97-AF65-F5344CB8AC3E}">
        <p14:creationId xmlns:p14="http://schemas.microsoft.com/office/powerpoint/2010/main" val="27703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effectLst/>
              </a:rPr>
              <a:t>Connecting to </a:t>
            </a:r>
            <a:r>
              <a:rPr lang="en-US" sz="4000" dirty="0" smtClean="0">
                <a:effectLst/>
              </a:rPr>
              <a:t>the Internet</a:t>
            </a:r>
            <a:endParaRPr lang="en-US" sz="4000" dirty="0">
              <a:effectLst/>
            </a:endParaRPr>
          </a:p>
        </p:txBody>
      </p:sp>
      <p:sp>
        <p:nvSpPr>
          <p:cNvPr id="7" name="Subtitle 6"/>
          <p:cNvSpPr>
            <a:spLocks noGrp="1"/>
          </p:cNvSpPr>
          <p:nvPr>
            <p:ph idx="1"/>
          </p:nvPr>
        </p:nvSpPr>
        <p:spPr>
          <a:xfrm>
            <a:off x="381000" y="1600200"/>
            <a:ext cx="8229600" cy="4876800"/>
          </a:xfrm>
        </p:spPr>
        <p:txBody>
          <a:bodyPr>
            <a:normAutofit/>
          </a:bodyPr>
          <a:lstStyle/>
          <a:p>
            <a:pPr marL="0" indent="0" algn="l">
              <a:buNone/>
            </a:pPr>
            <a:r>
              <a:rPr lang="en-US" dirty="0" smtClean="0">
                <a:solidFill>
                  <a:srgbClr val="0070C0"/>
                </a:solidFill>
              </a:rPr>
              <a:t>Objective</a:t>
            </a:r>
          </a:p>
          <a:p>
            <a:pPr marL="971550" indent="-514350">
              <a:buFont typeface="+mj-lt"/>
              <a:buAutoNum type="arabicPeriod" startAt="5"/>
            </a:pPr>
            <a:r>
              <a:rPr lang="en-US" sz="2800" dirty="0">
                <a:solidFill>
                  <a:schemeClr val="tx1"/>
                </a:solidFill>
              </a:rPr>
              <a:t>What are my options for connecting </a:t>
            </a:r>
            <a:r>
              <a:rPr lang="en-US" sz="2800" dirty="0" smtClean="0">
                <a:solidFill>
                  <a:schemeClr val="tx1"/>
                </a:solidFill>
              </a:rPr>
              <a:t>to the </a:t>
            </a:r>
            <a:r>
              <a:rPr lang="en-US" sz="2800" dirty="0">
                <a:solidFill>
                  <a:schemeClr val="tx1"/>
                </a:solidFill>
              </a:rPr>
              <a:t>Internet?</a:t>
            </a:r>
            <a:endParaRPr lang="en-US" sz="2800" dirty="0" smtClean="0">
              <a:solidFill>
                <a:schemeClr val="tx1"/>
              </a:solidFill>
            </a:endParaRPr>
          </a:p>
        </p:txBody>
      </p:sp>
      <p:sp>
        <p:nvSpPr>
          <p:cNvPr id="3" name="Footer Placeholder 2"/>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r>
              <a:rPr lang="en-US" smtClean="0"/>
              <a:t>7-</a:t>
            </a:r>
            <a:fld id="{3C5A0288-DE65-4327-81AA-3D0ED474C7D0}" type="slidenum">
              <a:rPr lang="en-US" smtClean="0"/>
              <a:pPr/>
              <a:t>5</a:t>
            </a:fld>
            <a:endParaRPr lang="en-US" dirty="0"/>
          </a:p>
        </p:txBody>
      </p:sp>
    </p:spTree>
    <p:extLst>
      <p:ext uri="{BB962C8B-B14F-4D97-AF65-F5344CB8AC3E}">
        <p14:creationId xmlns:p14="http://schemas.microsoft.com/office/powerpoint/2010/main" val="29339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569720"/>
            <a:ext cx="5802090" cy="2849880"/>
          </a:xfrm>
          <a:prstGeom prst="rect">
            <a:avLst/>
          </a:prstGeom>
        </p:spPr>
      </p:pic>
      <p:sp>
        <p:nvSpPr>
          <p:cNvPr id="2" name="Title 1"/>
          <p:cNvSpPr>
            <a:spLocks noGrp="1"/>
          </p:cNvSpPr>
          <p:nvPr>
            <p:ph type="title"/>
          </p:nvPr>
        </p:nvSpPr>
        <p:spPr/>
        <p:txBody>
          <a:bodyPr>
            <a:normAutofit/>
          </a:bodyPr>
          <a:lstStyle/>
          <a:p>
            <a:r>
              <a:rPr lang="en-US" sz="4000" dirty="0" smtClean="0">
                <a:effectLst/>
              </a:rPr>
              <a:t>Networking Fundamentals</a:t>
            </a:r>
            <a:endParaRPr lang="en-US" sz="4000" dirty="0">
              <a:effectLst/>
            </a:endParaRPr>
          </a:p>
        </p:txBody>
      </p:sp>
      <p:sp>
        <p:nvSpPr>
          <p:cNvPr id="3" name="Content Placeholder 2"/>
          <p:cNvSpPr>
            <a:spLocks noGrp="1"/>
          </p:cNvSpPr>
          <p:nvPr>
            <p:ph idx="1"/>
          </p:nvPr>
        </p:nvSpPr>
        <p:spPr>
          <a:xfrm>
            <a:off x="457200" y="1600200"/>
            <a:ext cx="3276600" cy="4953000"/>
          </a:xfrm>
        </p:spPr>
        <p:txBody>
          <a:bodyPr>
            <a:normAutofit/>
          </a:bodyPr>
          <a:lstStyle/>
          <a:p>
            <a:r>
              <a:rPr lang="en-US" dirty="0"/>
              <a:t>C</a:t>
            </a:r>
            <a:r>
              <a:rPr lang="en-US" dirty="0" smtClean="0">
                <a:effectLst/>
              </a:rPr>
              <a:t>omputer network</a:t>
            </a:r>
          </a:p>
          <a:p>
            <a:r>
              <a:rPr lang="en-US" dirty="0" smtClean="0"/>
              <a:t>N</a:t>
            </a:r>
            <a:r>
              <a:rPr lang="en-US" dirty="0" smtClean="0">
                <a:effectLst/>
              </a:rPr>
              <a:t>ode</a:t>
            </a:r>
          </a:p>
          <a:p>
            <a:pPr lvl="1"/>
            <a:r>
              <a:rPr lang="en-US" dirty="0" smtClean="0"/>
              <a:t>Computer</a:t>
            </a:r>
          </a:p>
          <a:p>
            <a:pPr lvl="1"/>
            <a:r>
              <a:rPr lang="en-US" dirty="0" smtClean="0"/>
              <a:t>Peripheral </a:t>
            </a:r>
          </a:p>
          <a:p>
            <a:pPr lvl="1"/>
            <a:r>
              <a:rPr lang="en-US" dirty="0" smtClean="0">
                <a:effectLst/>
              </a:rPr>
              <a:t>Network device </a:t>
            </a:r>
          </a:p>
          <a:p>
            <a:pPr lvl="1">
              <a:buNone/>
            </a:pPr>
            <a:endParaRPr lang="en-US" dirty="0" smtClean="0"/>
          </a:p>
          <a:p>
            <a:pPr lvl="2"/>
            <a:endParaRPr lang="en-US" dirty="0" smtClean="0"/>
          </a:p>
          <a:p>
            <a:pPr lvl="1"/>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7-</a:t>
            </a:r>
            <a:fld id="{3C5A0288-DE65-4327-81AA-3D0ED474C7D0}" type="slidenum">
              <a:rPr lang="en-US" smtClean="0"/>
              <a:pPr/>
              <a:t>6</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58375"/>
            <a:ext cx="4096715" cy="2938272"/>
          </a:xfrm>
          <a:prstGeom prst="rect">
            <a:avLst/>
          </a:prstGeom>
        </p:spPr>
      </p:pic>
      <p:sp>
        <p:nvSpPr>
          <p:cNvPr id="2" name="Title 1"/>
          <p:cNvSpPr>
            <a:spLocks noGrp="1"/>
          </p:cNvSpPr>
          <p:nvPr>
            <p:ph type="title"/>
          </p:nvPr>
        </p:nvSpPr>
        <p:spPr/>
        <p:txBody>
          <a:bodyPr>
            <a:normAutofit/>
          </a:bodyPr>
          <a:lstStyle/>
          <a:p>
            <a:r>
              <a:rPr lang="en-US" sz="4000" dirty="0" smtClean="0">
                <a:effectLst/>
              </a:rPr>
              <a:t>Networking Fundamentals</a:t>
            </a:r>
            <a:endParaRPr lang="en-US" sz="4000" dirty="0">
              <a:effectLst/>
            </a:endParaRPr>
          </a:p>
        </p:txBody>
      </p:sp>
      <p:sp>
        <p:nvSpPr>
          <p:cNvPr id="3" name="Content Placeholder 2"/>
          <p:cNvSpPr>
            <a:spLocks noGrp="1"/>
          </p:cNvSpPr>
          <p:nvPr>
            <p:ph idx="1"/>
          </p:nvPr>
        </p:nvSpPr>
        <p:spPr>
          <a:xfrm>
            <a:off x="457200" y="1600200"/>
            <a:ext cx="5638800" cy="4983480"/>
          </a:xfrm>
        </p:spPr>
        <p:txBody>
          <a:bodyPr>
            <a:normAutofit/>
          </a:bodyPr>
          <a:lstStyle/>
          <a:p>
            <a:r>
              <a:rPr lang="en-US" dirty="0" smtClean="0"/>
              <a:t>Computer network resource sharing benefits:</a:t>
            </a:r>
          </a:p>
          <a:p>
            <a:pPr lvl="1"/>
            <a:r>
              <a:rPr lang="en-US" dirty="0" smtClean="0"/>
              <a:t>High-speed Internet connection</a:t>
            </a:r>
          </a:p>
          <a:p>
            <a:pPr lvl="1"/>
            <a:r>
              <a:rPr lang="en-US" dirty="0" smtClean="0"/>
              <a:t>Peripheral devices</a:t>
            </a:r>
          </a:p>
          <a:p>
            <a:pPr lvl="1"/>
            <a:r>
              <a:rPr lang="en-US" dirty="0" smtClean="0"/>
              <a:t>Files</a:t>
            </a:r>
          </a:p>
          <a:p>
            <a:pPr lvl="1"/>
            <a:r>
              <a:rPr lang="en-US" dirty="0" smtClean="0"/>
              <a:t>Common communications</a:t>
            </a:r>
          </a:p>
          <a:p>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7-</a:t>
            </a:r>
            <a:fld id="{3C5A0288-DE65-4327-81AA-3D0ED474C7D0}" type="slidenum">
              <a:rPr lang="en-US" smtClean="0"/>
              <a:pPr/>
              <a:t>7</a:t>
            </a:fld>
            <a:endParaRPr lang="en-US" dirty="0"/>
          </a:p>
        </p:txBody>
      </p:sp>
    </p:spTree>
    <p:extLst>
      <p:ext uri="{BB962C8B-B14F-4D97-AF65-F5344CB8AC3E}">
        <p14:creationId xmlns:p14="http://schemas.microsoft.com/office/powerpoint/2010/main" val="253814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447800"/>
            <a:ext cx="4561004" cy="4048532"/>
          </a:xfrm>
          <a:prstGeom prst="rect">
            <a:avLst/>
          </a:prstGeom>
        </p:spPr>
      </p:pic>
      <p:sp>
        <p:nvSpPr>
          <p:cNvPr id="2" name="Title 1"/>
          <p:cNvSpPr>
            <a:spLocks noGrp="1"/>
          </p:cNvSpPr>
          <p:nvPr>
            <p:ph type="title"/>
          </p:nvPr>
        </p:nvSpPr>
        <p:spPr/>
        <p:txBody>
          <a:bodyPr>
            <a:normAutofit/>
          </a:bodyPr>
          <a:lstStyle/>
          <a:p>
            <a:r>
              <a:rPr lang="en-US" sz="4000" dirty="0">
                <a:effectLst/>
              </a:rPr>
              <a:t>Network Architectures</a:t>
            </a:r>
          </a:p>
        </p:txBody>
      </p:sp>
      <p:sp>
        <p:nvSpPr>
          <p:cNvPr id="3" name="Content Placeholder 2"/>
          <p:cNvSpPr>
            <a:spLocks noGrp="1"/>
          </p:cNvSpPr>
          <p:nvPr>
            <p:ph idx="1"/>
          </p:nvPr>
        </p:nvSpPr>
        <p:spPr>
          <a:xfrm>
            <a:off x="457200" y="1600200"/>
            <a:ext cx="3810000" cy="4983480"/>
          </a:xfrm>
        </p:spPr>
        <p:txBody>
          <a:bodyPr>
            <a:normAutofit/>
          </a:bodyPr>
          <a:lstStyle/>
          <a:p>
            <a:r>
              <a:rPr lang="en-US" dirty="0" smtClean="0"/>
              <a:t>Classified by:</a:t>
            </a:r>
          </a:p>
          <a:p>
            <a:pPr lvl="1"/>
            <a:r>
              <a:rPr lang="en-US" dirty="0" smtClean="0"/>
              <a:t>Distance</a:t>
            </a:r>
          </a:p>
          <a:p>
            <a:pPr lvl="1"/>
            <a:r>
              <a:rPr lang="en-US" dirty="0" smtClean="0"/>
              <a:t>How managed</a:t>
            </a:r>
          </a:p>
          <a:p>
            <a:pPr lvl="1"/>
            <a:r>
              <a:rPr lang="en-US" dirty="0" smtClean="0"/>
              <a:t>Rules to exchange data</a:t>
            </a:r>
          </a:p>
          <a:p>
            <a:pPr lvl="1"/>
            <a:r>
              <a:rPr lang="en-US" dirty="0" smtClean="0"/>
              <a:t>Communications medium used</a:t>
            </a:r>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8" name="Slide Number Placeholder 7"/>
          <p:cNvSpPr>
            <a:spLocks noGrp="1"/>
          </p:cNvSpPr>
          <p:nvPr>
            <p:ph type="sldNum" sz="quarter" idx="12"/>
          </p:nvPr>
        </p:nvSpPr>
        <p:spPr/>
        <p:txBody>
          <a:bodyPr/>
          <a:lstStyle/>
          <a:p>
            <a:r>
              <a:rPr lang="en-US" smtClean="0"/>
              <a:t>7-</a:t>
            </a:r>
            <a:fld id="{3C5A0288-DE65-4327-81AA-3D0ED474C7D0}" type="slidenum">
              <a:rPr lang="en-US" smtClean="0"/>
              <a:pPr/>
              <a:t>8</a:t>
            </a:fld>
            <a:endParaRPr lang="en-US" dirty="0"/>
          </a:p>
        </p:txBody>
      </p:sp>
    </p:spTree>
    <p:extLst>
      <p:ext uri="{BB962C8B-B14F-4D97-AF65-F5344CB8AC3E}">
        <p14:creationId xmlns:p14="http://schemas.microsoft.com/office/powerpoint/2010/main" val="308324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4137</TotalTime>
  <Words>2743</Words>
  <Application>Microsoft Office PowerPoint</Application>
  <PresentationFormat>On-screen Show (4:3)</PresentationFormat>
  <Paragraphs>329</Paragraphs>
  <Slides>31</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Office Theme</vt:lpstr>
      <vt:lpstr>Textured</vt:lpstr>
      <vt:lpstr>Acrobat Document</vt:lpstr>
      <vt:lpstr>PowerPoint Presentation</vt:lpstr>
      <vt:lpstr>Technology in Action</vt:lpstr>
      <vt:lpstr>How Networks Function</vt:lpstr>
      <vt:lpstr>Networking Fundamentals</vt:lpstr>
      <vt:lpstr>Network Architectures and Components</vt:lpstr>
      <vt:lpstr>Connecting to the Internet</vt:lpstr>
      <vt:lpstr>Networking Fundamentals</vt:lpstr>
      <vt:lpstr>Networking Fundamentals</vt:lpstr>
      <vt:lpstr>Network Architectures</vt:lpstr>
      <vt:lpstr>Network Components </vt:lpstr>
      <vt:lpstr>Network Components Transmission Media</vt:lpstr>
      <vt:lpstr>Network Components Transmission Media </vt:lpstr>
      <vt:lpstr>Network Components Basic Network Hardware</vt:lpstr>
      <vt:lpstr>Network Components Network Software</vt:lpstr>
      <vt:lpstr>Connecting to the Internet</vt:lpstr>
      <vt:lpstr>Connecting to the Internet Broadband Internet Connections</vt:lpstr>
      <vt:lpstr>Connecting to the Internet Wired Broadband Internet Connections  </vt:lpstr>
      <vt:lpstr>Connecting to the Internet Wireless Internet Access</vt:lpstr>
      <vt:lpstr>Your Home Network</vt:lpstr>
      <vt:lpstr>Installing and Configuring Home Networks</vt:lpstr>
      <vt:lpstr>Securing Wireless Networks</vt:lpstr>
      <vt:lpstr>Installing and Configuring  Home Networks</vt:lpstr>
      <vt:lpstr>Installing and Configuring Home Networks Connecting Devices to a Router </vt:lpstr>
      <vt:lpstr>Installing and Configuring Home Networks Network-Attached Storage Devices</vt:lpstr>
      <vt:lpstr>Installing and Configuring Home Networks Specialized Home-Networking Devices</vt:lpstr>
      <vt:lpstr>Installing and Configuring Home Networks Troubleshooting Wireless Network Problems</vt:lpstr>
      <vt:lpstr>Securing Wireless Networks</vt:lpstr>
      <vt:lpstr>Check Your Understanding</vt:lpstr>
      <vt:lpstr>Check Your Understanding</vt:lpstr>
      <vt:lpstr>Check Your Understanding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In Action</dc:creator>
  <cp:lastModifiedBy>okikeq</cp:lastModifiedBy>
  <cp:revision>175</cp:revision>
  <dcterms:created xsi:type="dcterms:W3CDTF">2011-08-19T00:37:13Z</dcterms:created>
  <dcterms:modified xsi:type="dcterms:W3CDTF">2015-06-05T04:53:18Z</dcterms:modified>
</cp:coreProperties>
</file>