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5" r:id="rId2"/>
  </p:sldMasterIdLst>
  <p:notesMasterIdLst>
    <p:notesMasterId r:id="rId34"/>
  </p:notesMasterIdLst>
  <p:sldIdLst>
    <p:sldId id="402" r:id="rId3"/>
    <p:sldId id="374" r:id="rId4"/>
    <p:sldId id="450" r:id="rId5"/>
    <p:sldId id="446" r:id="rId6"/>
    <p:sldId id="447" r:id="rId7"/>
    <p:sldId id="324" r:id="rId8"/>
    <p:sldId id="377" r:id="rId9"/>
    <p:sldId id="331" r:id="rId10"/>
    <p:sldId id="332" r:id="rId11"/>
    <p:sldId id="424" r:id="rId12"/>
    <p:sldId id="410" r:id="rId13"/>
    <p:sldId id="334" r:id="rId14"/>
    <p:sldId id="390" r:id="rId15"/>
    <p:sldId id="336" r:id="rId16"/>
    <p:sldId id="339" r:id="rId17"/>
    <p:sldId id="425" r:id="rId18"/>
    <p:sldId id="412" r:id="rId19"/>
    <p:sldId id="451" r:id="rId20"/>
    <p:sldId id="448" r:id="rId21"/>
    <p:sldId id="449" r:id="rId22"/>
    <p:sldId id="341" r:id="rId23"/>
    <p:sldId id="415" r:id="rId24"/>
    <p:sldId id="342" r:id="rId25"/>
    <p:sldId id="438" r:id="rId26"/>
    <p:sldId id="418" r:id="rId27"/>
    <p:sldId id="349" r:id="rId28"/>
    <p:sldId id="403" r:id="rId29"/>
    <p:sldId id="364" r:id="rId30"/>
    <p:sldId id="445" r:id="rId31"/>
    <p:sldId id="369"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a Wirth Federico" initials="HWF" lastIdx="33" clrIdx="0"/>
  <p:cmAuthor id="7" name="mike gordon" initials="mg" lastIdx="65" clrIdx="7">
    <p:extLst/>
  </p:cmAuthor>
  <p:cmAuthor id="1" name="Sarah Evans" initials="SJE" lastIdx="114" clrIdx="1"/>
  <p:cmAuthor id="8" name="Mara Zebest" initials="MZ" lastIdx="34" clrIdx="8"/>
  <p:cmAuthor id="2" name="LD" initials="LD" lastIdx="3" clrIdx="2"/>
  <p:cmAuthor id="9" name="Mary Anne Poatsy" initials="MAP" lastIdx="6" clrIdx="9">
    <p:extLst>
      <p:ext uri="{19B8F6BF-5375-455C-9EA6-DF929625EA0E}">
        <p15:presenceInfo xmlns:p15="http://schemas.microsoft.com/office/powerpoint/2012/main" xmlns="" userId="3c956d9ed69ece17" providerId="Windows Live"/>
      </p:ext>
    </p:extLst>
  </p:cmAuthor>
  <p:cmAuthor id="3" name="Firstname Lastname" initials="FNLN" lastIdx="1" clrIdx="3">
    <p:extLst/>
  </p:cmAuthor>
  <p:cmAuthor id="4" name="Stefanie Emrich" initials="SJE" lastIdx="1" clrIdx="4"/>
  <p:cmAuthor id="5" name="Stefanie Emrich" initials="SE" lastIdx="3" clrIdx="5">
    <p:extLst/>
  </p:cmAuthor>
  <p:cmAuthor id="6" name="Lisa B" initials="LB" lastIdx="3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578"/>
    <a:srgbClr val="005A94"/>
    <a:srgbClr val="2F8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2" autoAdjust="0"/>
    <p:restoredTop sz="78995" autoAdjust="0"/>
  </p:normalViewPr>
  <p:slideViewPr>
    <p:cSldViewPr>
      <p:cViewPr varScale="1">
        <p:scale>
          <a:sx n="38" d="100"/>
          <a:sy n="38" d="100"/>
        </p:scale>
        <p:origin x="-1572" y="-114"/>
      </p:cViewPr>
      <p:guideLst>
        <p:guide orient="horz" pos="1008"/>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5BF25-40BE-405D-88E7-C5FB6E60947B}" type="datetimeFigureOut">
              <a:rPr lang="en-US" smtClean="0"/>
              <a:pPr/>
              <a:t>6/5/2015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E2621-405C-4F83-9120-2E9601611C17}" type="slidenum">
              <a:rPr lang="en-US" smtClean="0"/>
              <a:pPr/>
              <a:t>‹#›</a:t>
            </a:fld>
            <a:endParaRPr lang="en-US"/>
          </a:p>
        </p:txBody>
      </p:sp>
    </p:spTree>
    <p:extLst>
      <p:ext uri="{BB962C8B-B14F-4D97-AF65-F5344CB8AC3E}">
        <p14:creationId xmlns:p14="http://schemas.microsoft.com/office/powerpoint/2010/main" val="25065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CC91FB-68FB-4DD9-A9BF-03EE326AB038}" type="slidenum">
              <a:rPr lang="en-US">
                <a:solidFill>
                  <a:srgbClr val="000000"/>
                </a:solidFill>
              </a:rPr>
              <a:pPr/>
              <a:t>0</a:t>
            </a:fld>
            <a:endParaRPr 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defRPr/>
            </a:pPr>
            <a:r>
              <a:rPr lang="en-US" sz="1200" kern="1200" dirty="0" smtClean="0">
                <a:solidFill>
                  <a:schemeClr val="tx1"/>
                </a:solidFill>
                <a:effectLst/>
                <a:latin typeface="+mn-lt"/>
                <a:ea typeface="+mn-ea"/>
                <a:cs typeface="+mn-cs"/>
              </a:rPr>
              <a:t>Welcome to Chapter 4: </a:t>
            </a:r>
            <a:r>
              <a:rPr lang="en-US" b="0" dirty="0" smtClean="0">
                <a:solidFill>
                  <a:schemeClr val="tx1"/>
                </a:solidFill>
              </a:rPr>
              <a:t>Application Software: Programs That Let You Work and Play.</a:t>
            </a:r>
          </a:p>
        </p:txBody>
      </p:sp>
    </p:spTree>
    <p:extLst>
      <p:ext uri="{BB962C8B-B14F-4D97-AF65-F5344CB8AC3E}">
        <p14:creationId xmlns:p14="http://schemas.microsoft.com/office/powerpoint/2010/main" val="19209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90242BF6-DD33-49D9-BE4D-843754A4FB92}" type="slidenum">
              <a:rPr lang="en-US" smtClean="0"/>
              <a:pPr/>
              <a:t>9</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171450" indent="-171450" fontAlgn="base">
              <a:spcBef>
                <a:spcPct val="30000"/>
              </a:spcBef>
              <a:spcAft>
                <a:spcPct val="0"/>
              </a:spcAft>
              <a:buFont typeface="Arial" pitchFamily="34" charset="0"/>
              <a:buChar char="•"/>
              <a:defRPr/>
            </a:pPr>
            <a:r>
              <a:rPr lang="en-US" dirty="0" smtClean="0"/>
              <a:t>Most spreadsheet applications let you create a variety of charts, including basic column charts, pie charts, and line charts, with or without 3-D effects. In addition to these basic charts, you can make stock charts (for investment analysis) and scatter charts (for statistical analysis), or create custom charts.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A newer feature in Excel is </a:t>
            </a:r>
            <a:r>
              <a:rPr lang="en-US" dirty="0" err="1" smtClean="0"/>
              <a:t>sparklines</a:t>
            </a:r>
            <a:r>
              <a:rPr lang="en-US" dirty="0" smtClean="0"/>
              <a:t>—small charts that fit into a single cell and make it easy to show data trends.</a:t>
            </a:r>
          </a:p>
          <a:p>
            <a:pPr marL="171450" indent="-171450" fontAlgn="base">
              <a:spcBef>
                <a:spcPct val="30000"/>
              </a:spcBef>
              <a:spcAft>
                <a:spcPct val="0"/>
              </a:spcAft>
              <a:buFont typeface="Arial" pitchFamily="34" charset="0"/>
              <a:buChar char="•"/>
              <a:defRPr/>
            </a:pPr>
            <a:endParaRPr lang="en-US" dirty="0" smtClean="0"/>
          </a:p>
          <a:p>
            <a:pPr fontAlgn="base">
              <a:spcBef>
                <a:spcPct val="30000"/>
              </a:spcBef>
              <a:spcAft>
                <a:spcPct val="0"/>
              </a:spcAft>
              <a:defRPr/>
            </a:pPr>
            <a:endParaRPr lang="en-US" dirty="0"/>
          </a:p>
        </p:txBody>
      </p:sp>
    </p:spTree>
    <p:extLst>
      <p:ext uri="{BB962C8B-B14F-4D97-AF65-F5344CB8AC3E}">
        <p14:creationId xmlns:p14="http://schemas.microsoft.com/office/powerpoint/2010/main" val="294231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4C5124F6-09C9-4CCA-8A6B-A03040AF7434}" type="slidenum">
              <a:rPr lang="en-US" smtClean="0"/>
              <a:pPr/>
              <a:t>10</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Here are tips for designing good presentations: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 careful with color: Choose dark text on a light background or light text on a dark background.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bullets for key points: Limit is four to six bulleted points per slide.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images: Images can convey thoughts or illustrate points.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Consider font size and style: Keep the font size large enough to read from the back of the room.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Keep animation and background audio to a minimum.</a:t>
            </a:r>
          </a:p>
        </p:txBody>
      </p:sp>
    </p:spTree>
    <p:extLst>
      <p:ext uri="{BB962C8B-B14F-4D97-AF65-F5344CB8AC3E}">
        <p14:creationId xmlns:p14="http://schemas.microsoft.com/office/powerpoint/2010/main" val="109310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CE1DDFCB-7649-4ACA-ABF7-B691A3F51B71}" type="slidenum">
              <a:rPr lang="en-US" smtClean="0"/>
              <a:pPr/>
              <a:t>11</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Database software </a:t>
            </a:r>
            <a:r>
              <a:rPr lang="en-US" sz="1200" kern="1200" dirty="0" smtClean="0">
                <a:solidFill>
                  <a:schemeClr val="tx1"/>
                </a:solidFill>
                <a:effectLst/>
                <a:latin typeface="+mn-lt"/>
                <a:ea typeface="+mn-ea"/>
                <a:cs typeface="+mn-cs"/>
              </a:rPr>
              <a:t>such as Oracle, MySQL, and Microsoft Access are powerful applications that let you store and organize data.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mentioned earlier, spreadsheet applications are easy to use for simple tasks such as sorting, filtering, and organizing data.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Traditional databases are organized into fields, records, and tables.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2835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Microsoft OneNote is a popular note-taking and organizational tool you can use for research, brainstorming, and collaboration.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organize notes into tabbed sections. You can access notes from other Microsoft Office applications.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free online option, Evernote, lets you take notes via the web, your phone, or your computer and then sync your notes between your devices. You can share your notes with other Evernote users for easy collaboration.</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a:p>
        </p:txBody>
      </p:sp>
    </p:spTree>
    <p:extLst>
      <p:ext uri="{BB962C8B-B14F-4D97-AF65-F5344CB8AC3E}">
        <p14:creationId xmlns:p14="http://schemas.microsoft.com/office/powerpoint/2010/main" val="194174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81E4737-6B50-449D-92D5-8FC3D9FAED56}" type="slidenum">
              <a:rPr lang="en-US" smtClean="0"/>
              <a:pPr/>
              <a:t>13</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Most productivity suites contain some form of </a:t>
            </a:r>
            <a:r>
              <a:rPr lang="en-US" sz="1200" i="1" kern="1200" dirty="0" smtClean="0">
                <a:solidFill>
                  <a:schemeClr val="tx1"/>
                </a:solidFill>
                <a:effectLst/>
                <a:latin typeface="+mn-lt"/>
                <a:ea typeface="+mn-ea"/>
                <a:cs typeface="+mn-cs"/>
              </a:rPr>
              <a:t>personal information manager (PIM) software </a:t>
            </a:r>
            <a:r>
              <a:rPr lang="en-US" sz="1200" kern="1200" dirty="0" smtClean="0">
                <a:solidFill>
                  <a:schemeClr val="tx1"/>
                </a:solidFill>
                <a:effectLst/>
                <a:latin typeface="+mn-lt"/>
                <a:ea typeface="+mn-ea"/>
                <a:cs typeface="+mn-cs"/>
              </a:rPr>
              <a:t>to help you manage e-mail, contacts, calendars, and tasks. Microsoft Outlook is the most widely used PIM program.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Yahoo! and Google also include coordinating calendars and contacts similar to Microsoft Outlook.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Toodledo is a free program that coordinates well with Microsoft Outlook, and </a:t>
            </a:r>
            <a:r>
              <a:rPr lang="en-US" sz="1200" kern="1200" dirty="0" err="1" smtClean="0">
                <a:solidFill>
                  <a:schemeClr val="tx1"/>
                </a:solidFill>
                <a:effectLst/>
                <a:latin typeface="+mn-lt"/>
                <a:ea typeface="+mn-ea"/>
                <a:cs typeface="+mn-cs"/>
              </a:rPr>
              <a:t>OmniFocus</a:t>
            </a:r>
            <a:r>
              <a:rPr lang="en-US" sz="1200" kern="1200" dirty="0" smtClean="0">
                <a:solidFill>
                  <a:schemeClr val="tx1"/>
                </a:solidFill>
                <a:effectLst/>
                <a:latin typeface="+mn-lt"/>
                <a:ea typeface="+mn-ea"/>
                <a:cs typeface="+mn-cs"/>
              </a:rPr>
              <a:t> is a more full-featured option for Mac devices.</a:t>
            </a:r>
          </a:p>
        </p:txBody>
      </p:sp>
    </p:spTree>
    <p:extLst>
      <p:ext uri="{BB962C8B-B14F-4D97-AF65-F5344CB8AC3E}">
        <p14:creationId xmlns:p14="http://schemas.microsoft.com/office/powerpoint/2010/main" val="118470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B9E17D6-40B2-474B-868F-90F486C088EF}" type="slidenum">
              <a:rPr lang="en-US" smtClean="0"/>
              <a:pPr/>
              <a:t>14</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Financial planning software helps you manage your daily finances.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Financial planning programs include electronic checkbook registers and automatic bill payment tools. With these features, you can make recurring monthly payments, such as rent or student loans, with automatically scheduled online payments.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Tax preparation software such as Intuit Turbo Tax and H&amp;R Block At Home let you prepare your state and federal taxes on your own.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Both Quicken and Mint integrate seamlessly with TurboTax.</a:t>
            </a:r>
          </a:p>
        </p:txBody>
      </p:sp>
    </p:spTree>
    <p:extLst>
      <p:ext uri="{BB962C8B-B14F-4D97-AF65-F5344CB8AC3E}">
        <p14:creationId xmlns:p14="http://schemas.microsoft.com/office/powerpoint/2010/main" val="855163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B9E17D6-40B2-474B-868F-90F486C088EF}" type="slidenum">
              <a:rPr lang="en-US" smtClean="0"/>
              <a:pPr/>
              <a:t>15</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Accounting software helps small business owners manage their finances more efficiently by providing tools for tracking accounts receivable and accounts payable. In addition, these applications offer inventory management, payroll, and billing tools.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your business requires newsletters, catalogs, annual reports, or other large, complicated publications, consider using desktop publishing (DTP) software.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Web authoring software allows even the novice to design interesting and interactive web pages without knowing any HTML code.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6586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B9E17D6-40B2-474B-868F-90F486C088EF}" type="slidenum">
              <a:rPr lang="en-US" smtClean="0"/>
              <a:pPr/>
              <a:t>16</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specialized programs for project management software, customer relationship management (CRM), enterprise resource planning (ERP), e-commerce, marketing and sales, finance, point of sale, security, networking, data management, and human resources.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applications are tailored to the specific needs of a company or industry.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Software designed for a specific industry is called vertical market software.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Engineers use computer-aided design (CAD) programs such as Autodesk’s AutoCAD to create automated designs, technical drawings, and 3-D model visualizations.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9053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a:p>
        </p:txBody>
      </p:sp>
    </p:spTree>
    <p:extLst>
      <p:ext uri="{BB962C8B-B14F-4D97-AF65-F5344CB8AC3E}">
        <p14:creationId xmlns:p14="http://schemas.microsoft.com/office/powerpoint/2010/main" val="130602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dirty="0" smtClean="0">
                <a:solidFill>
                  <a:schemeClr val="tx1"/>
                </a:solidFill>
              </a:rPr>
              <a:t>What different types of multimedia and entertainment software are available?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18</a:t>
            </a:fld>
            <a:endParaRPr lang="en-US"/>
          </a:p>
        </p:txBody>
      </p:sp>
    </p:spTree>
    <p:extLst>
      <p:ext uri="{BB962C8B-B14F-4D97-AF65-F5344CB8AC3E}">
        <p14:creationId xmlns:p14="http://schemas.microsoft.com/office/powerpoint/2010/main" val="51803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latin typeface="Times New Roman" pitchFamily="18" charset="0"/>
              </a:rPr>
              <a:t>This chapter discusses the kinds of software you can use to perform a variety of tasks, from simple word processing to digital image editing. We’ll also discuss how you can buy software, what the different versions of software mean, how you can legally get free software from the web, and how you install and uninstall software safely on your system.</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a:t>
            </a:fld>
            <a:endParaRPr lang="en-US" dirty="0"/>
          </a:p>
        </p:txBody>
      </p:sp>
    </p:spTree>
    <p:extLst>
      <p:ext uri="{BB962C8B-B14F-4D97-AF65-F5344CB8AC3E}">
        <p14:creationId xmlns:p14="http://schemas.microsoft.com/office/powerpoint/2010/main" val="162863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startAt="6"/>
            </a:pPr>
            <a:r>
              <a:rPr lang="en-US" sz="1200" dirty="0" smtClean="0">
                <a:solidFill>
                  <a:schemeClr val="tx1"/>
                </a:solidFill>
              </a:rPr>
              <a:t>What’s important to know when buying software?</a:t>
            </a:r>
          </a:p>
          <a:p>
            <a:pPr marL="971550" indent="-514350">
              <a:buFont typeface="+mj-lt"/>
              <a:buAutoNum type="arabicPeriod" startAt="6"/>
            </a:pPr>
            <a:r>
              <a:rPr lang="en-US" sz="1200" dirty="0" smtClean="0">
                <a:solidFill>
                  <a:schemeClr val="tx1"/>
                </a:solidFill>
              </a:rPr>
              <a:t>How do I install and uninstall software?</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a:p>
        </p:txBody>
      </p:sp>
    </p:spTree>
    <p:extLst>
      <p:ext uri="{BB962C8B-B14F-4D97-AF65-F5344CB8AC3E}">
        <p14:creationId xmlns:p14="http://schemas.microsoft.com/office/powerpoint/2010/main" val="2989998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EB290FA-317C-4956-A1AE-0EC4BDE8D9BB}" type="slidenum">
              <a:rPr lang="en-US" smtClean="0"/>
              <a:pPr/>
              <a:t>20</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u="none" strike="noStrike" kern="1200" dirty="0" smtClean="0">
                <a:solidFill>
                  <a:schemeClr val="tx1"/>
                </a:solidFill>
                <a:effectLst/>
                <a:latin typeface="+mn-lt"/>
                <a:ea typeface="+mn-ea"/>
                <a:cs typeface="+mn-cs"/>
              </a:rPr>
              <a:t>Multimedia</a:t>
            </a:r>
            <a:r>
              <a:rPr lang="en-US" sz="1200" b="0" i="1" u="none" strike="noStrike" kern="1200" baseline="0" dirty="0" smtClean="0">
                <a:solidFill>
                  <a:schemeClr val="tx1"/>
                </a:solidFill>
                <a:effectLst/>
                <a:latin typeface="+mn-lt"/>
                <a:ea typeface="+mn-ea"/>
                <a:cs typeface="+mn-cs"/>
              </a:rPr>
              <a:t> software </a:t>
            </a:r>
            <a:r>
              <a:rPr lang="en-US" sz="1200" b="0" i="0" u="none" strike="noStrike" kern="1200" baseline="0" dirty="0" smtClean="0">
                <a:solidFill>
                  <a:schemeClr val="tx1"/>
                </a:solidFill>
                <a:effectLst/>
                <a:latin typeface="+mn-lt"/>
                <a:ea typeface="+mn-ea"/>
                <a:cs typeface="+mn-cs"/>
              </a:rPr>
              <a:t>includes digital image- and video-editing software, digital audio software, and other specialty software required to produce computer games, animations, and movies.</a:t>
            </a:r>
          </a:p>
        </p:txBody>
      </p:sp>
    </p:spTree>
    <p:extLst>
      <p:ext uri="{BB962C8B-B14F-4D97-AF65-F5344CB8AC3E}">
        <p14:creationId xmlns:p14="http://schemas.microsoft.com/office/powerpoint/2010/main" val="1069895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EB290FA-317C-4956-A1AE-0EC4BDE8D9BB}" type="slidenum">
              <a:rPr lang="en-US" smtClean="0"/>
              <a:pPr/>
              <a:t>21</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easy to upload videos directly to YouTube or Facebook unedited, but you can use </a:t>
            </a:r>
            <a:r>
              <a:rPr lang="en-US" sz="1200" i="1" kern="1200" dirty="0" smtClean="0">
                <a:solidFill>
                  <a:schemeClr val="tx1"/>
                </a:solidFill>
                <a:effectLst/>
                <a:latin typeface="+mn-lt"/>
                <a:ea typeface="+mn-ea"/>
                <a:cs typeface="+mn-cs"/>
              </a:rPr>
              <a:t>digital video-editing software </a:t>
            </a:r>
            <a:r>
              <a:rPr lang="en-US" sz="1200" kern="1200" dirty="0" smtClean="0">
                <a:solidFill>
                  <a:schemeClr val="tx1"/>
                </a:solidFill>
                <a:effectLst/>
                <a:latin typeface="+mn-lt"/>
                <a:ea typeface="+mn-ea"/>
                <a:cs typeface="+mn-cs"/>
              </a:rPr>
              <a:t>to help refine your videos.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most expensive products (such as Adobe Premiere Pro and Apple's Final Cut Pro) offer the widest range of special effects and tools. Some moderately priced programs have enough features to keep the casual user happy. Windows Movie Maker and iMovie have intuitive features that make it simple to create professional-quality movies.</a:t>
            </a:r>
          </a:p>
        </p:txBody>
      </p:sp>
    </p:spTree>
    <p:extLst>
      <p:ext uri="{BB962C8B-B14F-4D97-AF65-F5344CB8AC3E}">
        <p14:creationId xmlns:p14="http://schemas.microsoft.com/office/powerpoint/2010/main" val="3105147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198B6C94-CCF4-4E3F-A497-87EBC2FCC342}" type="slidenum">
              <a:rPr lang="en-US" smtClean="0"/>
              <a:pPr/>
              <a:t>22</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Digital audio files, such as downloaded music files, audiobooks, or podcasts, may be stored on your computer.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MP3 is the most common audio compression format, but there are other compressed formats, such as AAC and WMA.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might also see uncompressed audio files on your computer, such as WAV and AIFF files.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Digital audio applications let you create and record your own audio files.</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Audio-editing software </a:t>
            </a:r>
            <a:r>
              <a:rPr lang="en-US" sz="1200" kern="1200" dirty="0" smtClean="0">
                <a:solidFill>
                  <a:schemeClr val="tx1"/>
                </a:solidFill>
                <a:effectLst/>
                <a:latin typeface="+mn-lt"/>
                <a:ea typeface="+mn-ea"/>
                <a:cs typeface="+mn-cs"/>
              </a:rPr>
              <a:t>includes tools that make editing audio files easy.</a:t>
            </a:r>
          </a:p>
        </p:txBody>
      </p:sp>
    </p:spTree>
    <p:extLst>
      <p:ext uri="{BB962C8B-B14F-4D97-AF65-F5344CB8AC3E}">
        <p14:creationId xmlns:p14="http://schemas.microsoft.com/office/powerpoint/2010/main" val="48309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use the editors and game engines available for games such as </a:t>
            </a:r>
            <a:r>
              <a:rPr lang="en-US" sz="1200" kern="1200" dirty="0" err="1" smtClean="0">
                <a:solidFill>
                  <a:schemeClr val="tx1"/>
                </a:solidFill>
                <a:effectLst/>
                <a:latin typeface="+mn-lt"/>
                <a:ea typeface="+mn-ea"/>
                <a:cs typeface="+mn-cs"/>
              </a:rPr>
              <a:t>EverQuest</a:t>
            </a:r>
            <a:r>
              <a:rPr lang="en-US" sz="1200" kern="1200" dirty="0" smtClean="0">
                <a:solidFill>
                  <a:schemeClr val="tx1"/>
                </a:solidFill>
                <a:effectLst/>
                <a:latin typeface="+mn-lt"/>
                <a:ea typeface="+mn-ea"/>
                <a:cs typeface="+mn-cs"/>
              </a:rPr>
              <a:t>, Oblivion, and Unreal Tournament to create custom levels and characters to extend the game.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Multimedia applications such as Unity, Adobe Flash, and RPG Maker VX provide the tools you need to explore game design and creation. The program </a:t>
            </a:r>
            <a:r>
              <a:rPr lang="en-US" sz="1200" kern="1200" dirty="0" err="1" smtClean="0">
                <a:solidFill>
                  <a:schemeClr val="tx1"/>
                </a:solidFill>
                <a:effectLst/>
                <a:latin typeface="+mn-lt"/>
                <a:ea typeface="+mn-ea"/>
                <a:cs typeface="+mn-cs"/>
              </a:rPr>
              <a:t>GameMaker</a:t>
            </a:r>
            <a:r>
              <a:rPr lang="en-US" sz="1200" kern="1200" dirty="0" smtClean="0">
                <a:solidFill>
                  <a:schemeClr val="tx1"/>
                </a:solidFill>
                <a:effectLst/>
                <a:latin typeface="+mn-lt"/>
                <a:ea typeface="+mn-ea"/>
                <a:cs typeface="+mn-cs"/>
              </a:rPr>
              <a:t> is a free product that lets you build a game without any programming.</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23</a:t>
            </a:fld>
            <a:endParaRPr lang="en-US"/>
          </a:p>
        </p:txBody>
      </p:sp>
    </p:spTree>
    <p:extLst>
      <p:ext uri="{BB962C8B-B14F-4D97-AF65-F5344CB8AC3E}">
        <p14:creationId xmlns:p14="http://schemas.microsoft.com/office/powerpoint/2010/main" val="947610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Many programs provide tutorials for popular computer applications.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training programs, known as </a:t>
            </a:r>
            <a:r>
              <a:rPr lang="en-US" sz="1200" i="1" kern="1200" dirty="0" smtClean="0">
                <a:solidFill>
                  <a:schemeClr val="tx1"/>
                </a:solidFill>
                <a:effectLst/>
                <a:latin typeface="+mn-lt"/>
                <a:ea typeface="+mn-ea"/>
                <a:cs typeface="+mn-cs"/>
              </a:rPr>
              <a:t>simulation programs</a:t>
            </a:r>
            <a:r>
              <a:rPr lang="en-US" sz="1200" kern="1200" dirty="0" smtClean="0">
                <a:solidFill>
                  <a:schemeClr val="tx1"/>
                </a:solidFill>
                <a:effectLst/>
                <a:latin typeface="+mn-lt"/>
                <a:ea typeface="+mn-ea"/>
                <a:cs typeface="+mn-cs"/>
              </a:rPr>
              <a:t>, allow you to experience or control the software as if it were an actual event.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Although some courses are run from an individually developed website, many online courses are run using </a:t>
            </a:r>
            <a:r>
              <a:rPr lang="en-US" sz="1200" i="1" kern="1200" dirty="0" smtClean="0">
                <a:solidFill>
                  <a:schemeClr val="tx1"/>
                </a:solidFill>
                <a:effectLst/>
                <a:latin typeface="+mn-lt"/>
                <a:ea typeface="+mn-ea"/>
                <a:cs typeface="+mn-cs"/>
              </a:rPr>
              <a:t>course management software</a:t>
            </a:r>
            <a:r>
              <a:rPr lang="en-US" sz="1200" kern="1200" dirty="0" smtClean="0">
                <a:solidFill>
                  <a:schemeClr val="tx1"/>
                </a:solidFill>
                <a:effectLst/>
                <a:latin typeface="+mn-lt"/>
                <a:ea typeface="+mn-ea"/>
                <a:cs typeface="+mn-cs"/>
              </a:rPr>
              <a:t> such as Blackboard, Moodle, and Canvas.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Collaboration tools facilitate virtual office hour sessions.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24</a:t>
            </a:fld>
            <a:endParaRPr lang="en-US"/>
          </a:p>
        </p:txBody>
      </p:sp>
    </p:spTree>
    <p:extLst>
      <p:ext uri="{BB962C8B-B14F-4D97-AF65-F5344CB8AC3E}">
        <p14:creationId xmlns:p14="http://schemas.microsoft.com/office/powerpoint/2010/main" val="1602424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ECBBF96F-E17D-4B0E-861B-F20BA532E759}" type="slidenum">
              <a:rPr lang="en-US" smtClean="0"/>
              <a:pPr/>
              <a:t>25</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Drawing software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lets you create or edit 2-D, line-based drawings. You can use it to create technical diagrams or original </a:t>
            </a:r>
            <a:r>
              <a:rPr lang="en-US" sz="1200" kern="1200" dirty="0" err="1" smtClean="0">
                <a:solidFill>
                  <a:schemeClr val="tx1"/>
                </a:solidFill>
                <a:effectLst/>
                <a:latin typeface="+mn-lt"/>
                <a:ea typeface="+mn-ea"/>
                <a:cs typeface="+mn-cs"/>
              </a:rPr>
              <a:t>nonphotographic</a:t>
            </a:r>
            <a:r>
              <a:rPr lang="en-US" sz="1200" kern="1200" dirty="0" smtClean="0">
                <a:solidFill>
                  <a:schemeClr val="tx1"/>
                </a:solidFill>
                <a:effectLst/>
                <a:latin typeface="+mn-lt"/>
                <a:ea typeface="+mn-ea"/>
                <a:cs typeface="+mn-cs"/>
              </a:rPr>
              <a:t> drawings, animations, and illustrations using standard tools.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Adobe Illustrator includes tools that let you create professional-quality creative and technical illustrations.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many software packages to help plan the layout of homes and landscapes, such as those offered by Broderbund.</a:t>
            </a:r>
          </a:p>
        </p:txBody>
      </p:sp>
    </p:spTree>
    <p:extLst>
      <p:ext uri="{BB962C8B-B14F-4D97-AF65-F5344CB8AC3E}">
        <p14:creationId xmlns:p14="http://schemas.microsoft.com/office/powerpoint/2010/main" val="859811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software license</a:t>
            </a:r>
            <a:r>
              <a:rPr lang="en-US" sz="1200" kern="1200" dirty="0" smtClean="0">
                <a:solidFill>
                  <a:schemeClr val="tx1"/>
                </a:solidFill>
                <a:effectLst/>
                <a:latin typeface="+mn-lt"/>
                <a:ea typeface="+mn-ea"/>
                <a:cs typeface="+mn-cs"/>
              </a:rPr>
              <a:t>, also known as an </a:t>
            </a:r>
            <a:r>
              <a:rPr lang="en-US" sz="1200" i="1" kern="1200" dirty="0" smtClean="0">
                <a:solidFill>
                  <a:schemeClr val="tx1"/>
                </a:solidFill>
                <a:effectLst/>
                <a:latin typeface="+mn-lt"/>
                <a:ea typeface="+mn-ea"/>
                <a:cs typeface="+mn-cs"/>
              </a:rPr>
              <a:t>End User License Agreement</a:t>
            </a:r>
            <a:r>
              <a:rPr lang="en-US" sz="1200" kern="1200" dirty="0" smtClean="0">
                <a:solidFill>
                  <a:schemeClr val="tx1"/>
                </a:solidFill>
                <a:effectLst/>
                <a:latin typeface="+mn-lt"/>
                <a:ea typeface="+mn-ea"/>
                <a:cs typeface="+mn-cs"/>
              </a:rPr>
              <a:t>, is an agreement between you, the user, and the software company.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Generally, the agreement states who the ultimate owner of the software is, under what circumstances copies of the software can be made, and whether the software can be installed on any other machine. Finally, the license agreement will state what, if any, warranty comes with the software.</a:t>
            </a:r>
          </a:p>
        </p:txBody>
      </p:sp>
      <p:sp>
        <p:nvSpPr>
          <p:cNvPr id="99331" name="Slide Number Placeholder 3"/>
          <p:cNvSpPr>
            <a:spLocks noGrp="1"/>
          </p:cNvSpPr>
          <p:nvPr>
            <p:ph type="sldNum" sz="quarter" idx="5"/>
          </p:nvPr>
        </p:nvSpPr>
        <p:spPr>
          <a:noFill/>
        </p:spPr>
        <p:txBody>
          <a:bodyPr/>
          <a:lstStyle/>
          <a:p>
            <a:fld id="{1B4CBB3A-32D6-43E4-BE46-378904C2EF91}" type="slidenum">
              <a:rPr lang="en-US" smtClean="0"/>
              <a:pPr/>
              <a:t>26</a:t>
            </a:fld>
            <a:endParaRPr lang="en-US" smtClean="0"/>
          </a:p>
        </p:txBody>
      </p:sp>
    </p:spTree>
    <p:extLst>
      <p:ext uri="{BB962C8B-B14F-4D97-AF65-F5344CB8AC3E}">
        <p14:creationId xmlns:p14="http://schemas.microsoft.com/office/powerpoint/2010/main" val="1277083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38C5B46A-3B61-4684-BDFE-3DF06598D08E}" type="slidenum">
              <a:rPr lang="en-US" smtClean="0"/>
              <a:pPr/>
              <a:t>27</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Before you use most software, you must install it. Installations differ depending whether you're installing from a DVD or downloading from the Web.</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full installation </a:t>
            </a:r>
            <a:r>
              <a:rPr lang="en-US" sz="1200" kern="1200" dirty="0" smtClean="0">
                <a:solidFill>
                  <a:schemeClr val="tx1"/>
                </a:solidFill>
                <a:effectLst/>
                <a:latin typeface="+mn-lt"/>
                <a:ea typeface="+mn-ea"/>
                <a:cs typeface="+mn-cs"/>
              </a:rPr>
              <a:t>copies all the most commonly used files to your hard drive.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a:t>
            </a:r>
            <a:r>
              <a:rPr lang="en-US" sz="1200" i="1" kern="1200" dirty="0" smtClean="0">
                <a:solidFill>
                  <a:schemeClr val="tx1"/>
                </a:solidFill>
                <a:effectLst/>
                <a:latin typeface="+mn-lt"/>
                <a:ea typeface="+mn-ea"/>
                <a:cs typeface="+mn-cs"/>
              </a:rPr>
              <a:t>custom installation</a:t>
            </a:r>
            <a:r>
              <a:rPr lang="en-US" sz="1200" kern="1200" dirty="0" smtClean="0">
                <a:solidFill>
                  <a:schemeClr val="tx1"/>
                </a:solidFill>
                <a:effectLst/>
                <a:latin typeface="+mn-lt"/>
                <a:ea typeface="+mn-ea"/>
                <a:cs typeface="+mn-cs"/>
              </a:rPr>
              <a:t>, you decide which features you want installed.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should create a system repair disc.</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Recovery utility included in Windows helps to recover from a computer crash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Uninstalling software removes it from your hard drive.</a:t>
            </a:r>
          </a:p>
        </p:txBody>
      </p:sp>
    </p:spTree>
    <p:extLst>
      <p:ext uri="{BB962C8B-B14F-4D97-AF65-F5344CB8AC3E}">
        <p14:creationId xmlns:p14="http://schemas.microsoft.com/office/powerpoint/2010/main" val="37855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268FB113-293A-46C1-B4C9-A2982432490A}" type="slidenum">
              <a:rPr lang="en-US" smtClean="0"/>
              <a:pPr/>
              <a:t>28</a:t>
            </a:fld>
            <a:endParaRPr lang="en-US"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marL="228600" indent="-228600">
              <a:buAutoNum type="arabicPeriod"/>
            </a:pPr>
            <a:r>
              <a:rPr lang="en-US" sz="1200" b="0" kern="1200" dirty="0" smtClean="0">
                <a:solidFill>
                  <a:schemeClr val="tx1"/>
                </a:solidFill>
                <a:effectLst/>
                <a:latin typeface="+mn-lt"/>
                <a:ea typeface="+mn-ea"/>
                <a:cs typeface="+mn-cs"/>
              </a:rPr>
              <a:t>What’s the difference between application software and system software?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What are the different ways I can access and use software?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What kinds of applications are included in productivity software?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What kinds of software do small and large businesses use?</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02194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7E2621-405C-4F83-9120-2E9601611C17}" type="slidenum">
              <a:rPr lang="en-US" smtClean="0"/>
              <a:pPr/>
              <a:t>2</a:t>
            </a:fld>
            <a:endParaRPr lang="en-US"/>
          </a:p>
        </p:txBody>
      </p:sp>
    </p:spTree>
    <p:extLst>
      <p:ext uri="{BB962C8B-B14F-4D97-AF65-F5344CB8AC3E}">
        <p14:creationId xmlns:p14="http://schemas.microsoft.com/office/powerpoint/2010/main" val="1839278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0E7F1249-CC61-49F6-9015-AFEE3F58EAFE}" type="slidenum">
              <a:rPr lang="en-US" smtClean="0"/>
              <a:pPr/>
              <a:t>29</a:t>
            </a:fld>
            <a:endParaRPr lang="en-US"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marL="0" indent="0">
              <a:buFont typeface="+mj-lt"/>
              <a:buNone/>
              <a:defRPr/>
            </a:pPr>
            <a:r>
              <a:rPr lang="en-US" sz="1200" b="0" kern="120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a:t>
            </a:r>
            <a:r>
              <a:rPr lang="en-US" dirty="0" smtClean="0"/>
              <a:t>What types of multimedia and entertainment software are available?</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6. What’s important to know when buying software?</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7. How do I install and uninstall software?</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04086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5250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a:pPr>
            <a:r>
              <a:rPr lang="en-US" sz="1200" dirty="0" smtClean="0">
                <a:solidFill>
                  <a:srgbClr val="2F4578"/>
                </a:solidFill>
              </a:rPr>
              <a:t>What’s the difference between application software and system software?</a:t>
            </a:r>
          </a:p>
          <a:p>
            <a:pPr marL="971550" indent="-514350">
              <a:buFont typeface="+mj-lt"/>
              <a:buAutoNum type="arabicPeriod"/>
            </a:pPr>
            <a:r>
              <a:rPr lang="en-US" sz="1200" dirty="0" smtClean="0">
                <a:solidFill>
                  <a:srgbClr val="2F4578"/>
                </a:solidFill>
              </a:rPr>
              <a:t>What are the different ways I can access and use software?</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a:p>
        </p:txBody>
      </p:sp>
    </p:spTree>
    <p:extLst>
      <p:ext uri="{BB962C8B-B14F-4D97-AF65-F5344CB8AC3E}">
        <p14:creationId xmlns:p14="http://schemas.microsoft.com/office/powerpoint/2010/main" val="203430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startAt="3"/>
            </a:pPr>
            <a:r>
              <a:rPr lang="en-US" sz="1200" dirty="0" smtClean="0">
                <a:solidFill>
                  <a:srgbClr val="2F4578"/>
                </a:solidFill>
              </a:rPr>
              <a:t>What kinds of applications are included in productivity software?</a:t>
            </a:r>
          </a:p>
          <a:p>
            <a:pPr marL="971550" indent="-514350">
              <a:buFont typeface="+mj-lt"/>
              <a:buAutoNum type="arabicPeriod" startAt="3"/>
            </a:pPr>
            <a:r>
              <a:rPr lang="en-US" sz="1200" dirty="0" smtClean="0">
                <a:solidFill>
                  <a:srgbClr val="2F4578"/>
                </a:solidFill>
              </a:rPr>
              <a:t>What kinds of software do small and large businesses use?</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a:p>
        </p:txBody>
      </p:sp>
    </p:spTree>
    <p:extLst>
      <p:ext uri="{BB962C8B-B14F-4D97-AF65-F5344CB8AC3E}">
        <p14:creationId xmlns:p14="http://schemas.microsoft.com/office/powerpoint/2010/main" val="52834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2B70996-28B0-4382-A067-534D2467435F}" type="slidenum">
              <a:rPr lang="en-US" smtClean="0"/>
              <a:pPr/>
              <a:t>5</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Software</a:t>
            </a:r>
            <a:r>
              <a:rPr lang="en-US" sz="1200" kern="1200" dirty="0" smtClean="0">
                <a:solidFill>
                  <a:schemeClr val="tx1"/>
                </a:solidFill>
                <a:effectLst/>
                <a:latin typeface="+mn-lt"/>
                <a:ea typeface="+mn-ea"/>
                <a:cs typeface="+mn-cs"/>
              </a:rPr>
              <a:t> refers to instructions that tell the computer what to do. An instruction set, also called a </a:t>
            </a:r>
            <a:r>
              <a:rPr lang="en-US" sz="1200" i="1" kern="1200" dirty="0" smtClean="0">
                <a:solidFill>
                  <a:schemeClr val="tx1"/>
                </a:solidFill>
                <a:effectLst/>
                <a:latin typeface="+mn-lt"/>
                <a:ea typeface="+mn-ea"/>
                <a:cs typeface="+mn-cs"/>
              </a:rPr>
              <a:t>program</a:t>
            </a:r>
            <a:r>
              <a:rPr lang="en-US" sz="1200" kern="1200" dirty="0" smtClean="0">
                <a:solidFill>
                  <a:schemeClr val="tx1"/>
                </a:solidFill>
                <a:effectLst/>
                <a:latin typeface="+mn-lt"/>
                <a:ea typeface="+mn-ea"/>
                <a:cs typeface="+mn-cs"/>
              </a:rPr>
              <a:t>, provides a means to interact with and use the computer.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 computer has two basic types of software.</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Application software </a:t>
            </a:r>
            <a:r>
              <a:rPr lang="en-US" sz="1200" kern="1200" dirty="0" smtClean="0">
                <a:solidFill>
                  <a:schemeClr val="tx1"/>
                </a:solidFill>
                <a:effectLst/>
                <a:latin typeface="+mn-lt"/>
                <a:ea typeface="+mn-ea"/>
                <a:cs typeface="+mn-cs"/>
              </a:rPr>
              <a:t>is used to do tasks at home, school, and work.</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System software</a:t>
            </a:r>
            <a:r>
              <a:rPr lang="en-US" sz="1200" kern="1200" dirty="0" smtClean="0">
                <a:solidFill>
                  <a:schemeClr val="tx1"/>
                </a:solidFill>
                <a:effectLst/>
                <a:latin typeface="+mn-lt"/>
                <a:ea typeface="+mn-ea"/>
                <a:cs typeface="+mn-cs"/>
              </a:rPr>
              <a:t> helps run the computer and coordinate instructions between application software and the computer’s hardware devices. System software includes the operating system and utility programs.</a:t>
            </a:r>
          </a:p>
        </p:txBody>
      </p:sp>
    </p:spTree>
    <p:extLst>
      <p:ext uri="{BB962C8B-B14F-4D97-AF65-F5344CB8AC3E}">
        <p14:creationId xmlns:p14="http://schemas.microsoft.com/office/powerpoint/2010/main" val="412411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New computers come with software preinstalled, including an operating system and application software.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Types of installed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software include: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 buy proprietary software by downloading it from the Internet or buying it on DVD.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Open source software is free software that is available with few licensing and copyright restrictions.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Software as a Service, the vendor hosts the software online and you access it over the Internet without installing it. You can collaborate online with others.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6</a:t>
            </a:fld>
            <a:endParaRPr lang="en-US" dirty="0"/>
          </a:p>
        </p:txBody>
      </p:sp>
    </p:spTree>
    <p:extLst>
      <p:ext uri="{BB962C8B-B14F-4D97-AF65-F5344CB8AC3E}">
        <p14:creationId xmlns:p14="http://schemas.microsoft.com/office/powerpoint/2010/main" val="257131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1FFEBBB8-D8E8-4A20-B55A-FDBE295FAD99}" type="slidenum">
              <a:rPr lang="en-US" smtClean="0"/>
              <a:pPr/>
              <a:t>7</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You’ve probably used </a:t>
            </a:r>
            <a:r>
              <a:rPr lang="en-US" sz="1200" i="1" kern="1200" dirty="0" smtClean="0">
                <a:solidFill>
                  <a:schemeClr val="tx1"/>
                </a:solidFill>
                <a:effectLst/>
                <a:latin typeface="+mn-lt"/>
                <a:ea typeface="+mn-ea"/>
                <a:cs typeface="+mn-cs"/>
              </a:rPr>
              <a:t>word processing software </a:t>
            </a:r>
            <a:r>
              <a:rPr lang="en-US" sz="1200" kern="1200" dirty="0" smtClean="0">
                <a:solidFill>
                  <a:schemeClr val="tx1"/>
                </a:solidFill>
                <a:effectLst/>
                <a:latin typeface="+mn-lt"/>
                <a:ea typeface="+mn-ea"/>
                <a:cs typeface="+mn-cs"/>
              </a:rPr>
              <a:t>to create and edit documents such as research papers, class notes, and resumes. Microsoft Word is the most popular word processing program that you can buy and install on your computer.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are looking for a more affordable alternative, you might want to try an open source alternative such as Writer, a word processing program from the Apache </a:t>
            </a:r>
            <a:r>
              <a:rPr lang="en-US" sz="1200" kern="1200" dirty="0" err="1" smtClean="0">
                <a:solidFill>
                  <a:schemeClr val="tx1"/>
                </a:solidFill>
                <a:effectLst/>
                <a:latin typeface="+mn-lt"/>
                <a:ea typeface="+mn-ea"/>
                <a:cs typeface="+mn-cs"/>
              </a:rPr>
              <a:t>OpenOffice</a:t>
            </a:r>
            <a:r>
              <a:rPr lang="en-US" sz="1200" kern="1200" dirty="0" smtClean="0">
                <a:solidFill>
                  <a:schemeClr val="tx1"/>
                </a:solidFill>
                <a:effectLst/>
                <a:latin typeface="+mn-lt"/>
                <a:ea typeface="+mn-ea"/>
                <a:cs typeface="+mn-cs"/>
              </a:rPr>
              <a:t> suite</a:t>
            </a:r>
            <a:r>
              <a:rPr lang="en-US" sz="1200" i="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6035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90242BF6-DD33-49D9-BE4D-843754A4FB92}" type="slidenum">
              <a:rPr lang="en-US" smtClean="0"/>
              <a:pPr/>
              <a:t>8</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Spreadsheet software </a:t>
            </a:r>
            <a:r>
              <a:rPr lang="en-US" sz="1200" kern="1200" dirty="0" smtClean="0">
                <a:solidFill>
                  <a:schemeClr val="tx1"/>
                </a:solidFill>
                <a:effectLst/>
                <a:latin typeface="+mn-lt"/>
                <a:ea typeface="+mn-ea"/>
                <a:cs typeface="+mn-cs"/>
              </a:rPr>
              <a:t>lets you make calculations and perform numerical analyses.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Microsoft Excel and Apache </a:t>
            </a:r>
            <a:r>
              <a:rPr lang="en-US" sz="1200" kern="1200" dirty="0" err="1" smtClean="0">
                <a:solidFill>
                  <a:schemeClr val="tx1"/>
                </a:solidFill>
                <a:effectLst/>
                <a:latin typeface="+mn-lt"/>
                <a:ea typeface="+mn-ea"/>
                <a:cs typeface="+mn-cs"/>
              </a:rPr>
              <a:t>OpenOffice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Calc</a:t>
            </a:r>
            <a:r>
              <a:rPr lang="en-US" sz="1200" kern="1200" dirty="0" smtClean="0">
                <a:solidFill>
                  <a:schemeClr val="tx1"/>
                </a:solidFill>
                <a:effectLst/>
                <a:latin typeface="+mn-lt"/>
                <a:ea typeface="+mn-ea"/>
                <a:cs typeface="+mn-cs"/>
              </a:rPr>
              <a:t> are two examples of spreadsheet software. One benefit of spreadsheet software is that it can automatically recalculate all formulas and functions in a spreadsheet when values for some of the inputs change.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544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defTabSz="914400" rtl="0" eaLnBrk="1" latinLnBrk="0" hangingPunct="1">
              <a:spcBef>
                <a:spcPct val="0"/>
              </a:spcBef>
              <a:buNone/>
              <a:defRPr lang="en-US" sz="4400" kern="1200" dirty="0">
                <a:solidFill>
                  <a:srgbClr val="2F4578"/>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lvl1pPr>
              <a:defRPr sz="1200">
                <a:solidFill>
                  <a:schemeClr val="accent1"/>
                </a:solidFill>
              </a:defRPr>
            </a:lvl1pPr>
          </a:lstStyle>
          <a:p>
            <a:r>
              <a:rPr lang="en-US" dirty="0" smtClean="0"/>
              <a:t>4-</a:t>
            </a:r>
            <a:fld id="{3C5A0288-DE65-4327-81AA-3D0ED474C7D0}" type="slidenum">
              <a:rPr lang="en-US" smtClean="0"/>
              <a:pPr/>
              <a:t>‹#›</a:t>
            </a:fld>
            <a:endParaRPr lang="en-US" dirty="0"/>
          </a:p>
        </p:txBody>
      </p:sp>
    </p:spTree>
    <p:extLst>
      <p:ext uri="{BB962C8B-B14F-4D97-AF65-F5344CB8AC3E}">
        <p14:creationId xmlns:p14="http://schemas.microsoft.com/office/powerpoint/2010/main" val="189786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lvl1pPr>
              <a:defRPr sz="1200">
                <a:solidFill>
                  <a:schemeClr val="accent1"/>
                </a:solidFill>
              </a:defRPr>
            </a:lvl1pPr>
          </a:lstStyle>
          <a:p>
            <a:r>
              <a:rPr lang="en-US" dirty="0" smtClean="0"/>
              <a:t>4-</a:t>
            </a:r>
            <a:fld id="{3C5A0288-DE65-4327-81AA-3D0ED474C7D0}" type="slidenum">
              <a:rPr lang="en-US" smtClean="0"/>
              <a:pPr/>
              <a:t>‹#›</a:t>
            </a:fld>
            <a:endParaRPr lang="en-US" dirty="0"/>
          </a:p>
        </p:txBody>
      </p:sp>
    </p:spTree>
    <p:extLst>
      <p:ext uri="{BB962C8B-B14F-4D97-AF65-F5344CB8AC3E}">
        <p14:creationId xmlns:p14="http://schemas.microsoft.com/office/powerpoint/2010/main" val="100754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lvl1pPr>
              <a:defRPr sz="1200">
                <a:solidFill>
                  <a:schemeClr val="accent1"/>
                </a:solidFill>
              </a:defRPr>
            </a:lvl1pPr>
          </a:lstStyle>
          <a:p>
            <a:r>
              <a:rPr lang="en-US" dirty="0" smtClean="0"/>
              <a:t>4-</a:t>
            </a:r>
            <a:fld id="{3C5A0288-DE65-4327-81AA-3D0ED474C7D0}" type="slidenum">
              <a:rPr lang="en-US" smtClean="0"/>
              <a:pPr/>
              <a:t>‹#›</a:t>
            </a:fld>
            <a:endParaRPr lang="en-US" dirty="0"/>
          </a:p>
        </p:txBody>
      </p:sp>
    </p:spTree>
    <p:extLst>
      <p:ext uri="{BB962C8B-B14F-4D97-AF65-F5344CB8AC3E}">
        <p14:creationId xmlns:p14="http://schemas.microsoft.com/office/powerpoint/2010/main" val="1235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lvl1pPr>
              <a:defRPr sz="1200">
                <a:solidFill>
                  <a:schemeClr val="accent1"/>
                </a:solidFill>
              </a:defRPr>
            </a:lvl1pPr>
          </a:lstStyle>
          <a:p>
            <a:r>
              <a:rPr lang="en-US" dirty="0" smtClean="0"/>
              <a:t>4-</a:t>
            </a:r>
            <a:fld id="{3C5A0288-DE65-4327-81AA-3D0ED474C7D0}" type="slidenum">
              <a:rPr lang="en-US" smtClean="0"/>
              <a:pPr/>
              <a:t>‹#›</a:t>
            </a:fld>
            <a:endParaRPr lang="en-US" dirty="0"/>
          </a:p>
        </p:txBody>
      </p:sp>
    </p:spTree>
    <p:extLst>
      <p:ext uri="{BB962C8B-B14F-4D97-AF65-F5344CB8AC3E}">
        <p14:creationId xmlns:p14="http://schemas.microsoft.com/office/powerpoint/2010/main" val="73829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lvl1pPr>
              <a:defRPr sz="1200">
                <a:solidFill>
                  <a:schemeClr val="accent1"/>
                </a:solidFill>
              </a:defRPr>
            </a:lvl1pPr>
          </a:lstStyle>
          <a:p>
            <a:r>
              <a:rPr lang="en-US" dirty="0" smtClean="0"/>
              <a:t>4- </a:t>
            </a:r>
            <a:fld id="{3C5A0288-DE65-4327-81AA-3D0ED474C7D0}" type="slidenum">
              <a:rPr lang="en-US" smtClean="0"/>
              <a:pPr/>
              <a:t>‹#›</a:t>
            </a:fld>
            <a:endParaRPr lang="en-US" dirty="0"/>
          </a:p>
        </p:txBody>
      </p:sp>
    </p:spTree>
    <p:extLst>
      <p:ext uri="{BB962C8B-B14F-4D97-AF65-F5344CB8AC3E}">
        <p14:creationId xmlns:p14="http://schemas.microsoft.com/office/powerpoint/2010/main" val="10391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 y="6583680"/>
            <a:ext cx="6400800" cy="274320"/>
          </a:xfrm>
          <a:prstGeom prst="rect">
            <a:avLst/>
          </a:prstGeom>
        </p:spPr>
        <p:txBody>
          <a:bodyPr vert="horz" lIns="91440" tIns="45720" rIns="91440" bIns="45720" rtlCol="0" anchor="ctr"/>
          <a:lstStyle>
            <a:lvl1pPr algn="l">
              <a:defRPr sz="1200">
                <a:solidFill>
                  <a:schemeClr val="bg1"/>
                </a:solidFill>
                <a:latin typeface="+mn-lt"/>
                <a:cs typeface="Arial" pitchFamily="34" charset="0"/>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7315200" y="6583680"/>
            <a:ext cx="1371600" cy="274320"/>
          </a:xfrm>
          <a:prstGeom prst="rect">
            <a:avLst/>
          </a:prstGeom>
        </p:spPr>
        <p:txBody>
          <a:bodyPr vert="horz" lIns="91440" tIns="45720" rIns="91440" bIns="45720" rtlCol="0" anchor="ctr"/>
          <a:lstStyle>
            <a:lvl1pPr algn="r">
              <a:defRPr sz="1400">
                <a:solidFill>
                  <a:schemeClr val="bg1"/>
                </a:solidFill>
                <a:latin typeface="Arial" pitchFamily="34" charset="0"/>
                <a:cs typeface="Arial" pitchFamily="34" charset="0"/>
              </a:defRPr>
            </a:lvl1pPr>
          </a:lstStyle>
          <a:p>
            <a:r>
              <a:rPr lang="en-US" dirty="0" smtClean="0"/>
              <a:t>4-</a:t>
            </a:r>
            <a:fld id="{3C5A0288-DE65-4327-81AA-3D0ED474C7D0}" type="slidenum">
              <a:rPr lang="en-US" smtClean="0"/>
              <a:pPr/>
              <a:t>‹#›</a:t>
            </a:fld>
            <a:endParaRPr lang="en-US" dirty="0"/>
          </a:p>
        </p:txBody>
      </p:sp>
    </p:spTree>
    <p:extLst>
      <p:ext uri="{BB962C8B-B14F-4D97-AF65-F5344CB8AC3E}">
        <p14:creationId xmlns:p14="http://schemas.microsoft.com/office/powerpoint/2010/main" val="196767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rgbClr val="2F4578"/>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lnSpc>
          <a:spcPct val="114000"/>
        </a:lnSpc>
        <a:spcBef>
          <a:spcPct val="20000"/>
        </a:spcBef>
        <a:buFont typeface="Arial" pitchFamily="34" charset="0"/>
        <a:buChar char="•"/>
        <a:defRPr sz="3200" kern="1200">
          <a:solidFill>
            <a:srgbClr val="0070C0"/>
          </a:solidFill>
          <a:latin typeface="Arial" pitchFamily="34" charset="0"/>
          <a:ea typeface="+mn-ea"/>
          <a:cs typeface="Arial" pitchFamily="34" charset="0"/>
        </a:defRPr>
      </a:lvl1pPr>
      <a:lvl2pPr marL="742950" indent="-285750" algn="l" defTabSz="914400" rtl="0" eaLnBrk="1" latinLnBrk="0" hangingPunct="1">
        <a:lnSpc>
          <a:spcPct val="114000"/>
        </a:lnSpc>
        <a:spcBef>
          <a:spcPct val="20000"/>
        </a:spcBef>
        <a:buFont typeface="Wingdings" panose="05000000000000000000" pitchFamily="2" charset="2"/>
        <a:buChar char="Ø"/>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14000"/>
        </a:lnSpc>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572000" y="1600200"/>
            <a:ext cx="4191000" cy="3954929"/>
          </a:xfrm>
          <a:prstGeom prst="rect">
            <a:avLst/>
          </a:prstGeom>
          <a:noFill/>
          <a:ln w="9525" algn="ctr">
            <a:noFill/>
            <a:miter lim="800000"/>
            <a:headEnd/>
            <a:tailEnd/>
          </a:ln>
        </p:spPr>
        <p:txBody>
          <a:bodyPr wrap="square">
            <a:spAutoFit/>
          </a:bodyPr>
          <a:lstStyle/>
          <a:p>
            <a:pPr algn="ctr">
              <a:spcBef>
                <a:spcPct val="50000"/>
              </a:spcBef>
              <a:spcAft>
                <a:spcPts val="3600"/>
              </a:spcAft>
            </a:pPr>
            <a:r>
              <a:rPr lang="en-US" sz="4400" b="1" i="1" dirty="0">
                <a:solidFill>
                  <a:srgbClr val="003B78"/>
                </a:solidFill>
                <a:effectLst>
                  <a:outerShdw blurRad="38100" dist="38100" dir="2700000" algn="tl">
                    <a:srgbClr val="000000">
                      <a:alpha val="43137"/>
                    </a:srgbClr>
                  </a:outerShdw>
                </a:effectLst>
              </a:rPr>
              <a:t>Technology</a:t>
            </a:r>
            <a:br>
              <a:rPr lang="en-US" sz="4400" b="1" i="1" dirty="0">
                <a:solidFill>
                  <a:srgbClr val="003B78"/>
                </a:solidFill>
                <a:effectLst>
                  <a:outerShdw blurRad="38100" dist="38100" dir="2700000" algn="tl">
                    <a:srgbClr val="000000">
                      <a:alpha val="43137"/>
                    </a:srgbClr>
                  </a:outerShdw>
                </a:effectLst>
              </a:rPr>
            </a:br>
            <a:r>
              <a:rPr lang="en-US" sz="4400" b="1" i="1" dirty="0">
                <a:solidFill>
                  <a:srgbClr val="003B78"/>
                </a:solidFill>
                <a:effectLst>
                  <a:outerShdw blurRad="38100" dist="38100" dir="2700000" algn="tl">
                    <a:srgbClr val="000000">
                      <a:alpha val="43137"/>
                    </a:srgbClr>
                  </a:outerShdw>
                </a:effectLst>
              </a:rPr>
              <a:t>in Action</a:t>
            </a:r>
          </a:p>
          <a:p>
            <a:pPr algn="ctr">
              <a:spcBef>
                <a:spcPct val="50000"/>
              </a:spcBef>
            </a:pPr>
            <a:r>
              <a:rPr lang="en-US" sz="2400" spc="-150" dirty="0">
                <a:solidFill>
                  <a:prstClr val="black"/>
                </a:solidFill>
              </a:rPr>
              <a:t>Alan Evans  </a:t>
            </a:r>
            <a:r>
              <a:rPr lang="en-US" sz="2400" b="1" spc="-150" dirty="0">
                <a:solidFill>
                  <a:srgbClr val="F5834D"/>
                </a:solidFill>
              </a:rPr>
              <a:t>•</a:t>
            </a:r>
            <a:r>
              <a:rPr lang="en-US" sz="2400" spc="-150" dirty="0">
                <a:solidFill>
                  <a:srgbClr val="0070C0"/>
                </a:solidFill>
              </a:rPr>
              <a:t> </a:t>
            </a:r>
            <a:r>
              <a:rPr lang="en-US" sz="2400" spc="-150" dirty="0">
                <a:solidFill>
                  <a:prstClr val="black"/>
                </a:solidFill>
              </a:rPr>
              <a:t> Kendall Martin</a:t>
            </a:r>
          </a:p>
          <a:p>
            <a:pPr algn="ctr">
              <a:spcBef>
                <a:spcPct val="50000"/>
              </a:spcBef>
              <a:spcAft>
                <a:spcPts val="3000"/>
              </a:spcAft>
            </a:pPr>
            <a:r>
              <a:rPr lang="en-US" sz="2400" spc="-150" dirty="0">
                <a:solidFill>
                  <a:prstClr val="black"/>
                </a:solidFill>
              </a:rPr>
              <a:t>Mary Anne Poatsy</a:t>
            </a:r>
          </a:p>
          <a:p>
            <a:pPr algn="ctr">
              <a:spcBef>
                <a:spcPct val="50000"/>
              </a:spcBef>
            </a:pPr>
            <a:r>
              <a:rPr lang="en-US" sz="2400" spc="-150" dirty="0" smtClean="0">
                <a:solidFill>
                  <a:prstClr val="black"/>
                </a:solidFill>
              </a:rPr>
              <a:t>Twelfth </a:t>
            </a:r>
            <a:r>
              <a:rPr lang="en-US" sz="2400" spc="-150" dirty="0">
                <a:solidFill>
                  <a:prstClr val="black"/>
                </a:solidFill>
              </a:rPr>
              <a:t>Edition</a:t>
            </a:r>
            <a:endParaRPr lang="en-US" sz="3200" spc="-150" dirty="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5415147"/>
              </p:ext>
            </p:extLst>
          </p:nvPr>
        </p:nvGraphicFramePr>
        <p:xfrm>
          <a:off x="914400" y="1600200"/>
          <a:ext cx="3176587" cy="4064000"/>
        </p:xfrm>
        <a:graphic>
          <a:graphicData uri="http://schemas.openxmlformats.org/presentationml/2006/ole">
            <mc:AlternateContent xmlns:mc="http://schemas.openxmlformats.org/markup-compatibility/2006">
              <mc:Choice xmlns:v="urn:schemas-microsoft-com:vml" Requires="v">
                <p:oleObj spid="_x0000_s1057" name="Acrobat Document" r:id="rId4" imgW="5829300" imgH="7458075" progId="AcroExch.Document.7">
                  <p:embed/>
                </p:oleObj>
              </mc:Choice>
              <mc:Fallback>
                <p:oleObj name="Acrobat Document" r:id="rId4" imgW="5829300" imgH="7458075" progId="AcroExch.Document.7">
                  <p:embed/>
                  <p:pic>
                    <p:nvPicPr>
                      <p:cNvPr id="0" name=""/>
                      <p:cNvPicPr/>
                      <p:nvPr/>
                    </p:nvPicPr>
                    <p:blipFill>
                      <a:blip r:embed="rId5"/>
                      <a:stretch>
                        <a:fillRect/>
                      </a:stretch>
                    </p:blipFill>
                    <p:spPr>
                      <a:xfrm>
                        <a:off x="914400" y="1600200"/>
                        <a:ext cx="3176587" cy="4064000"/>
                      </a:xfrm>
                      <a:prstGeom prst="rect">
                        <a:avLst/>
                      </a:prstGeom>
                      <a:ln>
                        <a:solidFill>
                          <a:schemeClr val="accent1"/>
                        </a:solid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89" y="2252442"/>
            <a:ext cx="3942924" cy="3403963"/>
          </a:xfrm>
          <a:prstGeom prst="rect">
            <a:avLst/>
          </a:prstGeom>
        </p:spPr>
      </p:pic>
      <p:sp>
        <p:nvSpPr>
          <p:cNvPr id="75787" name="Rectangle 11"/>
          <p:cNvSpPr>
            <a:spLocks noGrp="1" noChangeArrowheads="1"/>
          </p:cNvSpPr>
          <p:nvPr>
            <p:ph type="title"/>
          </p:nvPr>
        </p:nvSpPr>
        <p:spPr/>
        <p:txBody>
          <a:bodyPr>
            <a:normAutofit fontScale="90000"/>
          </a:bodyPr>
          <a:lstStyle/>
          <a:p>
            <a:pPr eaLnBrk="1" hangingPunct="1">
              <a:defRPr/>
            </a:pPr>
            <a:r>
              <a:rPr lang="en-US" dirty="0" smtClean="0">
                <a:effectLst/>
              </a:rPr>
              <a:t>Productivity and Business Software</a:t>
            </a:r>
            <a:r>
              <a:rPr lang="en-US" sz="3100" dirty="0" smtClean="0">
                <a:effectLst/>
              </a:rPr>
              <a:t/>
            </a:r>
            <a:br>
              <a:rPr lang="en-US" sz="3100" dirty="0" smtClean="0">
                <a:effectLst/>
              </a:rPr>
            </a:br>
            <a:r>
              <a:rPr lang="en-US" sz="3600" dirty="0" smtClean="0">
                <a:effectLst/>
              </a:rPr>
              <a:t>Spreadsheet Software </a:t>
            </a:r>
            <a:endParaRPr lang="en-US" dirty="0">
              <a:effectLst/>
            </a:endParaRPr>
          </a:p>
        </p:txBody>
      </p:sp>
      <p:sp>
        <p:nvSpPr>
          <p:cNvPr id="75788" name="Rectangle 12"/>
          <p:cNvSpPr>
            <a:spLocks noGrp="1" noChangeArrowheads="1"/>
          </p:cNvSpPr>
          <p:nvPr>
            <p:ph idx="1"/>
          </p:nvPr>
        </p:nvSpPr>
        <p:spPr>
          <a:xfrm>
            <a:off x="457200" y="1600200"/>
            <a:ext cx="4114800" cy="741317"/>
          </a:xfrm>
        </p:spPr>
        <p:txBody>
          <a:bodyPr>
            <a:normAutofit/>
          </a:bodyPr>
          <a:lstStyle/>
          <a:p>
            <a:pPr eaLnBrk="1" hangingPunct="1">
              <a:spcBef>
                <a:spcPts val="0"/>
              </a:spcBef>
              <a:defRPr/>
            </a:pPr>
            <a:r>
              <a:rPr lang="en-US" dirty="0" smtClean="0"/>
              <a:t>Create charts</a:t>
            </a:r>
          </a:p>
          <a:p>
            <a:pPr marL="457200" lvl="1" indent="0">
              <a:spcBef>
                <a:spcPts val="0"/>
              </a:spcBef>
              <a:buNone/>
              <a:defRPr/>
            </a:pPr>
            <a:endParaRPr lang="en-US" sz="2000" dirty="0" smtClean="0"/>
          </a:p>
        </p:txBody>
      </p:sp>
      <p:sp>
        <p:nvSpPr>
          <p:cNvPr id="6" name="Rectangle 12"/>
          <p:cNvSpPr txBox="1">
            <a:spLocks noChangeArrowheads="1"/>
          </p:cNvSpPr>
          <p:nvPr/>
        </p:nvSpPr>
        <p:spPr>
          <a:xfrm>
            <a:off x="4572000" y="1600200"/>
            <a:ext cx="4191000" cy="4708448"/>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14000"/>
              </a:lnSpc>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14000"/>
              </a:lnSpc>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defRPr/>
            </a:pPr>
            <a:r>
              <a:rPr lang="en-US" dirty="0" err="1" smtClean="0">
                <a:solidFill>
                  <a:srgbClr val="0070C0"/>
                </a:solidFill>
              </a:rPr>
              <a:t>Sparklines</a:t>
            </a:r>
            <a:endParaRPr lang="en-US" dirty="0" smtClean="0">
              <a:solidFill>
                <a:srgbClr val="0070C0"/>
              </a:solidFill>
            </a:endParaRP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4-</a:t>
            </a:r>
            <a:fld id="{3C5A0288-DE65-4327-81AA-3D0ED474C7D0}" type="slidenum">
              <a:rPr lang="en-US" smtClean="0"/>
              <a:pPr/>
              <a:t>9</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616" y="2514600"/>
            <a:ext cx="4073590" cy="2362200"/>
          </a:xfrm>
          <a:prstGeom prst="rect">
            <a:avLst/>
          </a:prstGeom>
        </p:spPr>
      </p:pic>
    </p:spTree>
    <p:extLst>
      <p:ext uri="{BB962C8B-B14F-4D97-AF65-F5344CB8AC3E}">
        <p14:creationId xmlns:p14="http://schemas.microsoft.com/office/powerpoint/2010/main" val="204559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title"/>
          </p:nvPr>
        </p:nvSpPr>
        <p:spPr/>
        <p:txBody>
          <a:bodyPr>
            <a:normAutofit fontScale="90000"/>
          </a:bodyPr>
          <a:lstStyle/>
          <a:p>
            <a:pPr eaLnBrk="1" hangingPunct="1">
              <a:defRPr/>
            </a:pPr>
            <a:r>
              <a:rPr lang="en-US" dirty="0" smtClean="0">
                <a:effectLst/>
              </a:rPr>
              <a:t>Productivity and Business Software</a:t>
            </a:r>
            <a:br>
              <a:rPr lang="en-US" dirty="0" smtClean="0">
                <a:effectLst/>
              </a:rPr>
            </a:br>
            <a:r>
              <a:rPr lang="en-US" sz="3600" dirty="0" smtClean="0">
                <a:effectLst/>
              </a:rPr>
              <a:t>Presentation Software</a:t>
            </a:r>
            <a:endParaRPr lang="en-US" dirty="0">
              <a:effectLst/>
            </a:endParaRPr>
          </a:p>
        </p:txBody>
      </p:sp>
      <p:sp>
        <p:nvSpPr>
          <p:cNvPr id="3" name="Content Placeholder 2"/>
          <p:cNvSpPr>
            <a:spLocks noGrp="1"/>
          </p:cNvSpPr>
          <p:nvPr>
            <p:ph idx="1"/>
          </p:nvPr>
        </p:nvSpPr>
        <p:spPr>
          <a:xfrm>
            <a:off x="457200" y="1600200"/>
            <a:ext cx="5638800" cy="5029200"/>
          </a:xfrm>
        </p:spPr>
        <p:txBody>
          <a:bodyPr>
            <a:normAutofit lnSpcReduction="10000"/>
          </a:bodyPr>
          <a:lstStyle/>
          <a:p>
            <a:r>
              <a:rPr lang="en-US" dirty="0" smtClean="0"/>
              <a:t>Tips for designing good presentations</a:t>
            </a:r>
          </a:p>
          <a:p>
            <a:pPr lvl="1"/>
            <a:r>
              <a:rPr lang="en-US" dirty="0" smtClean="0"/>
              <a:t>Be careful with color</a:t>
            </a:r>
          </a:p>
          <a:p>
            <a:pPr lvl="1"/>
            <a:r>
              <a:rPr lang="en-US" dirty="0" smtClean="0"/>
              <a:t>Use bullets for key points</a:t>
            </a:r>
          </a:p>
          <a:p>
            <a:pPr lvl="1"/>
            <a:r>
              <a:rPr lang="en-US" dirty="0" smtClean="0"/>
              <a:t>Use images</a:t>
            </a:r>
          </a:p>
          <a:p>
            <a:pPr lvl="1"/>
            <a:r>
              <a:rPr lang="en-US" dirty="0" smtClean="0"/>
              <a:t>Consider font size and style</a:t>
            </a:r>
          </a:p>
          <a:p>
            <a:pPr lvl="1"/>
            <a:r>
              <a:rPr lang="en-US" dirty="0" smtClean="0"/>
              <a:t>Keep animation and background audio to a minimum</a:t>
            </a: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4-</a:t>
            </a:r>
            <a:fld id="{3C5A0288-DE65-4327-81AA-3D0ED474C7D0}" type="slidenum">
              <a:rPr lang="en-US" smtClean="0"/>
              <a:pPr/>
              <a:t>10</a:t>
            </a:fld>
            <a:endParaRPr lang="en-US" dirty="0"/>
          </a:p>
        </p:txBody>
      </p:sp>
    </p:spTree>
    <p:extLst>
      <p:ext uri="{BB962C8B-B14F-4D97-AF65-F5344CB8AC3E}">
        <p14:creationId xmlns:p14="http://schemas.microsoft.com/office/powerpoint/2010/main" val="6972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hangingPunct="1">
              <a:defRPr/>
            </a:pPr>
            <a:r>
              <a:rPr lang="en-US" dirty="0" smtClean="0">
                <a:effectLst/>
              </a:rPr>
              <a:t>Productivity and Business Software</a:t>
            </a:r>
            <a:br>
              <a:rPr lang="en-US" dirty="0" smtClean="0">
                <a:effectLst/>
              </a:rPr>
            </a:br>
            <a:r>
              <a:rPr lang="en-US" sz="3600" dirty="0" smtClean="0">
                <a:effectLst/>
              </a:rPr>
              <a:t>Database Software</a:t>
            </a:r>
            <a:endParaRPr lang="en-US" dirty="0">
              <a:effectLst/>
            </a:endParaRPr>
          </a:p>
        </p:txBody>
      </p:sp>
      <p:sp>
        <p:nvSpPr>
          <p:cNvPr id="79875" name="Rectangle 3"/>
          <p:cNvSpPr>
            <a:spLocks noGrp="1" noChangeArrowheads="1"/>
          </p:cNvSpPr>
          <p:nvPr>
            <p:ph idx="1"/>
          </p:nvPr>
        </p:nvSpPr>
        <p:spPr>
          <a:xfrm>
            <a:off x="457200" y="1600200"/>
            <a:ext cx="8229600" cy="4876800"/>
          </a:xfrm>
        </p:spPr>
        <p:txBody>
          <a:bodyPr>
            <a:normAutofit/>
          </a:bodyPr>
          <a:lstStyle/>
          <a:p>
            <a:pPr eaLnBrk="1" hangingPunct="1">
              <a:lnSpc>
                <a:spcPct val="110000"/>
              </a:lnSpc>
              <a:defRPr/>
            </a:pPr>
            <a:r>
              <a:rPr lang="en-US" dirty="0" smtClean="0">
                <a:effectLst/>
              </a:rPr>
              <a:t>Store and organize data</a:t>
            </a:r>
            <a:endParaRPr lang="en-US" dirty="0"/>
          </a:p>
          <a:p>
            <a:pPr eaLnBrk="1" hangingPunct="1">
              <a:lnSpc>
                <a:spcPct val="110000"/>
              </a:lnSpc>
              <a:defRPr/>
            </a:pPr>
            <a:r>
              <a:rPr lang="en-US" dirty="0" smtClean="0"/>
              <a:t>Fields &gt; Records&gt;Tables</a:t>
            </a:r>
            <a:endParaRPr lang="en-US" dirty="0" smtClean="0">
              <a:effectLst/>
            </a:endParaRP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11</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7" y="2819400"/>
            <a:ext cx="8082023" cy="32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Productivity and Business Software</a:t>
            </a:r>
            <a:r>
              <a:rPr lang="en-US" sz="3100" dirty="0" smtClean="0">
                <a:effectLst/>
              </a:rPr>
              <a:t/>
            </a:r>
            <a:br>
              <a:rPr lang="en-US" sz="3100" dirty="0" smtClean="0">
                <a:effectLst/>
              </a:rPr>
            </a:br>
            <a:r>
              <a:rPr lang="en-US" sz="3600" dirty="0" smtClean="0">
                <a:effectLst/>
              </a:rPr>
              <a:t>Note-taking Software</a:t>
            </a:r>
            <a:endParaRPr lang="en-US" dirty="0">
              <a:effectLst/>
            </a:endParaRPr>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4-</a:t>
            </a:r>
            <a:fld id="{3C5A0288-DE65-4327-81AA-3D0ED474C7D0}" type="slidenum">
              <a:rPr lang="en-US" smtClean="0"/>
              <a:pPr/>
              <a:t>12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1449917"/>
            <a:ext cx="6019800" cy="4979246"/>
          </a:xfrm>
          <a:prstGeom prst="rect">
            <a:avLst/>
          </a:prstGeom>
        </p:spPr>
      </p:pic>
    </p:spTree>
    <p:extLst>
      <p:ext uri="{BB962C8B-B14F-4D97-AF65-F5344CB8AC3E}">
        <p14:creationId xmlns:p14="http://schemas.microsoft.com/office/powerpoint/2010/main" val="41371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Autofit/>
          </a:bodyPr>
          <a:lstStyle/>
          <a:p>
            <a:pPr eaLnBrk="1" hangingPunct="1">
              <a:defRPr/>
            </a:pPr>
            <a:r>
              <a:rPr lang="en-US" sz="4000" dirty="0" smtClean="0">
                <a:effectLst/>
              </a:rPr>
              <a:t>Productivity and Business Software</a:t>
            </a:r>
            <a:r>
              <a:rPr lang="en-US" sz="2800" dirty="0" smtClean="0">
                <a:effectLst/>
              </a:rPr>
              <a:t/>
            </a:r>
            <a:br>
              <a:rPr lang="en-US" sz="2800" dirty="0" smtClean="0">
                <a:effectLst/>
              </a:rPr>
            </a:br>
            <a:r>
              <a:rPr lang="en-US" sz="3200" dirty="0" smtClean="0">
                <a:effectLst/>
              </a:rPr>
              <a:t>Personal Information Manager Software</a:t>
            </a:r>
            <a:endParaRPr lang="en-US" sz="3200" dirty="0">
              <a:effectLst/>
            </a:endParaRPr>
          </a:p>
        </p:txBody>
      </p:sp>
      <p:sp>
        <p:nvSpPr>
          <p:cNvPr id="81923" name="Rectangle 3"/>
          <p:cNvSpPr>
            <a:spLocks noGrp="1" noChangeArrowheads="1"/>
          </p:cNvSpPr>
          <p:nvPr>
            <p:ph idx="1"/>
          </p:nvPr>
        </p:nvSpPr>
        <p:spPr>
          <a:xfrm>
            <a:off x="457200" y="1600200"/>
            <a:ext cx="8229600" cy="4800600"/>
          </a:xfrm>
        </p:spPr>
        <p:txBody>
          <a:bodyPr>
            <a:normAutofit/>
          </a:bodyPr>
          <a:lstStyle/>
          <a:p>
            <a:pPr eaLnBrk="1" hangingPunct="1">
              <a:defRPr/>
            </a:pPr>
            <a:r>
              <a:rPr lang="en-US" dirty="0" smtClean="0">
                <a:effectLst/>
              </a:rPr>
              <a:t>Manage e-mail, contacts, calendars, and tasks</a:t>
            </a:r>
          </a:p>
          <a:p>
            <a:pPr>
              <a:defRPr/>
            </a:pPr>
            <a:r>
              <a:rPr lang="en-US" dirty="0"/>
              <a:t>Web-based PIMs</a:t>
            </a:r>
          </a:p>
          <a:p>
            <a:pPr lvl="1">
              <a:defRPr/>
            </a:pPr>
            <a:r>
              <a:rPr lang="en-US" dirty="0"/>
              <a:t>Yahoo!</a:t>
            </a:r>
          </a:p>
          <a:p>
            <a:pPr lvl="1">
              <a:defRPr/>
            </a:pPr>
            <a:r>
              <a:rPr lang="en-US" dirty="0"/>
              <a:t>Google</a:t>
            </a:r>
          </a:p>
          <a:p>
            <a:pPr>
              <a:defRPr/>
            </a:pPr>
            <a:r>
              <a:rPr lang="en-US" dirty="0"/>
              <a:t>Other options</a:t>
            </a:r>
          </a:p>
          <a:p>
            <a:pPr lvl="1">
              <a:defRPr/>
            </a:pPr>
            <a:r>
              <a:rPr lang="en-US" dirty="0"/>
              <a:t>Toodledo</a:t>
            </a:r>
          </a:p>
          <a:p>
            <a:pPr lvl="1">
              <a:defRPr/>
            </a:pPr>
            <a:r>
              <a:rPr lang="en-US" dirty="0" err="1"/>
              <a:t>OmniFocus</a:t>
            </a:r>
            <a:r>
              <a:rPr lang="en-US" dirty="0"/>
              <a:t>  </a:t>
            </a: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13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09" y="3429000"/>
            <a:ext cx="5168644"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defRPr/>
            </a:pPr>
            <a:r>
              <a:rPr lang="en-US" dirty="0" smtClean="0">
                <a:effectLst/>
              </a:rPr>
              <a:t>Productivity and Business Software</a:t>
            </a:r>
            <a:r>
              <a:rPr lang="en-US" sz="3100" dirty="0" smtClean="0">
                <a:effectLst/>
              </a:rPr>
              <a:t/>
            </a:r>
            <a:br>
              <a:rPr lang="en-US" sz="3100" dirty="0" smtClean="0">
                <a:effectLst/>
              </a:rPr>
            </a:br>
            <a:r>
              <a:rPr lang="en-US" sz="3600" dirty="0" smtClean="0">
                <a:effectLst/>
              </a:rPr>
              <a:t>Personal Financial Software</a:t>
            </a:r>
            <a:endParaRPr lang="en-US" dirty="0">
              <a:effectLst/>
            </a:endParaRPr>
          </a:p>
        </p:txBody>
      </p:sp>
      <p:sp>
        <p:nvSpPr>
          <p:cNvPr id="90115" name="Rectangle 3"/>
          <p:cNvSpPr>
            <a:spLocks noGrp="1" noChangeArrowheads="1"/>
          </p:cNvSpPr>
          <p:nvPr>
            <p:ph sz="half" idx="1"/>
          </p:nvPr>
        </p:nvSpPr>
        <p:spPr>
          <a:xfrm>
            <a:off x="457200" y="1600200"/>
            <a:ext cx="4038600" cy="4983480"/>
          </a:xfrm>
        </p:spPr>
        <p:txBody>
          <a:bodyPr>
            <a:normAutofit/>
          </a:bodyPr>
          <a:lstStyle/>
          <a:p>
            <a:pPr>
              <a:defRPr/>
            </a:pPr>
            <a:r>
              <a:rPr lang="en-US" sz="3200" dirty="0" smtClean="0"/>
              <a:t>Financial planning software</a:t>
            </a:r>
          </a:p>
          <a:p>
            <a:pPr lvl="1">
              <a:defRPr/>
            </a:pPr>
            <a:r>
              <a:rPr lang="en-US" sz="2800" dirty="0" smtClean="0">
                <a:effectLst/>
              </a:rPr>
              <a:t>Manage daily finances</a:t>
            </a:r>
          </a:p>
          <a:p>
            <a:pPr lvl="1">
              <a:defRPr/>
            </a:pPr>
            <a:r>
              <a:rPr lang="en-US" sz="2800" dirty="0" smtClean="0"/>
              <a:t>Electronic checkbook registers</a:t>
            </a:r>
          </a:p>
          <a:p>
            <a:pPr lvl="1">
              <a:defRPr/>
            </a:pPr>
            <a:r>
              <a:rPr lang="en-US" sz="2800" dirty="0" smtClean="0"/>
              <a:t>Automatic bill payment tools</a:t>
            </a:r>
          </a:p>
        </p:txBody>
      </p:sp>
      <p:sp>
        <p:nvSpPr>
          <p:cNvPr id="3" name="Content Placeholder 2"/>
          <p:cNvSpPr>
            <a:spLocks noGrp="1"/>
          </p:cNvSpPr>
          <p:nvPr>
            <p:ph sz="half" idx="2"/>
          </p:nvPr>
        </p:nvSpPr>
        <p:spPr>
          <a:xfrm>
            <a:off x="4572000" y="1600200"/>
            <a:ext cx="4114800" cy="4754722"/>
          </a:xfrm>
        </p:spPr>
        <p:txBody>
          <a:bodyPr>
            <a:normAutofit/>
          </a:bodyPr>
          <a:lstStyle/>
          <a:p>
            <a:pPr>
              <a:defRPr/>
            </a:pPr>
            <a:r>
              <a:rPr lang="en-US" sz="3200" dirty="0"/>
              <a:t>Tax preparation software</a:t>
            </a:r>
          </a:p>
          <a:p>
            <a:pPr lvl="1">
              <a:defRPr/>
            </a:pPr>
            <a:r>
              <a:rPr lang="en-US" sz="2800" dirty="0"/>
              <a:t>Intuit TurboTax</a:t>
            </a:r>
          </a:p>
          <a:p>
            <a:pPr lvl="1">
              <a:defRPr/>
            </a:pPr>
            <a:r>
              <a:rPr lang="en-US" sz="2800" dirty="0"/>
              <a:t>H&amp;R Block </a:t>
            </a:r>
            <a:r>
              <a:rPr lang="en-US" sz="2800" dirty="0" smtClean="0"/>
              <a:t>At </a:t>
            </a:r>
            <a:r>
              <a:rPr lang="en-US" sz="2800" dirty="0"/>
              <a:t>Home</a:t>
            </a:r>
          </a:p>
          <a:p>
            <a:pPr marL="0" indent="0">
              <a:buNone/>
            </a:pP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4-</a:t>
            </a:r>
            <a:fld id="{3C5A0288-DE65-4327-81AA-3D0ED474C7D0}" type="slidenum">
              <a:rPr lang="en-US" smtClean="0"/>
              <a:pPr/>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defRPr/>
            </a:pPr>
            <a:r>
              <a:rPr lang="en-US" dirty="0" smtClean="0">
                <a:effectLst/>
              </a:rPr>
              <a:t>Productivity and Business Software</a:t>
            </a:r>
            <a:r>
              <a:rPr lang="en-US" sz="3100" dirty="0" smtClean="0">
                <a:effectLst/>
              </a:rPr>
              <a:t/>
            </a:r>
            <a:br>
              <a:rPr lang="en-US" sz="3100" dirty="0" smtClean="0">
                <a:effectLst/>
              </a:rPr>
            </a:br>
            <a:r>
              <a:rPr lang="en-US" sz="3600" dirty="0" smtClean="0">
                <a:effectLst/>
              </a:rPr>
              <a:t>Small Business Software</a:t>
            </a:r>
            <a:endParaRPr lang="en-US" dirty="0">
              <a:effectLst/>
            </a:endParaRPr>
          </a:p>
        </p:txBody>
      </p:sp>
      <p:sp>
        <p:nvSpPr>
          <p:cNvPr id="90115" name="Rectangle 3"/>
          <p:cNvSpPr>
            <a:spLocks noGrp="1" noChangeArrowheads="1"/>
          </p:cNvSpPr>
          <p:nvPr>
            <p:ph sz="half" idx="1"/>
          </p:nvPr>
        </p:nvSpPr>
        <p:spPr>
          <a:xfrm>
            <a:off x="457200" y="1600200"/>
            <a:ext cx="8229600" cy="4953000"/>
          </a:xfrm>
        </p:spPr>
        <p:txBody>
          <a:bodyPr>
            <a:normAutofit/>
          </a:bodyPr>
          <a:lstStyle/>
          <a:p>
            <a:pPr>
              <a:defRPr/>
            </a:pPr>
            <a:r>
              <a:rPr lang="en-US" sz="3200" dirty="0"/>
              <a:t>Accounting software</a:t>
            </a:r>
          </a:p>
          <a:p>
            <a:pPr lvl="1">
              <a:defRPr/>
            </a:pPr>
            <a:r>
              <a:rPr lang="en-US" sz="2800" dirty="0"/>
              <a:t>Track accounts receivable and </a:t>
            </a:r>
            <a:r>
              <a:rPr lang="en-US" sz="2800" dirty="0" smtClean="0"/>
              <a:t>payable</a:t>
            </a:r>
            <a:endParaRPr lang="en-US" sz="2800" dirty="0"/>
          </a:p>
          <a:p>
            <a:pPr lvl="1">
              <a:defRPr/>
            </a:pPr>
            <a:r>
              <a:rPr lang="en-US" sz="2800" dirty="0"/>
              <a:t>Inventory management, payroll, and </a:t>
            </a:r>
            <a:r>
              <a:rPr lang="en-US" sz="2800" dirty="0" smtClean="0"/>
              <a:t>billing</a:t>
            </a:r>
            <a:endParaRPr lang="en-US" sz="3200" dirty="0" smtClean="0"/>
          </a:p>
          <a:p>
            <a:pPr>
              <a:defRPr/>
            </a:pPr>
            <a:r>
              <a:rPr lang="en-US" sz="3200" dirty="0" smtClean="0"/>
              <a:t>Desktop publishing (DTP) software</a:t>
            </a:r>
          </a:p>
          <a:p>
            <a:pPr lvl="1">
              <a:defRPr/>
            </a:pPr>
            <a:r>
              <a:rPr lang="en-US" sz="2800" dirty="0" smtClean="0"/>
              <a:t>Design books and publications</a:t>
            </a:r>
          </a:p>
          <a:p>
            <a:pPr>
              <a:defRPr/>
            </a:pPr>
            <a:r>
              <a:rPr lang="en-US" sz="3200" dirty="0"/>
              <a:t>Web </a:t>
            </a:r>
            <a:r>
              <a:rPr lang="en-US" sz="3200" dirty="0" smtClean="0"/>
              <a:t>Authoring </a:t>
            </a:r>
            <a:r>
              <a:rPr lang="en-US" sz="3200" dirty="0"/>
              <a:t>software</a:t>
            </a:r>
          </a:p>
          <a:p>
            <a:pPr lvl="1">
              <a:defRPr/>
            </a:pPr>
            <a:r>
              <a:rPr lang="en-US" sz="2800" dirty="0"/>
              <a:t>Design web </a:t>
            </a:r>
            <a:r>
              <a:rPr lang="en-US" sz="2800" dirty="0" smtClean="0"/>
              <a:t>pages</a:t>
            </a:r>
            <a:endParaRPr lang="en-US" sz="2800"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4-</a:t>
            </a:r>
            <a:fld id="{3C5A0288-DE65-4327-81AA-3D0ED474C7D0}" type="slidenum">
              <a:rPr lang="en-US" smtClean="0"/>
              <a:pPr/>
              <a:t>15</a:t>
            </a:fld>
            <a:endParaRPr lang="en-US" dirty="0"/>
          </a:p>
        </p:txBody>
      </p:sp>
    </p:spTree>
    <p:extLst>
      <p:ext uri="{BB962C8B-B14F-4D97-AF65-F5344CB8AC3E}">
        <p14:creationId xmlns:p14="http://schemas.microsoft.com/office/powerpoint/2010/main" val="13223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defRPr/>
            </a:pPr>
            <a:r>
              <a:rPr lang="en-US" dirty="0" smtClean="0">
                <a:effectLst/>
              </a:rPr>
              <a:t>Productivity and Business Software</a:t>
            </a:r>
            <a:br>
              <a:rPr lang="en-US" dirty="0" smtClean="0">
                <a:effectLst/>
              </a:rPr>
            </a:br>
            <a:r>
              <a:rPr lang="en-US" sz="3300" dirty="0" smtClean="0">
                <a:effectLst/>
              </a:rPr>
              <a:t>Software for Large and Specialized Businesses</a:t>
            </a:r>
            <a:endParaRPr lang="en-US" sz="3300" dirty="0">
              <a:effectLst/>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4-</a:t>
            </a:r>
            <a:fld id="{3C5A0288-DE65-4327-81AA-3D0ED474C7D0}" type="slidenum">
              <a:rPr lang="en-US" smtClean="0"/>
              <a:pPr/>
              <a:t>16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62" y="1752600"/>
            <a:ext cx="8172075" cy="4191000"/>
          </a:xfrm>
          <a:prstGeom prst="rect">
            <a:avLst/>
          </a:prstGeom>
        </p:spPr>
      </p:pic>
    </p:spTree>
    <p:extLst>
      <p:ext uri="{BB962C8B-B14F-4D97-AF65-F5344CB8AC3E}">
        <p14:creationId xmlns:p14="http://schemas.microsoft.com/office/powerpoint/2010/main" val="227070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600201"/>
            <a:ext cx="7772400" cy="1066800"/>
          </a:xfrm>
        </p:spPr>
        <p:txBody>
          <a:bodyPr/>
          <a:lstStyle/>
          <a:p>
            <a:r>
              <a:rPr lang="en-US" dirty="0"/>
              <a:t>Programs that Let You Play</a:t>
            </a:r>
          </a:p>
        </p:txBody>
      </p:sp>
      <p:sp>
        <p:nvSpPr>
          <p:cNvPr id="7" name="Subtitle 6"/>
          <p:cNvSpPr>
            <a:spLocks noGrp="1"/>
          </p:cNvSpPr>
          <p:nvPr>
            <p:ph type="subTitle" idx="1"/>
          </p:nvPr>
        </p:nvSpPr>
        <p:spPr>
          <a:xfrm>
            <a:off x="1295400" y="2971801"/>
            <a:ext cx="6934200" cy="3505200"/>
          </a:xfrm>
        </p:spPr>
        <p:txBody>
          <a:bodyPr>
            <a:normAutofit/>
          </a:bodyPr>
          <a:lstStyle/>
          <a:p>
            <a:pPr marL="457200" indent="-457200" algn="l">
              <a:buFont typeface="Arial" panose="020B0604020202020204" pitchFamily="34" charset="0"/>
              <a:buChar char="•"/>
            </a:pPr>
            <a:r>
              <a:rPr lang="en-US" dirty="0"/>
              <a:t>Multimedia and Entertainment Software</a:t>
            </a:r>
          </a:p>
          <a:p>
            <a:pPr marL="457200" indent="-457200" algn="l">
              <a:buFont typeface="Arial" panose="020B0604020202020204" pitchFamily="34" charset="0"/>
              <a:buChar char="•"/>
            </a:pPr>
            <a:r>
              <a:rPr lang="en-US" dirty="0"/>
              <a:t>Managing Your Software</a:t>
            </a: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3" name="Slide Number Placeholder 2"/>
          <p:cNvSpPr>
            <a:spLocks noGrp="1"/>
          </p:cNvSpPr>
          <p:nvPr>
            <p:ph type="sldNum" sz="quarter" idx="12"/>
          </p:nvPr>
        </p:nvSpPr>
        <p:spPr/>
        <p:txBody>
          <a:bodyPr/>
          <a:lstStyle/>
          <a:p>
            <a:r>
              <a:rPr lang="en-US" smtClean="0"/>
              <a:t>4-</a:t>
            </a:r>
            <a:fld id="{3C5A0288-DE65-4327-81AA-3D0ED474C7D0}" type="slidenum">
              <a:rPr lang="en-US" smtClean="0"/>
              <a:pPr/>
              <a:t>17</a:t>
            </a:fld>
            <a:endParaRPr lang="en-US" dirty="0"/>
          </a:p>
        </p:txBody>
      </p:sp>
    </p:spTree>
    <p:extLst>
      <p:ext uri="{BB962C8B-B14F-4D97-AF65-F5344CB8AC3E}">
        <p14:creationId xmlns:p14="http://schemas.microsoft.com/office/powerpoint/2010/main" val="23503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382000" cy="1219200"/>
          </a:xfrm>
        </p:spPr>
        <p:txBody>
          <a:bodyPr>
            <a:noAutofit/>
          </a:bodyPr>
          <a:lstStyle/>
          <a:p>
            <a:r>
              <a:rPr lang="en-US" sz="4000" dirty="0">
                <a:effectLst/>
              </a:rPr>
              <a:t>Multimedia and</a:t>
            </a:r>
            <a:br>
              <a:rPr lang="en-US" sz="4000" dirty="0">
                <a:effectLst/>
              </a:rPr>
            </a:br>
            <a:r>
              <a:rPr lang="en-US" sz="4000" dirty="0" smtClean="0">
                <a:effectLst/>
              </a:rPr>
              <a:t>Entertainment Software</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457200" y="1600200"/>
            <a:ext cx="8229600" cy="4525963"/>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startAt="5"/>
            </a:pPr>
            <a:r>
              <a:rPr lang="en-US" sz="2800" dirty="0">
                <a:solidFill>
                  <a:schemeClr val="tx1"/>
                </a:solidFill>
              </a:rPr>
              <a:t>What different types of multimedia </a:t>
            </a:r>
            <a:r>
              <a:rPr lang="en-US" sz="2800" dirty="0" smtClean="0">
                <a:solidFill>
                  <a:schemeClr val="tx1"/>
                </a:solidFill>
              </a:rPr>
              <a:t>and entertainment </a:t>
            </a:r>
            <a:r>
              <a:rPr lang="en-US" sz="2800" dirty="0">
                <a:solidFill>
                  <a:schemeClr val="tx1"/>
                </a:solidFill>
              </a:rPr>
              <a:t>software are available?</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4-</a:t>
            </a:r>
            <a:fld id="{3C5A0288-DE65-4327-81AA-3D0ED474C7D0}" type="slidenum">
              <a:rPr lang="en-US" smtClean="0"/>
              <a:pPr/>
              <a:t>18</a:t>
            </a:fld>
            <a:endParaRPr lang="en-US" dirty="0"/>
          </a:p>
        </p:txBody>
      </p:sp>
    </p:spTree>
    <p:extLst>
      <p:ext uri="{BB962C8B-B14F-4D97-AF65-F5344CB8AC3E}">
        <p14:creationId xmlns:p14="http://schemas.microsoft.com/office/powerpoint/2010/main" val="395938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b="1" i="1" dirty="0" smtClean="0"/>
              <a:t>Technology in Action</a:t>
            </a:r>
            <a:endParaRPr lang="en-US" b="1" i="1" dirty="0"/>
          </a:p>
        </p:txBody>
      </p:sp>
      <p:sp>
        <p:nvSpPr>
          <p:cNvPr id="3" name="Subtitle 2"/>
          <p:cNvSpPr>
            <a:spLocks noGrp="1"/>
          </p:cNvSpPr>
          <p:nvPr>
            <p:ph type="subTitle" idx="1"/>
          </p:nvPr>
        </p:nvSpPr>
        <p:spPr>
          <a:xfrm>
            <a:off x="990600" y="3429000"/>
            <a:ext cx="7162800" cy="1752600"/>
          </a:xfrm>
        </p:spPr>
        <p:txBody>
          <a:bodyPr>
            <a:normAutofit lnSpcReduction="10000"/>
          </a:bodyPr>
          <a:lstStyle/>
          <a:p>
            <a:pPr>
              <a:defRPr/>
            </a:pPr>
            <a:r>
              <a:rPr lang="en-US" b="0" dirty="0">
                <a:solidFill>
                  <a:schemeClr val="tx1"/>
                </a:solidFill>
              </a:rPr>
              <a:t>Chapter </a:t>
            </a:r>
            <a:r>
              <a:rPr lang="en-US" b="0" dirty="0" smtClean="0">
                <a:solidFill>
                  <a:schemeClr val="tx1"/>
                </a:solidFill>
              </a:rPr>
              <a:t>3</a:t>
            </a:r>
            <a:endParaRPr lang="en-US" b="0" dirty="0">
              <a:solidFill>
                <a:schemeClr val="tx1"/>
              </a:solidFill>
            </a:endParaRPr>
          </a:p>
          <a:p>
            <a:pPr>
              <a:defRPr/>
            </a:pPr>
            <a:r>
              <a:rPr lang="en-US" b="0" dirty="0">
                <a:solidFill>
                  <a:schemeClr val="tx1"/>
                </a:solidFill>
              </a:rPr>
              <a:t>Application Software: </a:t>
            </a:r>
            <a:br>
              <a:rPr lang="en-US" b="0" dirty="0">
                <a:solidFill>
                  <a:schemeClr val="tx1"/>
                </a:solidFill>
              </a:rPr>
            </a:br>
            <a:r>
              <a:rPr lang="en-US" b="0" dirty="0">
                <a:solidFill>
                  <a:schemeClr val="tx1"/>
                </a:solidFill>
              </a:rPr>
              <a:t>Programs That Let You Work and Play</a:t>
            </a:r>
          </a:p>
        </p:txBody>
      </p:sp>
    </p:spTree>
    <p:extLst>
      <p:ext uri="{BB962C8B-B14F-4D97-AF65-F5344CB8AC3E}">
        <p14:creationId xmlns:p14="http://schemas.microsoft.com/office/powerpoint/2010/main" val="409334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effectLst/>
              </a:rPr>
              <a:t>Managing </a:t>
            </a:r>
            <a:r>
              <a:rPr lang="en-US" sz="4000" dirty="0" smtClean="0">
                <a:effectLst/>
              </a:rPr>
              <a:t>Your Software</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457200" y="1600200"/>
            <a:ext cx="8229600" cy="4525963"/>
          </a:xfrm>
        </p:spPr>
        <p:txBody>
          <a:bodyPr>
            <a:normAutofit/>
          </a:bodyPr>
          <a:lstStyle/>
          <a:p>
            <a:pPr marL="0" indent="0" algn="l">
              <a:buNone/>
            </a:pPr>
            <a:r>
              <a:rPr lang="en-US" dirty="0" smtClean="0">
                <a:solidFill>
                  <a:srgbClr val="0070C0"/>
                </a:solidFill>
              </a:rPr>
              <a:t>Objectives</a:t>
            </a:r>
          </a:p>
          <a:p>
            <a:pPr marL="971550" indent="-514350">
              <a:buFont typeface="+mj-lt"/>
              <a:buAutoNum type="arabicPeriod" startAt="6"/>
            </a:pPr>
            <a:r>
              <a:rPr lang="en-US" sz="2800" dirty="0">
                <a:solidFill>
                  <a:schemeClr val="tx1"/>
                </a:solidFill>
              </a:rPr>
              <a:t>What’s important to know when </a:t>
            </a:r>
            <a:r>
              <a:rPr lang="en-US" sz="2800" dirty="0" smtClean="0">
                <a:solidFill>
                  <a:schemeClr val="tx1"/>
                </a:solidFill>
              </a:rPr>
              <a:t>buying software?</a:t>
            </a:r>
          </a:p>
          <a:p>
            <a:pPr marL="971550" indent="-514350">
              <a:buFont typeface="+mj-lt"/>
              <a:buAutoNum type="arabicPeriod" startAt="6"/>
            </a:pPr>
            <a:r>
              <a:rPr lang="en-US" sz="2800" dirty="0">
                <a:solidFill>
                  <a:schemeClr val="tx1"/>
                </a:solidFill>
              </a:rPr>
              <a:t>How do I install and uninstall software?</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4-</a:t>
            </a:r>
            <a:fld id="{3C5A0288-DE65-4327-81AA-3D0ED474C7D0}" type="slidenum">
              <a:rPr lang="en-US" smtClean="0"/>
              <a:pPr/>
              <a:t>19</a:t>
            </a:fld>
            <a:endParaRPr lang="en-US" dirty="0"/>
          </a:p>
        </p:txBody>
      </p:sp>
    </p:spTree>
    <p:extLst>
      <p:ext uri="{BB962C8B-B14F-4D97-AF65-F5344CB8AC3E}">
        <p14:creationId xmlns:p14="http://schemas.microsoft.com/office/powerpoint/2010/main" val="114868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81000" y="228600"/>
            <a:ext cx="8382000" cy="1143000"/>
          </a:xfrm>
        </p:spPr>
        <p:txBody>
          <a:bodyPr>
            <a:normAutofit fontScale="90000"/>
          </a:bodyPr>
          <a:lstStyle/>
          <a:p>
            <a:pPr eaLnBrk="1" hangingPunct="1">
              <a:defRPr/>
            </a:pPr>
            <a:r>
              <a:rPr lang="en-US" dirty="0" smtClean="0">
                <a:effectLst/>
              </a:rPr>
              <a:t>Multimedia and Entertainment Software</a:t>
            </a:r>
            <a:endParaRPr lang="en-US" dirty="0">
              <a:effectLst/>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20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791" y="1606731"/>
            <a:ext cx="5940418"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457" y="1828800"/>
            <a:ext cx="4867656" cy="3799458"/>
          </a:xfrm>
          <a:prstGeom prst="rect">
            <a:avLst/>
          </a:prstGeom>
        </p:spPr>
      </p:pic>
      <p:sp>
        <p:nvSpPr>
          <p:cNvPr id="100354" name="Rectangle 2"/>
          <p:cNvSpPr>
            <a:spLocks noGrp="1" noChangeArrowheads="1"/>
          </p:cNvSpPr>
          <p:nvPr>
            <p:ph type="title"/>
          </p:nvPr>
        </p:nvSpPr>
        <p:spPr/>
        <p:txBody>
          <a:bodyPr>
            <a:normAutofit fontScale="90000"/>
          </a:bodyPr>
          <a:lstStyle/>
          <a:p>
            <a:pPr>
              <a:defRPr/>
            </a:pPr>
            <a:r>
              <a:rPr lang="en-US" sz="4000" dirty="0" smtClean="0">
                <a:effectLst/>
              </a:rPr>
              <a:t>Multimedia and Entertainment Software</a:t>
            </a:r>
            <a:r>
              <a:rPr lang="en-US" sz="2800" dirty="0" smtClean="0">
                <a:effectLst/>
              </a:rPr>
              <a:t/>
            </a:r>
            <a:br>
              <a:rPr lang="en-US" sz="2800" dirty="0" smtClean="0">
                <a:effectLst/>
              </a:rPr>
            </a:br>
            <a:r>
              <a:rPr lang="en-US" sz="3600" dirty="0" smtClean="0">
                <a:effectLst/>
              </a:rPr>
              <a:t>Digital Image </a:t>
            </a:r>
            <a:r>
              <a:rPr lang="en-US" sz="3600" dirty="0">
                <a:effectLst/>
              </a:rPr>
              <a:t>and </a:t>
            </a:r>
            <a:r>
              <a:rPr lang="en-US" sz="3600" dirty="0" smtClean="0">
                <a:effectLst/>
              </a:rPr>
              <a:t>Video Editing Software</a:t>
            </a:r>
            <a:endParaRPr lang="en-US" sz="3600" dirty="0">
              <a:effectLst/>
            </a:endParaRPr>
          </a:p>
        </p:txBody>
      </p:sp>
      <p:sp>
        <p:nvSpPr>
          <p:cNvPr id="100355" name="Rectangle 3"/>
          <p:cNvSpPr>
            <a:spLocks noGrp="1" noChangeArrowheads="1"/>
          </p:cNvSpPr>
          <p:nvPr>
            <p:ph idx="1"/>
          </p:nvPr>
        </p:nvSpPr>
        <p:spPr>
          <a:xfrm>
            <a:off x="381000" y="1600201"/>
            <a:ext cx="3846639" cy="4876799"/>
          </a:xfrm>
        </p:spPr>
        <p:txBody>
          <a:bodyPr>
            <a:normAutofit/>
          </a:bodyPr>
          <a:lstStyle/>
          <a:p>
            <a:pPr eaLnBrk="1" hangingPunct="1">
              <a:lnSpc>
                <a:spcPct val="100000"/>
              </a:lnSpc>
              <a:defRPr/>
            </a:pPr>
            <a:r>
              <a:rPr lang="en-US" dirty="0" smtClean="0"/>
              <a:t>Video-editing software</a:t>
            </a:r>
          </a:p>
          <a:p>
            <a:pPr eaLnBrk="1" hangingPunct="1">
              <a:lnSpc>
                <a:spcPct val="100000"/>
              </a:lnSpc>
              <a:defRPr/>
            </a:pPr>
            <a:r>
              <a:rPr lang="en-US" dirty="0" smtClean="0"/>
              <a:t>Examples</a:t>
            </a:r>
          </a:p>
          <a:p>
            <a:pPr lvl="1">
              <a:lnSpc>
                <a:spcPct val="100000"/>
              </a:lnSpc>
              <a:defRPr/>
            </a:pPr>
            <a:r>
              <a:rPr lang="en-US" dirty="0" smtClean="0"/>
              <a:t>Adobe Premiere Pro and Apple’s Final Cut Pro </a:t>
            </a:r>
          </a:p>
          <a:p>
            <a:pPr lvl="1">
              <a:lnSpc>
                <a:spcPct val="100000"/>
              </a:lnSpc>
              <a:defRPr/>
            </a:pPr>
            <a:r>
              <a:rPr lang="en-US" dirty="0" smtClean="0"/>
              <a:t>Windows Movie Maker and iMovie</a:t>
            </a: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21</a:t>
            </a:fld>
            <a:endParaRPr lang="en-US" dirty="0"/>
          </a:p>
        </p:txBody>
      </p:sp>
    </p:spTree>
    <p:extLst>
      <p:ext uri="{BB962C8B-B14F-4D97-AF65-F5344CB8AC3E}">
        <p14:creationId xmlns:p14="http://schemas.microsoft.com/office/powerpoint/2010/main" val="16870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pPr eaLnBrk="1" hangingPunct="1">
              <a:defRPr/>
            </a:pPr>
            <a:r>
              <a:rPr lang="en-US" sz="4000" dirty="0" smtClean="0">
                <a:effectLst/>
              </a:rPr>
              <a:t>Multimedia and Entertainment Software</a:t>
            </a:r>
            <a:r>
              <a:rPr lang="en-US" dirty="0" smtClean="0">
                <a:effectLst/>
              </a:rPr>
              <a:t/>
            </a:r>
            <a:br>
              <a:rPr lang="en-US" dirty="0" smtClean="0">
                <a:effectLst/>
              </a:rPr>
            </a:br>
            <a:r>
              <a:rPr lang="en-US" sz="3600" dirty="0" smtClean="0">
                <a:effectLst/>
              </a:rPr>
              <a:t>Digital Audio Software</a:t>
            </a:r>
            <a:endParaRPr lang="en-US" dirty="0">
              <a:effectLst/>
            </a:endParaRPr>
          </a:p>
        </p:txBody>
      </p:sp>
      <p:sp>
        <p:nvSpPr>
          <p:cNvPr id="106499" name="Rectangle 3"/>
          <p:cNvSpPr>
            <a:spLocks noGrp="1" noChangeArrowheads="1"/>
          </p:cNvSpPr>
          <p:nvPr>
            <p:ph idx="1"/>
          </p:nvPr>
        </p:nvSpPr>
        <p:spPr>
          <a:xfrm>
            <a:off x="457200" y="1600200"/>
            <a:ext cx="8229600" cy="4876800"/>
          </a:xfrm>
        </p:spPr>
        <p:txBody>
          <a:bodyPr>
            <a:normAutofit/>
          </a:bodyPr>
          <a:lstStyle/>
          <a:p>
            <a:pPr eaLnBrk="1" hangingPunct="1">
              <a:lnSpc>
                <a:spcPct val="100000"/>
              </a:lnSpc>
              <a:defRPr/>
            </a:pPr>
            <a:r>
              <a:rPr lang="en-US" dirty="0" smtClean="0"/>
              <a:t>Digital audio files</a:t>
            </a:r>
          </a:p>
          <a:p>
            <a:pPr eaLnBrk="1" hangingPunct="1">
              <a:lnSpc>
                <a:spcPct val="100000"/>
              </a:lnSpc>
              <a:defRPr/>
            </a:pPr>
            <a:r>
              <a:rPr lang="en-US" dirty="0" smtClean="0"/>
              <a:t>Downloaded music files, audiobooks, or podcasts</a:t>
            </a:r>
          </a:p>
          <a:p>
            <a:pPr lvl="1">
              <a:lnSpc>
                <a:spcPct val="100000"/>
              </a:lnSpc>
              <a:defRPr/>
            </a:pPr>
            <a:r>
              <a:rPr lang="en-US" dirty="0" smtClean="0">
                <a:effectLst/>
              </a:rPr>
              <a:t>Compressed: MP3, ACC, WMA</a:t>
            </a:r>
            <a:endParaRPr lang="en-US" dirty="0"/>
          </a:p>
          <a:p>
            <a:pPr lvl="1">
              <a:lnSpc>
                <a:spcPct val="100000"/>
              </a:lnSpc>
              <a:defRPr/>
            </a:pPr>
            <a:r>
              <a:rPr lang="en-US" dirty="0" smtClean="0">
                <a:effectLst/>
              </a:rPr>
              <a:t>Uncompressed: WAV, AIFF</a:t>
            </a:r>
          </a:p>
          <a:p>
            <a:pPr>
              <a:lnSpc>
                <a:spcPct val="100000"/>
              </a:lnSpc>
              <a:defRPr/>
            </a:pPr>
            <a:r>
              <a:rPr lang="en-US" dirty="0"/>
              <a:t>Create and record audio files</a:t>
            </a:r>
          </a:p>
          <a:p>
            <a:pPr>
              <a:lnSpc>
                <a:spcPct val="100000"/>
              </a:lnSpc>
              <a:defRPr/>
            </a:pPr>
            <a:r>
              <a:rPr lang="en-US" dirty="0" smtClean="0"/>
              <a:t>Audio editing </a:t>
            </a:r>
            <a:r>
              <a:rPr lang="en-US" dirty="0"/>
              <a:t>software</a:t>
            </a:r>
          </a:p>
          <a:p>
            <a:pPr lvl="1">
              <a:lnSpc>
                <a:spcPct val="90000"/>
              </a:lnSpc>
              <a:defRPr/>
            </a:pPr>
            <a:endParaRPr lang="en-US" dirty="0" smtClean="0">
              <a:effectLst/>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4-</a:t>
            </a:r>
            <a:fld id="{3C5A0288-DE65-4327-81AA-3D0ED474C7D0}" type="slidenum">
              <a:rPr lang="en-US" smtClean="0"/>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000" dirty="0" smtClean="0">
                <a:effectLst/>
              </a:rPr>
              <a:t>Multimedia and Entertainment Software</a:t>
            </a:r>
            <a:r>
              <a:rPr lang="en-US" dirty="0" smtClean="0">
                <a:effectLst/>
              </a:rPr>
              <a:t/>
            </a:r>
            <a:br>
              <a:rPr lang="en-US" dirty="0" smtClean="0">
                <a:effectLst/>
              </a:rPr>
            </a:br>
            <a:r>
              <a:rPr lang="en-US" sz="3600" dirty="0" smtClean="0">
                <a:effectLst/>
              </a:rPr>
              <a:t>Gaming Software</a:t>
            </a:r>
            <a:endParaRPr lang="en-US" dirty="0">
              <a:effectLst/>
            </a:endParaRPr>
          </a:p>
        </p:txBody>
      </p:sp>
      <p:sp>
        <p:nvSpPr>
          <p:cNvPr id="8" name="Content Placeholder 7"/>
          <p:cNvSpPr>
            <a:spLocks noGrp="1"/>
          </p:cNvSpPr>
          <p:nvPr>
            <p:ph idx="1"/>
          </p:nvPr>
        </p:nvSpPr>
        <p:spPr>
          <a:xfrm>
            <a:off x="457200" y="1600201"/>
            <a:ext cx="8229600" cy="4800600"/>
          </a:xfrm>
        </p:spPr>
        <p:txBody>
          <a:bodyPr>
            <a:normAutofit/>
          </a:bodyPr>
          <a:lstStyle/>
          <a:p>
            <a:pPr>
              <a:lnSpc>
                <a:spcPct val="125000"/>
              </a:lnSpc>
            </a:pPr>
            <a:r>
              <a:rPr lang="it-IT" dirty="0" smtClean="0"/>
              <a:t>Create characters to extend a game</a:t>
            </a:r>
          </a:p>
          <a:p>
            <a:pPr lvl="1">
              <a:lnSpc>
                <a:spcPct val="125000"/>
              </a:lnSpc>
            </a:pPr>
            <a:r>
              <a:rPr lang="it-IT" dirty="0" smtClean="0"/>
              <a:t>EverQuest, Oblivion, Unreal Tournament</a:t>
            </a:r>
          </a:p>
          <a:p>
            <a:pPr>
              <a:lnSpc>
                <a:spcPct val="125000"/>
              </a:lnSpc>
            </a:pPr>
            <a:r>
              <a:rPr lang="it-IT" dirty="0"/>
              <a:t>Create </a:t>
            </a:r>
            <a:r>
              <a:rPr lang="it-IT" dirty="0" smtClean="0"/>
              <a:t>your </a:t>
            </a:r>
            <a:r>
              <a:rPr lang="it-IT" dirty="0"/>
              <a:t>own games</a:t>
            </a:r>
          </a:p>
          <a:p>
            <a:pPr lvl="1">
              <a:lnSpc>
                <a:spcPct val="125000"/>
              </a:lnSpc>
            </a:pPr>
            <a:r>
              <a:rPr lang="it-IT" dirty="0" smtClean="0"/>
              <a:t>Unity, Adobe Flash, RPG </a:t>
            </a:r>
            <a:r>
              <a:rPr lang="it-IT" dirty="0"/>
              <a:t>Maker </a:t>
            </a:r>
            <a:r>
              <a:rPr lang="it-IT" dirty="0" smtClean="0"/>
              <a:t>VX, GameMaker</a:t>
            </a:r>
            <a:endParaRPr lang="it-IT"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4-</a:t>
            </a:r>
            <a:fld id="{3C5A0288-DE65-4327-81AA-3D0ED474C7D0}" type="slidenum">
              <a:rPr lang="en-US" smtClean="0"/>
              <a:pPr/>
              <a:t>23</a:t>
            </a:fld>
            <a:endParaRPr lang="en-US" dirty="0"/>
          </a:p>
        </p:txBody>
      </p:sp>
    </p:spTree>
    <p:extLst>
      <p:ext uri="{BB962C8B-B14F-4D97-AF65-F5344CB8AC3E}">
        <p14:creationId xmlns:p14="http://schemas.microsoft.com/office/powerpoint/2010/main" val="18261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effectLst/>
              </a:rPr>
              <a:t>Multimedia and Entertainment Software</a:t>
            </a:r>
            <a:r>
              <a:rPr lang="en-US" sz="3200" dirty="0"/>
              <a:t/>
            </a:r>
            <a:br>
              <a:rPr lang="en-US" sz="3200" dirty="0"/>
            </a:br>
            <a:r>
              <a:rPr lang="en-US" sz="3200" dirty="0">
                <a:effectLst/>
              </a:rPr>
              <a:t>Educational and </a:t>
            </a:r>
            <a:r>
              <a:rPr lang="en-US" sz="3200" dirty="0" smtClean="0">
                <a:effectLst/>
              </a:rPr>
              <a:t>Reference Software</a:t>
            </a:r>
            <a:endParaRPr lang="en-US" sz="3200" dirty="0">
              <a:effectLst/>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24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1600200"/>
            <a:ext cx="6172200" cy="4929818"/>
          </a:xfrm>
          <a:prstGeom prst="rect">
            <a:avLst/>
          </a:prstGeom>
        </p:spPr>
      </p:pic>
    </p:spTree>
    <p:extLst>
      <p:ext uri="{BB962C8B-B14F-4D97-AF65-F5344CB8AC3E}">
        <p14:creationId xmlns:p14="http://schemas.microsoft.com/office/powerpoint/2010/main" val="36683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199" y="2959938"/>
            <a:ext cx="4419600" cy="1959204"/>
          </a:xfrm>
          <a:prstGeom prst="rect">
            <a:avLst/>
          </a:prstGeom>
        </p:spPr>
      </p:pic>
      <p:sp>
        <p:nvSpPr>
          <p:cNvPr id="102402" name="Rectangle 2"/>
          <p:cNvSpPr>
            <a:spLocks noGrp="1" noChangeArrowheads="1"/>
          </p:cNvSpPr>
          <p:nvPr>
            <p:ph type="title"/>
          </p:nvPr>
        </p:nvSpPr>
        <p:spPr/>
        <p:txBody>
          <a:bodyPr>
            <a:normAutofit fontScale="90000"/>
          </a:bodyPr>
          <a:lstStyle/>
          <a:p>
            <a:pPr eaLnBrk="1" hangingPunct="1">
              <a:defRPr/>
            </a:pPr>
            <a:r>
              <a:rPr lang="en-US" sz="4000" dirty="0" smtClean="0">
                <a:effectLst/>
              </a:rPr>
              <a:t>Multimedia and Entertainment Software</a:t>
            </a:r>
            <a:r>
              <a:rPr lang="en-US" dirty="0" smtClean="0">
                <a:effectLst/>
              </a:rPr>
              <a:t/>
            </a:r>
            <a:br>
              <a:rPr lang="en-US" dirty="0" smtClean="0">
                <a:effectLst/>
              </a:rPr>
            </a:br>
            <a:r>
              <a:rPr lang="en-US" sz="3600" dirty="0" smtClean="0">
                <a:effectLst/>
              </a:rPr>
              <a:t>Drawing Software</a:t>
            </a:r>
            <a:endParaRPr lang="en-US" dirty="0">
              <a:effectLst/>
            </a:endParaRPr>
          </a:p>
        </p:txBody>
      </p:sp>
      <p:sp>
        <p:nvSpPr>
          <p:cNvPr id="102403" name="Rectangle 3"/>
          <p:cNvSpPr>
            <a:spLocks noGrp="1" noChangeArrowheads="1"/>
          </p:cNvSpPr>
          <p:nvPr>
            <p:ph type="body" idx="1"/>
          </p:nvPr>
        </p:nvSpPr>
        <p:spPr>
          <a:xfrm>
            <a:off x="457199" y="1600200"/>
            <a:ext cx="7620001" cy="4953000"/>
          </a:xfrm>
        </p:spPr>
        <p:txBody>
          <a:bodyPr>
            <a:normAutofit/>
          </a:bodyPr>
          <a:lstStyle/>
          <a:p>
            <a:pPr eaLnBrk="1" hangingPunct="1">
              <a:defRPr/>
            </a:pPr>
            <a:r>
              <a:rPr lang="en-US" dirty="0" smtClean="0">
                <a:effectLst/>
              </a:rPr>
              <a:t>Create:</a:t>
            </a:r>
          </a:p>
          <a:p>
            <a:pPr lvl="1" eaLnBrk="1" hangingPunct="1">
              <a:defRPr/>
            </a:pPr>
            <a:r>
              <a:rPr lang="en-US" dirty="0" smtClean="0">
                <a:effectLst/>
              </a:rPr>
              <a:t>Two-dimensional, line-based drawings</a:t>
            </a:r>
          </a:p>
          <a:p>
            <a:pPr lvl="1" eaLnBrk="1" hangingPunct="1">
              <a:defRPr/>
            </a:pPr>
            <a:r>
              <a:rPr lang="en-US" dirty="0" smtClean="0">
                <a:effectLst/>
              </a:rPr>
              <a:t>Technical diagrams</a:t>
            </a:r>
          </a:p>
          <a:p>
            <a:pPr lvl="1" eaLnBrk="1" hangingPunct="1">
              <a:defRPr/>
            </a:pPr>
            <a:r>
              <a:rPr lang="en-US" dirty="0" smtClean="0">
                <a:effectLst/>
              </a:rPr>
              <a:t>Animations</a:t>
            </a:r>
          </a:p>
          <a:p>
            <a:pPr eaLnBrk="1" hangingPunct="1">
              <a:defRPr/>
            </a:pPr>
            <a:r>
              <a:rPr lang="en-US" dirty="0" smtClean="0">
                <a:effectLst/>
              </a:rPr>
              <a:t>Professional-level</a:t>
            </a:r>
          </a:p>
          <a:p>
            <a:pPr lvl="1" eaLnBrk="1" hangingPunct="1">
              <a:defRPr/>
            </a:pPr>
            <a:r>
              <a:rPr lang="en-US" dirty="0" smtClean="0">
                <a:effectLst/>
              </a:rPr>
              <a:t>Adobe Illustrator</a:t>
            </a:r>
          </a:p>
          <a:p>
            <a:pPr>
              <a:defRPr/>
            </a:pPr>
            <a:r>
              <a:rPr lang="en-US" dirty="0" smtClean="0"/>
              <a:t>Home and landscape planning</a:t>
            </a:r>
            <a:endParaRPr lang="en-US" dirty="0" smtClean="0">
              <a:effectLst/>
            </a:endParaRP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00200"/>
            <a:ext cx="7620000" cy="4876800"/>
          </a:xfrm>
        </p:spPr>
        <p:txBody>
          <a:bodyPr>
            <a:normAutofit/>
          </a:bodyPr>
          <a:lstStyle/>
          <a:p>
            <a:pPr eaLnBrk="1" hangingPunct="1"/>
            <a:r>
              <a:rPr lang="en-US" dirty="0" smtClean="0">
                <a:effectLst/>
              </a:rPr>
              <a:t>End User License Agreement (EULA)</a:t>
            </a:r>
          </a:p>
          <a:p>
            <a:r>
              <a:rPr lang="en-US" dirty="0" smtClean="0"/>
              <a:t>States </a:t>
            </a:r>
            <a:r>
              <a:rPr lang="en-US" dirty="0"/>
              <a:t>the </a:t>
            </a:r>
            <a:r>
              <a:rPr lang="en-US" dirty="0" smtClean="0"/>
              <a:t>following:</a:t>
            </a:r>
            <a:endParaRPr lang="en-US" dirty="0"/>
          </a:p>
          <a:p>
            <a:pPr lvl="1"/>
            <a:r>
              <a:rPr lang="en-US" dirty="0"/>
              <a:t>Ultimate owner of </a:t>
            </a:r>
            <a:r>
              <a:rPr lang="en-US" dirty="0" smtClean="0"/>
              <a:t/>
            </a:r>
            <a:br>
              <a:rPr lang="en-US" dirty="0" smtClean="0"/>
            </a:br>
            <a:r>
              <a:rPr lang="en-US" dirty="0" smtClean="0"/>
              <a:t>software</a:t>
            </a:r>
            <a:endParaRPr lang="en-US" dirty="0"/>
          </a:p>
          <a:p>
            <a:pPr lvl="1"/>
            <a:r>
              <a:rPr lang="en-US" dirty="0" smtClean="0"/>
              <a:t>Whether </a:t>
            </a:r>
            <a:r>
              <a:rPr lang="en-US" dirty="0"/>
              <a:t>copies can </a:t>
            </a:r>
            <a:r>
              <a:rPr lang="en-US" dirty="0" smtClean="0"/>
              <a:t/>
            </a:r>
            <a:br>
              <a:rPr lang="en-US" dirty="0" smtClean="0"/>
            </a:br>
            <a:r>
              <a:rPr lang="en-US" dirty="0" smtClean="0"/>
              <a:t>be </a:t>
            </a:r>
            <a:r>
              <a:rPr lang="en-US" dirty="0"/>
              <a:t>made</a:t>
            </a:r>
          </a:p>
          <a:p>
            <a:pPr lvl="1"/>
            <a:r>
              <a:rPr lang="en-US" dirty="0"/>
              <a:t>Number of installations allowed</a:t>
            </a:r>
          </a:p>
          <a:p>
            <a:pPr lvl="1"/>
            <a:r>
              <a:rPr lang="en-US" dirty="0"/>
              <a:t>Warranties</a:t>
            </a:r>
          </a:p>
          <a:p>
            <a:pPr lvl="1"/>
            <a:endParaRPr lang="en-US" dirty="0" smtClean="0">
              <a:effectLst/>
            </a:endParaRPr>
          </a:p>
        </p:txBody>
      </p:sp>
      <p:sp>
        <p:nvSpPr>
          <p:cNvPr id="7" name="Title 6"/>
          <p:cNvSpPr>
            <a:spLocks noGrp="1"/>
          </p:cNvSpPr>
          <p:nvPr>
            <p:ph type="title"/>
          </p:nvPr>
        </p:nvSpPr>
        <p:spPr/>
        <p:txBody>
          <a:bodyPr>
            <a:normAutofit fontScale="90000"/>
          </a:bodyPr>
          <a:lstStyle/>
          <a:p>
            <a:pPr eaLnBrk="1" hangingPunct="1">
              <a:defRPr/>
            </a:pPr>
            <a:r>
              <a:rPr lang="en-US" dirty="0" smtClean="0">
                <a:effectLst/>
              </a:rPr>
              <a:t>Managing Your Software</a:t>
            </a:r>
            <a:br>
              <a:rPr lang="en-US" dirty="0" smtClean="0">
                <a:effectLst/>
              </a:rPr>
            </a:br>
            <a:r>
              <a:rPr lang="en-US" sz="3600" dirty="0" smtClean="0">
                <a:effectLst/>
              </a:rPr>
              <a:t>Software Licenses</a:t>
            </a:r>
            <a:endParaRPr lang="en-US" dirty="0">
              <a:effectLst/>
            </a:endParaRP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26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188863"/>
            <a:ext cx="3496491" cy="2894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81000" y="228600"/>
            <a:ext cx="8382000" cy="1066800"/>
          </a:xfrm>
        </p:spPr>
        <p:txBody>
          <a:bodyPr>
            <a:normAutofit fontScale="90000"/>
          </a:bodyPr>
          <a:lstStyle/>
          <a:p>
            <a:pPr eaLnBrk="1" hangingPunct="1">
              <a:defRPr/>
            </a:pPr>
            <a:r>
              <a:rPr lang="en-US" dirty="0" smtClean="0">
                <a:effectLst/>
              </a:rPr>
              <a:t>Managing Your Software</a:t>
            </a:r>
            <a:br>
              <a:rPr lang="en-US" dirty="0" smtClean="0">
                <a:effectLst/>
              </a:rPr>
            </a:br>
            <a:r>
              <a:rPr lang="en-US" sz="3600" dirty="0" smtClean="0">
                <a:effectLst/>
              </a:rPr>
              <a:t>Installing and Uninstalling Software</a:t>
            </a:r>
            <a:endParaRPr lang="en-US" sz="4000" dirty="0">
              <a:effectLst/>
            </a:endParaRPr>
          </a:p>
        </p:txBody>
      </p:sp>
      <p:sp>
        <p:nvSpPr>
          <p:cNvPr id="119811" name="Rectangle 3"/>
          <p:cNvSpPr>
            <a:spLocks noGrp="1" noChangeArrowheads="1"/>
          </p:cNvSpPr>
          <p:nvPr>
            <p:ph idx="1"/>
          </p:nvPr>
        </p:nvSpPr>
        <p:spPr>
          <a:xfrm>
            <a:off x="457200" y="1600200"/>
            <a:ext cx="8229600" cy="4953000"/>
          </a:xfrm>
          <a:ln>
            <a:solidFill>
              <a:srgbClr val="FFFFFF"/>
            </a:solidFill>
          </a:ln>
        </p:spPr>
        <p:txBody>
          <a:bodyPr>
            <a:noAutofit/>
          </a:bodyPr>
          <a:lstStyle/>
          <a:p>
            <a:pPr>
              <a:defRPr/>
            </a:pPr>
            <a:r>
              <a:rPr lang="en-US" dirty="0" smtClean="0">
                <a:effectLst/>
              </a:rPr>
              <a:t>DVD or </a:t>
            </a:r>
            <a:r>
              <a:rPr lang="en-US" dirty="0"/>
              <a:t>d</a:t>
            </a:r>
            <a:r>
              <a:rPr lang="en-US" dirty="0" smtClean="0"/>
              <a:t>ownloading </a:t>
            </a:r>
            <a:r>
              <a:rPr lang="en-US" dirty="0"/>
              <a:t>from the </a:t>
            </a:r>
            <a:r>
              <a:rPr lang="en-US" dirty="0" smtClean="0"/>
              <a:t>Internet</a:t>
            </a:r>
          </a:p>
          <a:p>
            <a:pPr>
              <a:defRPr/>
            </a:pPr>
            <a:r>
              <a:rPr lang="en-US" dirty="0" smtClean="0"/>
              <a:t>Full installation</a:t>
            </a:r>
          </a:p>
          <a:p>
            <a:pPr>
              <a:defRPr/>
            </a:pPr>
            <a:r>
              <a:rPr lang="en-US" dirty="0" smtClean="0"/>
              <a:t>Custom installation</a:t>
            </a:r>
          </a:p>
          <a:p>
            <a:r>
              <a:rPr lang="en-US" dirty="0"/>
              <a:t>Recovering from a computer </a:t>
            </a:r>
            <a:r>
              <a:rPr lang="en-US" dirty="0" smtClean="0"/>
              <a:t>crash</a:t>
            </a:r>
          </a:p>
          <a:p>
            <a:r>
              <a:rPr lang="en-US" dirty="0" smtClean="0"/>
              <a:t>Uninstalling Software</a:t>
            </a:r>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4-</a:t>
            </a:r>
            <a:fld id="{3C5A0288-DE65-4327-81AA-3D0ED474C7D0}" type="slidenum">
              <a:rPr lang="en-US" smtClean="0"/>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pPr eaLnBrk="1" hangingPunct="1">
              <a:defRPr/>
            </a:pPr>
            <a:r>
              <a:rPr lang="en-US" sz="4000" dirty="0" smtClean="0">
                <a:effectLst/>
              </a:rPr>
              <a:t>Check Your Understanding</a:t>
            </a:r>
            <a:endParaRPr lang="en-US" sz="4000" dirty="0">
              <a:effectLst/>
            </a:endParaRPr>
          </a:p>
        </p:txBody>
      </p:sp>
      <p:sp>
        <p:nvSpPr>
          <p:cNvPr id="120835" name="Rectangle 3"/>
          <p:cNvSpPr>
            <a:spLocks noGrp="1" noChangeArrowheads="1"/>
          </p:cNvSpPr>
          <p:nvPr>
            <p:ph type="body" idx="1"/>
          </p:nvPr>
        </p:nvSpPr>
        <p:spPr>
          <a:xfrm>
            <a:off x="457200" y="1600200"/>
            <a:ext cx="8229600" cy="4876800"/>
          </a:xfrm>
        </p:spPr>
        <p:txBody>
          <a:bodyPr>
            <a:normAutofit/>
          </a:bodyPr>
          <a:lstStyle/>
          <a:p>
            <a:pPr marL="514350" indent="-514350">
              <a:buFont typeface="+mj-lt"/>
              <a:buAutoNum type="arabicPeriod"/>
            </a:pPr>
            <a:r>
              <a:rPr lang="en-US" dirty="0"/>
              <a:t>What’s the difference between application software and system software</a:t>
            </a:r>
            <a:r>
              <a:rPr lang="en-US" dirty="0" smtClean="0"/>
              <a:t>?</a:t>
            </a:r>
          </a:p>
          <a:p>
            <a:pPr marL="514350" indent="-514350">
              <a:buFont typeface="+mj-lt"/>
              <a:buAutoNum type="arabicPeriod"/>
            </a:pPr>
            <a:r>
              <a:rPr lang="en-US" dirty="0"/>
              <a:t>What are the different ways I can access and use software?</a:t>
            </a:r>
          </a:p>
          <a:p>
            <a:pPr marL="514350" indent="-514350">
              <a:buFont typeface="+mj-lt"/>
              <a:buAutoNum type="arabicPeriod"/>
            </a:pPr>
            <a:r>
              <a:rPr lang="en-US" dirty="0"/>
              <a:t>What kinds of applications are included in productivity software</a:t>
            </a:r>
            <a:r>
              <a:rPr lang="en-US" dirty="0" smtClean="0"/>
              <a:t>?</a:t>
            </a:r>
          </a:p>
          <a:p>
            <a:pPr marL="514350" indent="-514350">
              <a:buFont typeface="+mj-lt"/>
              <a:buAutoNum type="arabicPeriod"/>
            </a:pPr>
            <a:r>
              <a:rPr lang="en-US" dirty="0"/>
              <a:t>What kinds of software do small and large businesses use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4-</a:t>
            </a:r>
            <a:fld id="{3C5A0288-DE65-4327-81AA-3D0ED474C7D0}" type="slidenum">
              <a:rPr lang="en-US" smtClean="0"/>
              <a:pPr/>
              <a:t>28</a:t>
            </a:fld>
            <a:endParaRPr lang="en-US" dirty="0"/>
          </a:p>
        </p:txBody>
      </p:sp>
    </p:spTree>
    <p:extLst>
      <p:ext uri="{BB962C8B-B14F-4D97-AF65-F5344CB8AC3E}">
        <p14:creationId xmlns:p14="http://schemas.microsoft.com/office/powerpoint/2010/main" val="295971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600201"/>
            <a:ext cx="7772400" cy="1066800"/>
          </a:xfrm>
        </p:spPr>
        <p:txBody>
          <a:bodyPr/>
          <a:lstStyle/>
          <a:p>
            <a:r>
              <a:rPr lang="en-US" dirty="0"/>
              <a:t>Programs that Let You Work</a:t>
            </a:r>
          </a:p>
        </p:txBody>
      </p:sp>
      <p:sp>
        <p:nvSpPr>
          <p:cNvPr id="7" name="Subtitle 6"/>
          <p:cNvSpPr>
            <a:spLocks noGrp="1"/>
          </p:cNvSpPr>
          <p:nvPr>
            <p:ph type="subTitle" idx="1"/>
          </p:nvPr>
        </p:nvSpPr>
        <p:spPr>
          <a:xfrm>
            <a:off x="1295400" y="2971801"/>
            <a:ext cx="6934200" cy="3505200"/>
          </a:xfrm>
        </p:spPr>
        <p:txBody>
          <a:bodyPr>
            <a:normAutofit/>
          </a:bodyPr>
          <a:lstStyle/>
          <a:p>
            <a:pPr marL="457200" indent="-457200" algn="l">
              <a:buFont typeface="Arial" panose="020B0604020202020204" pitchFamily="34" charset="0"/>
              <a:buChar char="•"/>
            </a:pPr>
            <a:r>
              <a:rPr lang="en-US" dirty="0"/>
              <a:t>The Nuts and Bolts of Software</a:t>
            </a:r>
          </a:p>
          <a:p>
            <a:pPr marL="457200" indent="-457200" algn="l">
              <a:buFont typeface="Arial" panose="020B0604020202020204" pitchFamily="34" charset="0"/>
              <a:buChar char="•"/>
            </a:pPr>
            <a:r>
              <a:rPr lang="en-US" dirty="0"/>
              <a:t>Productivity and Business Software</a:t>
            </a: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3" name="Slide Number Placeholder 2"/>
          <p:cNvSpPr>
            <a:spLocks noGrp="1"/>
          </p:cNvSpPr>
          <p:nvPr>
            <p:ph type="sldNum" sz="quarter" idx="12"/>
          </p:nvPr>
        </p:nvSpPr>
        <p:spPr/>
        <p:txBody>
          <a:bodyPr/>
          <a:lstStyle/>
          <a:p>
            <a:r>
              <a:rPr lang="en-US" smtClean="0"/>
              <a:t>4-</a:t>
            </a:r>
            <a:fld id="{3C5A0288-DE65-4327-81AA-3D0ED474C7D0}" type="slidenum">
              <a:rPr lang="en-US" smtClean="0"/>
              <a:pPr/>
              <a:t>2</a:t>
            </a:fld>
            <a:endParaRPr lang="en-US" dirty="0"/>
          </a:p>
        </p:txBody>
      </p:sp>
    </p:spTree>
    <p:extLst>
      <p:ext uri="{BB962C8B-B14F-4D97-AF65-F5344CB8AC3E}">
        <p14:creationId xmlns:p14="http://schemas.microsoft.com/office/powerpoint/2010/main" val="381282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pPr eaLnBrk="1" hangingPunct="1">
              <a:defRPr/>
            </a:pPr>
            <a:r>
              <a:rPr lang="en-US" sz="4000" dirty="0" smtClean="0">
                <a:effectLst/>
              </a:rPr>
              <a:t>Check Your Understanding</a:t>
            </a:r>
            <a:endParaRPr lang="en-US" sz="4000" dirty="0">
              <a:effectLst/>
            </a:endParaRPr>
          </a:p>
        </p:txBody>
      </p:sp>
      <p:sp>
        <p:nvSpPr>
          <p:cNvPr id="153603" name="Rectangle 3"/>
          <p:cNvSpPr>
            <a:spLocks noGrp="1" noChangeArrowheads="1"/>
          </p:cNvSpPr>
          <p:nvPr>
            <p:ph type="body" idx="1"/>
          </p:nvPr>
        </p:nvSpPr>
        <p:spPr>
          <a:xfrm>
            <a:off x="457200" y="1600200"/>
            <a:ext cx="8229600" cy="4800599"/>
          </a:xfrm>
        </p:spPr>
        <p:txBody>
          <a:bodyPr>
            <a:normAutofit/>
          </a:bodyPr>
          <a:lstStyle/>
          <a:p>
            <a:pPr marL="514350" indent="-514350">
              <a:buFont typeface="+mj-lt"/>
              <a:buAutoNum type="arabicPeriod" startAt="5"/>
              <a:defRPr/>
            </a:pPr>
            <a:r>
              <a:rPr lang="en-US" dirty="0"/>
              <a:t>What </a:t>
            </a:r>
            <a:r>
              <a:rPr lang="en-US" dirty="0" smtClean="0"/>
              <a:t>types of multimedia </a:t>
            </a:r>
            <a:r>
              <a:rPr lang="en-US" dirty="0"/>
              <a:t>and entertainment </a:t>
            </a:r>
            <a:r>
              <a:rPr lang="en-US" dirty="0" smtClean="0"/>
              <a:t>software are available?</a:t>
            </a:r>
          </a:p>
          <a:p>
            <a:pPr marL="514350" indent="-514350">
              <a:buFont typeface="+mj-lt"/>
              <a:buAutoNum type="arabicPeriod" startAt="5"/>
              <a:defRPr/>
            </a:pPr>
            <a:r>
              <a:rPr lang="en-US" dirty="0"/>
              <a:t>What’s important to know when buying software</a:t>
            </a:r>
            <a:r>
              <a:rPr lang="en-US" dirty="0" smtClean="0"/>
              <a:t>?</a:t>
            </a:r>
          </a:p>
          <a:p>
            <a:pPr marL="514350" indent="-514350">
              <a:buFont typeface="+mj-lt"/>
              <a:buAutoNum type="arabicPeriod" startAt="5"/>
              <a:defRPr/>
            </a:pPr>
            <a:r>
              <a:rPr lang="en-US" dirty="0"/>
              <a:t>How do I install and uninstall software</a:t>
            </a:r>
            <a:r>
              <a:rPr lang="en-US" dirty="0" smtClean="0"/>
              <a:t>?</a:t>
            </a:r>
            <a:endParaRPr lang="en-US" dirty="0"/>
          </a:p>
          <a:p>
            <a:pPr marL="514350" indent="-514350">
              <a:buFont typeface="+mj-lt"/>
              <a:buAutoNum type="arabicPeriod" startAt="5"/>
              <a:defRPr/>
            </a:pPr>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4-</a:t>
            </a:r>
            <a:fld id="{3C5A0288-DE65-4327-81AA-3D0ED474C7D0}" type="slidenum">
              <a:rPr lang="en-US" smtClean="0"/>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fontAlgn="base">
              <a:spcBef>
                <a:spcPct val="0"/>
              </a:spcBef>
              <a:spcAft>
                <a:spcPct val="0"/>
              </a:spcAft>
              <a:defRPr/>
            </a:pPr>
            <a:endParaRPr lang="en-US" sz="1400" dirty="0">
              <a:solidFill>
                <a:srgbClr val="000000"/>
              </a:solidFill>
              <a:effectLst>
                <a:outerShdw blurRad="38100" dist="38100" dir="2700000" algn="tl">
                  <a:srgbClr val="FFFFFF"/>
                </a:outerShdw>
              </a:effectLst>
              <a:latin typeface="Arial" charset="0"/>
            </a:endParaRPr>
          </a:p>
        </p:txBody>
      </p:sp>
      <p:sp>
        <p:nvSpPr>
          <p:cNvPr id="14541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fontAlgn="base">
              <a:spcBef>
                <a:spcPct val="0"/>
              </a:spcBef>
              <a:spcAft>
                <a:spcPct val="0"/>
              </a:spcAft>
            </a:pPr>
            <a:endParaRPr lang="en-US" sz="4400">
              <a:solidFill>
                <a:srgbClr val="E5FFFF"/>
              </a:solidFill>
              <a:latin typeface="Arial" charset="0"/>
            </a:endParaRPr>
          </a:p>
        </p:txBody>
      </p:sp>
      <p:pic>
        <p:nvPicPr>
          <p:cNvPr id="145411" name="Picture 5" descr="cid:3287383400_2177562"/>
          <p:cNvPicPr>
            <a:picLocks noChangeAspect="1" noChangeArrowheads="1"/>
          </p:cNvPicPr>
          <p:nvPr/>
        </p:nvPicPr>
        <p:blipFill>
          <a:blip r:embed="rId3" r:link="rId4" cstate="print"/>
          <a:srcRect/>
          <a:stretch>
            <a:fillRect/>
          </a:stretch>
        </p:blipFill>
        <p:spPr bwMode="auto">
          <a:xfrm>
            <a:off x="457201" y="971550"/>
            <a:ext cx="8229600" cy="2747963"/>
          </a:xfrm>
          <a:prstGeom prst="rect">
            <a:avLst/>
          </a:prstGeom>
          <a:solidFill>
            <a:schemeClr val="hlink"/>
          </a:solidFill>
          <a:ln w="9525">
            <a:solidFill>
              <a:schemeClr val="bg1"/>
            </a:solidFill>
            <a:miter lim="800000"/>
            <a:headEnd/>
            <a:tailEnd/>
          </a:ln>
        </p:spPr>
      </p:pic>
      <p:sp>
        <p:nvSpPr>
          <p:cNvPr id="1454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fontAlgn="base">
              <a:spcBef>
                <a:spcPct val="0"/>
              </a:spcBef>
              <a:spcAft>
                <a:spcPct val="0"/>
              </a:spcAft>
            </a:pPr>
            <a:r>
              <a:rPr lang="en-US" sz="1600">
                <a:solidFill>
                  <a:srgbClr val="000000"/>
                </a:solidFill>
                <a:latin typeface="Arial" charset="0"/>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fontAlgn="base">
              <a:spcBef>
                <a:spcPct val="0"/>
              </a:spcBef>
              <a:spcAft>
                <a:spcPct val="0"/>
              </a:spcAft>
              <a:defRPr/>
            </a:pPr>
            <a:r>
              <a:rPr lang="en-US" dirty="0">
                <a:solidFill>
                  <a:srgbClr val="000000"/>
                </a:solidFill>
                <a:effectLst>
                  <a:outerShdw blurRad="38100" dist="38100" dir="2700000" algn="tl">
                    <a:srgbClr val="FFFFFF"/>
                  </a:outerShdw>
                </a:effectLst>
              </a:rPr>
              <a:t>Copyright © </a:t>
            </a:r>
            <a:r>
              <a:rPr lang="en-US" dirty="0" smtClean="0">
                <a:solidFill>
                  <a:srgbClr val="000000"/>
                </a:solidFill>
                <a:effectLst>
                  <a:outerShdw blurRad="38100" dist="38100" dir="2700000" algn="tl">
                    <a:srgbClr val="FFFFFF"/>
                  </a:outerShdw>
                </a:effectLst>
              </a:rPr>
              <a:t>2016 </a:t>
            </a:r>
            <a:r>
              <a:rPr lang="en-US" dirty="0">
                <a:solidFill>
                  <a:srgbClr val="000000"/>
                </a:solidFill>
                <a:effectLst>
                  <a:outerShdw blurRad="38100" dist="38100" dir="2700000" algn="tl">
                    <a:srgbClr val="FFFFFF"/>
                  </a:outerShdw>
                </a:effectLst>
              </a:rPr>
              <a:t>Pearson Education, Inc.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effectLst/>
              </a:rPr>
              <a:t>The Nuts and Bolts </a:t>
            </a:r>
            <a:r>
              <a:rPr lang="en-US" sz="4000" dirty="0" smtClean="0">
                <a:effectLst/>
              </a:rPr>
              <a:t>of Software</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457200" y="1600200"/>
            <a:ext cx="8229600" cy="4525963"/>
          </a:xfrm>
        </p:spPr>
        <p:txBody>
          <a:bodyPr>
            <a:normAutofit/>
          </a:bodyPr>
          <a:lstStyle/>
          <a:p>
            <a:pPr marL="0" indent="0" algn="l">
              <a:buNone/>
            </a:pPr>
            <a:r>
              <a:rPr lang="en-US" dirty="0" smtClean="0">
                <a:solidFill>
                  <a:srgbClr val="0070C0"/>
                </a:solidFill>
              </a:rPr>
              <a:t>Objectives</a:t>
            </a:r>
          </a:p>
          <a:p>
            <a:pPr marL="971550" indent="-514350">
              <a:buFont typeface="+mj-lt"/>
              <a:buAutoNum type="arabicPeriod"/>
            </a:pPr>
            <a:r>
              <a:rPr lang="en-US" sz="2800" dirty="0">
                <a:solidFill>
                  <a:schemeClr val="tx1"/>
                </a:solidFill>
              </a:rPr>
              <a:t>What’s the difference between </a:t>
            </a:r>
            <a:r>
              <a:rPr lang="en-US" sz="2800" dirty="0" smtClean="0">
                <a:solidFill>
                  <a:schemeClr val="tx1"/>
                </a:solidFill>
              </a:rPr>
              <a:t>application software </a:t>
            </a:r>
            <a:r>
              <a:rPr lang="en-US" sz="2800" dirty="0">
                <a:solidFill>
                  <a:schemeClr val="tx1"/>
                </a:solidFill>
              </a:rPr>
              <a:t>and system software</a:t>
            </a:r>
            <a:r>
              <a:rPr lang="en-US" sz="2800" dirty="0" smtClean="0">
                <a:solidFill>
                  <a:schemeClr val="tx1"/>
                </a:solidFill>
              </a:rPr>
              <a:t>?</a:t>
            </a:r>
          </a:p>
          <a:p>
            <a:pPr marL="971550" indent="-514350">
              <a:buFont typeface="+mj-lt"/>
              <a:buAutoNum type="arabicPeriod"/>
            </a:pPr>
            <a:r>
              <a:rPr lang="en-US" sz="2800" dirty="0">
                <a:solidFill>
                  <a:schemeClr val="tx1"/>
                </a:solidFill>
              </a:rPr>
              <a:t>What are the different ways I can </a:t>
            </a:r>
            <a:r>
              <a:rPr lang="en-US" sz="2800" dirty="0" smtClean="0">
                <a:solidFill>
                  <a:schemeClr val="tx1"/>
                </a:solidFill>
              </a:rPr>
              <a:t>access and </a:t>
            </a:r>
            <a:r>
              <a:rPr lang="en-US" sz="2800" dirty="0">
                <a:solidFill>
                  <a:schemeClr val="tx1"/>
                </a:solidFill>
              </a:rPr>
              <a:t>use software?</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4-</a:t>
            </a:r>
            <a:fld id="{3C5A0288-DE65-4327-81AA-3D0ED474C7D0}" type="slidenum">
              <a:rPr lang="en-US" smtClean="0"/>
              <a:pPr/>
              <a:t>3</a:t>
            </a:fld>
            <a:endParaRPr lang="en-US" dirty="0"/>
          </a:p>
        </p:txBody>
      </p:sp>
    </p:spTree>
    <p:extLst>
      <p:ext uri="{BB962C8B-B14F-4D97-AF65-F5344CB8AC3E}">
        <p14:creationId xmlns:p14="http://schemas.microsoft.com/office/powerpoint/2010/main" val="391187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effectLst/>
              </a:rPr>
              <a:t>Productivity </a:t>
            </a:r>
            <a:r>
              <a:rPr lang="en-US" sz="4000" dirty="0" smtClean="0">
                <a:effectLst/>
              </a:rPr>
              <a:t>and Business </a:t>
            </a:r>
            <a:r>
              <a:rPr lang="en-US" sz="4000" dirty="0">
                <a:effectLst/>
              </a:rPr>
              <a:t>Software</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457200" y="1600200"/>
            <a:ext cx="8229600" cy="4525963"/>
          </a:xfrm>
        </p:spPr>
        <p:txBody>
          <a:bodyPr>
            <a:normAutofit/>
          </a:bodyPr>
          <a:lstStyle/>
          <a:p>
            <a:pPr marL="0" indent="0" algn="l">
              <a:buNone/>
            </a:pPr>
            <a:r>
              <a:rPr lang="en-US" dirty="0" smtClean="0">
                <a:solidFill>
                  <a:srgbClr val="0070C0"/>
                </a:solidFill>
              </a:rPr>
              <a:t>Objectives</a:t>
            </a:r>
          </a:p>
          <a:p>
            <a:pPr marL="971550" indent="-514350">
              <a:buFont typeface="+mj-lt"/>
              <a:buAutoNum type="arabicPeriod" startAt="3"/>
            </a:pPr>
            <a:r>
              <a:rPr lang="en-US" sz="2800" dirty="0">
                <a:solidFill>
                  <a:schemeClr val="tx1"/>
                </a:solidFill>
              </a:rPr>
              <a:t>What kinds of applications are </a:t>
            </a:r>
            <a:r>
              <a:rPr lang="en-US" sz="2800" dirty="0" smtClean="0">
                <a:solidFill>
                  <a:schemeClr val="tx1"/>
                </a:solidFill>
              </a:rPr>
              <a:t>included in </a:t>
            </a:r>
            <a:r>
              <a:rPr lang="en-US" sz="2800" dirty="0">
                <a:solidFill>
                  <a:schemeClr val="tx1"/>
                </a:solidFill>
              </a:rPr>
              <a:t>productivity software</a:t>
            </a:r>
            <a:r>
              <a:rPr lang="en-US" sz="2800" dirty="0" smtClean="0">
                <a:solidFill>
                  <a:schemeClr val="tx1"/>
                </a:solidFill>
              </a:rPr>
              <a:t>?</a:t>
            </a:r>
          </a:p>
          <a:p>
            <a:pPr marL="971550" indent="-514350">
              <a:buFont typeface="+mj-lt"/>
              <a:buAutoNum type="arabicPeriod" startAt="3"/>
            </a:pPr>
            <a:r>
              <a:rPr lang="en-US" sz="2800" dirty="0">
                <a:solidFill>
                  <a:schemeClr val="tx1"/>
                </a:solidFill>
              </a:rPr>
              <a:t>What kinds of software do small </a:t>
            </a:r>
            <a:r>
              <a:rPr lang="en-US" sz="2800" dirty="0" smtClean="0">
                <a:solidFill>
                  <a:schemeClr val="tx1"/>
                </a:solidFill>
              </a:rPr>
              <a:t>and large </a:t>
            </a:r>
            <a:r>
              <a:rPr lang="en-US" sz="2800" dirty="0">
                <a:solidFill>
                  <a:schemeClr val="tx1"/>
                </a:solidFill>
              </a:rPr>
              <a:t>businesses use?</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4-</a:t>
            </a:r>
            <a:fld id="{3C5A0288-DE65-4327-81AA-3D0ED474C7D0}" type="slidenum">
              <a:rPr lang="en-US" smtClean="0"/>
              <a:pPr/>
              <a:t>4</a:t>
            </a:fld>
            <a:endParaRPr lang="en-US" dirty="0"/>
          </a:p>
        </p:txBody>
      </p:sp>
    </p:spTree>
    <p:extLst>
      <p:ext uri="{BB962C8B-B14F-4D97-AF65-F5344CB8AC3E}">
        <p14:creationId xmlns:p14="http://schemas.microsoft.com/office/powerpoint/2010/main" val="408918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defRPr/>
            </a:pPr>
            <a:r>
              <a:rPr lang="en-US" sz="4000" dirty="0" smtClean="0">
                <a:effectLst/>
              </a:rPr>
              <a:t>The Nuts and Bolts of Software </a:t>
            </a:r>
            <a:endParaRPr lang="en-US" sz="4000" dirty="0">
              <a:effectLst/>
            </a:endParaRPr>
          </a:p>
        </p:txBody>
      </p:sp>
      <p:sp>
        <p:nvSpPr>
          <p:cNvPr id="67587" name="Rectangle 3"/>
          <p:cNvSpPr>
            <a:spLocks noGrp="1" noChangeArrowheads="1"/>
          </p:cNvSpPr>
          <p:nvPr>
            <p:ph type="body" idx="1"/>
          </p:nvPr>
        </p:nvSpPr>
        <p:spPr>
          <a:xfrm>
            <a:off x="457200" y="1600200"/>
            <a:ext cx="8229600" cy="4686300"/>
          </a:xfrm>
        </p:spPr>
        <p:txBody>
          <a:bodyPr>
            <a:normAutofit/>
          </a:bodyPr>
          <a:lstStyle/>
          <a:p>
            <a:pPr eaLnBrk="1" hangingPunct="1">
              <a:defRPr/>
            </a:pPr>
            <a:r>
              <a:rPr lang="en-US" dirty="0" smtClean="0">
                <a:effectLst/>
              </a:rPr>
              <a:t>Software: A set </a:t>
            </a:r>
            <a:r>
              <a:rPr lang="en-US" dirty="0" smtClean="0"/>
              <a:t>of i</a:t>
            </a:r>
            <a:r>
              <a:rPr lang="en-US" dirty="0" smtClean="0">
                <a:effectLst/>
              </a:rPr>
              <a:t>nstructions that tell the computer what to do</a:t>
            </a:r>
          </a:p>
          <a:p>
            <a:pPr eaLnBrk="1" hangingPunct="1">
              <a:defRPr/>
            </a:pPr>
            <a:r>
              <a:rPr lang="en-US" dirty="0" smtClean="0">
                <a:effectLst/>
              </a:rPr>
              <a:t>Two basic types of software</a:t>
            </a:r>
          </a:p>
          <a:p>
            <a:pPr lvl="1">
              <a:defRPr/>
            </a:pPr>
            <a:r>
              <a:rPr lang="en-US" dirty="0" smtClean="0"/>
              <a:t>Application software</a:t>
            </a:r>
          </a:p>
          <a:p>
            <a:pPr lvl="1">
              <a:defRPr/>
            </a:pPr>
            <a:r>
              <a:rPr lang="en-US" dirty="0" smtClean="0">
                <a:effectLst/>
              </a:rPr>
              <a:t>System software</a:t>
            </a:r>
          </a:p>
        </p:txBody>
      </p:sp>
      <p:sp>
        <p:nvSpPr>
          <p:cNvPr id="33801" name="AutoShape 9"/>
          <p:cNvSpPr>
            <a:spLocks/>
          </p:cNvSpPr>
          <p:nvPr/>
        </p:nvSpPr>
        <p:spPr bwMode="auto">
          <a:xfrm>
            <a:off x="609600" y="4191000"/>
            <a:ext cx="3657600" cy="1981200"/>
          </a:xfrm>
          <a:prstGeom prst="borderCallout1">
            <a:avLst>
              <a:gd name="adj1" fmla="val 5769"/>
              <a:gd name="adj2" fmla="val -2083"/>
              <a:gd name="adj3" fmla="val -7694"/>
              <a:gd name="adj4" fmla="val -2083"/>
            </a:avLst>
          </a:prstGeom>
          <a:noFill/>
          <a:ln w="9525" algn="ctr">
            <a:noFill/>
            <a:miter lim="800000"/>
            <a:headEnd/>
            <a:tailEnd/>
          </a:ln>
        </p:spPr>
        <p:txBody>
          <a:bodyPr anchor="ctr"/>
          <a:lstStyle/>
          <a:p>
            <a:pPr algn="ctr"/>
            <a:endParaRPr lang="en-US" dirty="0"/>
          </a:p>
        </p:txBody>
      </p:sp>
      <p:sp>
        <p:nvSpPr>
          <p:cNvPr id="33802" name="AutoShape 10"/>
          <p:cNvSpPr>
            <a:spLocks/>
          </p:cNvSpPr>
          <p:nvPr/>
        </p:nvSpPr>
        <p:spPr bwMode="auto">
          <a:xfrm>
            <a:off x="457200" y="4152900"/>
            <a:ext cx="3886200" cy="1943100"/>
          </a:xfrm>
          <a:prstGeom prst="borderCallout1">
            <a:avLst>
              <a:gd name="adj1" fmla="val 5884"/>
              <a:gd name="adj2" fmla="val -1963"/>
              <a:gd name="adj3" fmla="val -9806"/>
              <a:gd name="adj4" fmla="val -1963"/>
            </a:avLst>
          </a:prstGeom>
          <a:noFill/>
          <a:ln w="9525" algn="ctr">
            <a:noFill/>
            <a:miter lim="800000"/>
            <a:headEnd/>
            <a:tailEnd/>
          </a:ln>
        </p:spPr>
        <p:txBody>
          <a:bodyPr anchor="ctr"/>
          <a:lstStyle/>
          <a:p>
            <a:pPr algn="ct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144" y="3337230"/>
            <a:ext cx="3837432" cy="3254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rPr>
              <a:t>The Nuts and Bolts of Software</a:t>
            </a:r>
            <a:endParaRPr lang="en-US" sz="4000" dirty="0">
              <a:effectLst/>
            </a:endParaRPr>
          </a:p>
        </p:txBody>
      </p:sp>
      <p:sp>
        <p:nvSpPr>
          <p:cNvPr id="6" name="Content Placeholder 5"/>
          <p:cNvSpPr>
            <a:spLocks noGrp="1"/>
          </p:cNvSpPr>
          <p:nvPr>
            <p:ph sz="half" idx="1"/>
          </p:nvPr>
        </p:nvSpPr>
        <p:spPr>
          <a:xfrm>
            <a:off x="457200" y="1600200"/>
            <a:ext cx="8229600" cy="4953000"/>
          </a:xfrm>
        </p:spPr>
        <p:txBody>
          <a:bodyPr>
            <a:normAutofit/>
          </a:bodyPr>
          <a:lstStyle/>
          <a:p>
            <a:r>
              <a:rPr lang="en-US" sz="3200" dirty="0" smtClean="0"/>
              <a:t>Preinstalled software</a:t>
            </a:r>
          </a:p>
          <a:p>
            <a:r>
              <a:rPr lang="en-US" sz="3200" dirty="0" smtClean="0"/>
              <a:t>Installed software</a:t>
            </a:r>
          </a:p>
          <a:p>
            <a:pPr lvl="1"/>
            <a:r>
              <a:rPr lang="en-US" sz="2800" dirty="0" smtClean="0"/>
              <a:t>Proprietary (or commercial) software</a:t>
            </a:r>
          </a:p>
          <a:p>
            <a:pPr lvl="1"/>
            <a:r>
              <a:rPr lang="en-US" sz="2800" dirty="0" smtClean="0"/>
              <a:t>Open source software</a:t>
            </a:r>
          </a:p>
          <a:p>
            <a:r>
              <a:rPr lang="en-US" sz="3200" dirty="0"/>
              <a:t>Software as a Service (SaaS)</a:t>
            </a:r>
          </a:p>
          <a:p>
            <a:pPr lvl="1"/>
            <a:r>
              <a:rPr lang="en-US" sz="2800" dirty="0"/>
              <a:t>Web-based applications</a:t>
            </a:r>
          </a:p>
          <a:p>
            <a:pPr lvl="1"/>
            <a:r>
              <a:rPr lang="en-US" sz="2800" dirty="0"/>
              <a:t>Collaborate </a:t>
            </a:r>
            <a:r>
              <a:rPr lang="en-US" sz="2800" dirty="0" smtClean="0"/>
              <a:t>online</a:t>
            </a:r>
            <a:endParaRPr lang="en-US" sz="2800"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4-</a:t>
            </a:r>
            <a:fld id="{3C5A0288-DE65-4327-81AA-3D0ED474C7D0}" type="slidenum">
              <a:rPr lang="en-US" smtClean="0"/>
              <a:pPr/>
              <a:t>6</a:t>
            </a:fld>
            <a:endParaRPr lang="en-US" dirty="0"/>
          </a:p>
        </p:txBody>
      </p:sp>
    </p:spTree>
    <p:extLst>
      <p:ext uri="{BB962C8B-B14F-4D97-AF65-F5344CB8AC3E}">
        <p14:creationId xmlns:p14="http://schemas.microsoft.com/office/powerpoint/2010/main" val="8240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title"/>
          </p:nvPr>
        </p:nvSpPr>
        <p:spPr/>
        <p:txBody>
          <a:bodyPr>
            <a:normAutofit fontScale="90000"/>
          </a:bodyPr>
          <a:lstStyle/>
          <a:p>
            <a:pPr eaLnBrk="1" hangingPunct="1">
              <a:defRPr/>
            </a:pPr>
            <a:r>
              <a:rPr lang="en-US" dirty="0" smtClean="0">
                <a:effectLst/>
              </a:rPr>
              <a:t>Productivity and Business Software</a:t>
            </a:r>
            <a:r>
              <a:rPr lang="en-US" sz="3100" dirty="0" smtClean="0">
                <a:effectLst/>
              </a:rPr>
              <a:t/>
            </a:r>
            <a:br>
              <a:rPr lang="en-US" sz="3100" dirty="0" smtClean="0">
                <a:effectLst/>
              </a:rPr>
            </a:br>
            <a:r>
              <a:rPr lang="en-US" sz="3600" dirty="0" smtClean="0">
                <a:effectLst/>
              </a:rPr>
              <a:t>Word Processing Software</a:t>
            </a:r>
            <a:endParaRPr lang="en-US" dirty="0" smtClean="0">
              <a:effectLst/>
            </a:endParaRPr>
          </a:p>
        </p:txBody>
      </p:sp>
      <p:sp>
        <p:nvSpPr>
          <p:cNvPr id="73730" name="Rectangle 2"/>
          <p:cNvSpPr>
            <a:spLocks noGrp="1" noChangeArrowheads="1"/>
          </p:cNvSpPr>
          <p:nvPr>
            <p:ph idx="1"/>
          </p:nvPr>
        </p:nvSpPr>
        <p:spPr>
          <a:xfrm>
            <a:off x="457200" y="1600200"/>
            <a:ext cx="8229600" cy="4983480"/>
          </a:xfrm>
        </p:spPr>
        <p:txBody>
          <a:bodyPr>
            <a:normAutofit/>
          </a:bodyPr>
          <a:lstStyle/>
          <a:p>
            <a:pPr eaLnBrk="1" hangingPunct="1">
              <a:spcBef>
                <a:spcPts val="0"/>
              </a:spcBef>
              <a:defRPr/>
            </a:pPr>
            <a:r>
              <a:rPr lang="en-US" dirty="0" smtClean="0">
                <a:effectLst/>
              </a:rPr>
              <a:t>Create and edit documents for:</a:t>
            </a:r>
          </a:p>
          <a:p>
            <a:pPr lvl="1">
              <a:spcBef>
                <a:spcPts val="0"/>
              </a:spcBef>
              <a:defRPr/>
            </a:pPr>
            <a:r>
              <a:rPr lang="en-US" dirty="0" smtClean="0"/>
              <a:t>Research papers</a:t>
            </a:r>
          </a:p>
          <a:p>
            <a:pPr lvl="1">
              <a:spcBef>
                <a:spcPts val="0"/>
              </a:spcBef>
              <a:defRPr/>
            </a:pPr>
            <a:r>
              <a:rPr lang="en-US" dirty="0" smtClean="0"/>
              <a:t>Class notes</a:t>
            </a:r>
          </a:p>
          <a:p>
            <a:pPr lvl="1">
              <a:spcBef>
                <a:spcPts val="0"/>
              </a:spcBef>
              <a:defRPr/>
            </a:pPr>
            <a:r>
              <a:rPr lang="en-US" dirty="0" smtClean="0"/>
              <a:t>Résumés</a:t>
            </a:r>
            <a:r>
              <a:rPr lang="en-US" dirty="0" smtClean="0">
                <a:effectLst/>
              </a:rPr>
              <a:t> </a:t>
            </a:r>
          </a:p>
          <a:p>
            <a:pPr>
              <a:spcBef>
                <a:spcPts val="0"/>
              </a:spcBef>
              <a:defRPr/>
            </a:pPr>
            <a:r>
              <a:rPr lang="en-US" dirty="0" smtClean="0"/>
              <a:t>Program Examples </a:t>
            </a:r>
          </a:p>
          <a:p>
            <a:pPr lvl="1">
              <a:spcBef>
                <a:spcPts val="0"/>
              </a:spcBef>
              <a:defRPr/>
            </a:pPr>
            <a:r>
              <a:rPr lang="en-US" dirty="0" smtClean="0"/>
              <a:t> Microsoft Word</a:t>
            </a:r>
          </a:p>
          <a:p>
            <a:pPr lvl="1">
              <a:spcBef>
                <a:spcPts val="0"/>
              </a:spcBef>
              <a:defRPr/>
            </a:pPr>
            <a:r>
              <a:rPr lang="en-US" dirty="0" smtClean="0"/>
              <a:t>Writer</a:t>
            </a:r>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78101"/>
            <a:ext cx="3990561" cy="44055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133600"/>
            <a:ext cx="5216382" cy="3124200"/>
          </a:xfrm>
          <a:prstGeom prst="rect">
            <a:avLst/>
          </a:prstGeom>
        </p:spPr>
      </p:pic>
      <p:sp>
        <p:nvSpPr>
          <p:cNvPr id="75787" name="Rectangle 11"/>
          <p:cNvSpPr>
            <a:spLocks noGrp="1" noChangeArrowheads="1"/>
          </p:cNvSpPr>
          <p:nvPr>
            <p:ph type="title"/>
          </p:nvPr>
        </p:nvSpPr>
        <p:spPr/>
        <p:txBody>
          <a:bodyPr>
            <a:normAutofit fontScale="90000"/>
          </a:bodyPr>
          <a:lstStyle/>
          <a:p>
            <a:pPr eaLnBrk="1" hangingPunct="1">
              <a:defRPr/>
            </a:pPr>
            <a:r>
              <a:rPr lang="en-US" dirty="0" smtClean="0">
                <a:effectLst/>
              </a:rPr>
              <a:t>Productivity and Business Software</a:t>
            </a:r>
            <a:br>
              <a:rPr lang="en-US" dirty="0" smtClean="0">
                <a:effectLst/>
              </a:rPr>
            </a:br>
            <a:r>
              <a:rPr lang="en-US" sz="3600" dirty="0" smtClean="0">
                <a:effectLst/>
              </a:rPr>
              <a:t>Spreadsheet Software</a:t>
            </a:r>
            <a:endParaRPr lang="en-US" sz="3600" dirty="0">
              <a:effectLst/>
            </a:endParaRPr>
          </a:p>
        </p:txBody>
      </p:sp>
      <p:sp>
        <p:nvSpPr>
          <p:cNvPr id="75788" name="Rectangle 12"/>
          <p:cNvSpPr>
            <a:spLocks noGrp="1" noChangeArrowheads="1"/>
          </p:cNvSpPr>
          <p:nvPr>
            <p:ph idx="1"/>
          </p:nvPr>
        </p:nvSpPr>
        <p:spPr>
          <a:xfrm>
            <a:off x="457200" y="1600200"/>
            <a:ext cx="3475922" cy="4525963"/>
          </a:xfrm>
        </p:spPr>
        <p:txBody>
          <a:bodyPr>
            <a:normAutofit/>
          </a:bodyPr>
          <a:lstStyle/>
          <a:p>
            <a:pPr eaLnBrk="1" hangingPunct="1">
              <a:lnSpc>
                <a:spcPct val="110000"/>
              </a:lnSpc>
              <a:defRPr/>
            </a:pPr>
            <a:r>
              <a:rPr lang="en-US" dirty="0" smtClean="0">
                <a:effectLst/>
              </a:rPr>
              <a:t>Performs calculations and numerical analyses</a:t>
            </a:r>
          </a:p>
          <a:p>
            <a:pPr>
              <a:lnSpc>
                <a:spcPct val="110000"/>
              </a:lnSpc>
              <a:defRPr/>
            </a:pPr>
            <a:r>
              <a:rPr lang="en-US" dirty="0" smtClean="0"/>
              <a:t>Examples</a:t>
            </a:r>
          </a:p>
          <a:p>
            <a:pPr lvl="1">
              <a:lnSpc>
                <a:spcPct val="110000"/>
              </a:lnSpc>
              <a:defRPr/>
            </a:pPr>
            <a:r>
              <a:rPr lang="en-US" dirty="0" smtClean="0"/>
              <a:t>Microsoft Excel</a:t>
            </a:r>
          </a:p>
          <a:p>
            <a:pPr lvl="1">
              <a:lnSpc>
                <a:spcPct val="110000"/>
              </a:lnSpc>
              <a:defRPr/>
            </a:pPr>
            <a:r>
              <a:rPr lang="en-US" dirty="0" err="1" smtClean="0"/>
              <a:t>OpenOffice</a:t>
            </a:r>
            <a:r>
              <a:rPr lang="en-US" dirty="0" smtClean="0"/>
              <a:t> Calc</a:t>
            </a: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4-</a:t>
            </a:r>
            <a:fld id="{3C5A0288-DE65-4327-81AA-3D0ED474C7D0}" type="slidenum">
              <a:rPr lang="en-US" smtClean="0"/>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7445</TotalTime>
  <Words>2665</Words>
  <Application>Microsoft Office PowerPoint</Application>
  <PresentationFormat>On-screen Show (4:3)</PresentationFormat>
  <Paragraphs>312</Paragraphs>
  <Slides>31</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Office Theme</vt:lpstr>
      <vt:lpstr>Textured</vt:lpstr>
      <vt:lpstr>Acrobat Document</vt:lpstr>
      <vt:lpstr>PowerPoint Presentation</vt:lpstr>
      <vt:lpstr>Technology in Action</vt:lpstr>
      <vt:lpstr>Programs that Let You Work</vt:lpstr>
      <vt:lpstr>The Nuts and Bolts of Software</vt:lpstr>
      <vt:lpstr>Productivity and Business Software</vt:lpstr>
      <vt:lpstr>The Nuts and Bolts of Software </vt:lpstr>
      <vt:lpstr>The Nuts and Bolts of Software</vt:lpstr>
      <vt:lpstr>Productivity and Business Software Word Processing Software</vt:lpstr>
      <vt:lpstr>Productivity and Business Software Spreadsheet Software</vt:lpstr>
      <vt:lpstr>Productivity and Business Software Spreadsheet Software </vt:lpstr>
      <vt:lpstr>Productivity and Business Software Presentation Software</vt:lpstr>
      <vt:lpstr>Productivity and Business Software Database Software</vt:lpstr>
      <vt:lpstr>Productivity and Business Software Note-taking Software</vt:lpstr>
      <vt:lpstr>Productivity and Business Software Personal Information Manager Software</vt:lpstr>
      <vt:lpstr>Productivity and Business Software Personal Financial Software</vt:lpstr>
      <vt:lpstr>Productivity and Business Software Small Business Software</vt:lpstr>
      <vt:lpstr>Productivity and Business Software Software for Large and Specialized Businesses</vt:lpstr>
      <vt:lpstr>Programs that Let You Play</vt:lpstr>
      <vt:lpstr>Multimedia and Entertainment Software</vt:lpstr>
      <vt:lpstr>Managing Your Software</vt:lpstr>
      <vt:lpstr>Multimedia and Entertainment Software</vt:lpstr>
      <vt:lpstr>Multimedia and Entertainment Software Digital Image and Video Editing Software</vt:lpstr>
      <vt:lpstr>Multimedia and Entertainment Software Digital Audio Software</vt:lpstr>
      <vt:lpstr>Multimedia and Entertainment Software Gaming Software</vt:lpstr>
      <vt:lpstr>Multimedia and Entertainment Software Educational and Reference Software</vt:lpstr>
      <vt:lpstr>Multimedia and Entertainment Software Drawing Software</vt:lpstr>
      <vt:lpstr>Managing Your Software Software Licenses</vt:lpstr>
      <vt:lpstr>Managing Your Software Installing and Uninstalling Software</vt:lpstr>
      <vt:lpstr>Check Your Understanding</vt:lpstr>
      <vt:lpstr>Check Your Understanding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In Action</dc:creator>
  <cp:lastModifiedBy>okikeq</cp:lastModifiedBy>
  <cp:revision>187</cp:revision>
  <dcterms:created xsi:type="dcterms:W3CDTF">2011-08-19T00:37:13Z</dcterms:created>
  <dcterms:modified xsi:type="dcterms:W3CDTF">2015-06-05T04:45:54Z</dcterms:modified>
</cp:coreProperties>
</file>