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1"/>
    <p:sldMasterId id="2147483655" r:id="rId2"/>
  </p:sldMasterIdLst>
  <p:notesMasterIdLst>
    <p:notesMasterId r:id="rId34"/>
  </p:notesMasterIdLst>
  <p:sldIdLst>
    <p:sldId id="341" r:id="rId3"/>
    <p:sldId id="332" r:id="rId4"/>
    <p:sldId id="390" r:id="rId5"/>
    <p:sldId id="389" r:id="rId6"/>
    <p:sldId id="392" r:id="rId7"/>
    <p:sldId id="394" r:id="rId8"/>
    <p:sldId id="266" r:id="rId9"/>
    <p:sldId id="320" r:id="rId10"/>
    <p:sldId id="325" r:id="rId11"/>
    <p:sldId id="333" r:id="rId12"/>
    <p:sldId id="278" r:id="rId13"/>
    <p:sldId id="280" r:id="rId14"/>
    <p:sldId id="283" r:id="rId15"/>
    <p:sldId id="286" r:id="rId16"/>
    <p:sldId id="391" r:id="rId17"/>
    <p:sldId id="393" r:id="rId18"/>
    <p:sldId id="395" r:id="rId19"/>
    <p:sldId id="396" r:id="rId20"/>
    <p:sldId id="343" r:id="rId21"/>
    <p:sldId id="364" r:id="rId22"/>
    <p:sldId id="292" r:id="rId23"/>
    <p:sldId id="337" r:id="rId24"/>
    <p:sldId id="338" r:id="rId25"/>
    <p:sldId id="326" r:id="rId26"/>
    <p:sldId id="303" r:id="rId27"/>
    <p:sldId id="305" r:id="rId28"/>
    <p:sldId id="308" r:id="rId29"/>
    <p:sldId id="384" r:id="rId30"/>
    <p:sldId id="388" r:id="rId31"/>
    <p:sldId id="316" r:id="rId32"/>
    <p:sldId id="25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08"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da Wirth Federico" initials="HWF" lastIdx="34" clrIdx="0"/>
  <p:cmAuthor id="7" name="Mara Zebest" initials="MZ" lastIdx="24" clrIdx="7"/>
  <p:cmAuthor id="1" name="Sarah Evans" initials="SE" lastIdx="36" clrIdx="1"/>
  <p:cmAuthor id="8" name="Alan Evans" initials="AE" lastIdx="7" clrIdx="8">
    <p:extLst>
      <p:ext uri="{19B8F6BF-5375-455C-9EA6-DF929625EA0E}">
        <p15:presenceInfo xmlns:p15="http://schemas.microsoft.com/office/powerpoint/2012/main" xmlns="" userId="9b1e48d24fda9478" providerId="Windows Live"/>
      </p:ext>
    </p:extLst>
  </p:cmAuthor>
  <p:cmAuthor id="2" name="LD" initials="LD" lastIdx="5" clrIdx="2"/>
  <p:cmAuthor id="3" name="Sarah Evans" initials="SJE" lastIdx="69" clrIdx="3"/>
  <p:cmAuthor id="4" name="Stefanie Emrich" initials="SJE" lastIdx="2" clrIdx="4"/>
  <p:cmAuthor id="5" name="Lisa B" initials="LB" lastIdx="35" clrIdx="5"/>
  <p:cmAuthor id="6" name="mike gordon" initials="mg" lastIdx="69"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8"/>
    <a:srgbClr val="005A94"/>
    <a:srgbClr val="2F8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6" autoAdjust="0"/>
    <p:restoredTop sz="80233" autoAdjust="0"/>
  </p:normalViewPr>
  <p:slideViewPr>
    <p:cSldViewPr>
      <p:cViewPr varScale="1">
        <p:scale>
          <a:sx n="39" d="100"/>
          <a:sy n="39" d="100"/>
        </p:scale>
        <p:origin x="-1530" y="-102"/>
      </p:cViewPr>
      <p:guideLst>
        <p:guide orient="horz" pos="1008"/>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howGuides="1">
      <p:cViewPr varScale="1">
        <p:scale>
          <a:sx n="52" d="100"/>
          <a:sy n="52" d="100"/>
        </p:scale>
        <p:origin x="-25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5BF25-40BE-405D-88E7-C5FB6E60947B}" type="datetimeFigureOut">
              <a:rPr lang="en-US" smtClean="0"/>
              <a:pPr/>
              <a:t>6/5/2015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E2621-405C-4F83-9120-2E9601611C17}" type="slidenum">
              <a:rPr lang="en-US" smtClean="0"/>
              <a:pPr/>
              <a:t>‹#›</a:t>
            </a:fld>
            <a:endParaRPr lang="en-US" dirty="0"/>
          </a:p>
        </p:txBody>
      </p:sp>
    </p:spTree>
    <p:extLst>
      <p:ext uri="{BB962C8B-B14F-4D97-AF65-F5344CB8AC3E}">
        <p14:creationId xmlns:p14="http://schemas.microsoft.com/office/powerpoint/2010/main" val="250651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8CC91FB-68FB-4DD9-A9BF-03EE326AB038}" type="slidenum">
              <a:rPr lang="en-US">
                <a:solidFill>
                  <a:srgbClr val="000000"/>
                </a:solidFill>
              </a:rPr>
              <a:pPr/>
              <a:t>0</a:t>
            </a:fld>
            <a:endParaRPr lang="en-US" dirty="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defRPr/>
            </a:pPr>
            <a:r>
              <a:rPr lang="en-US" sz="1200" kern="1200" dirty="0" smtClean="0">
                <a:solidFill>
                  <a:schemeClr val="tx1"/>
                </a:solidFill>
                <a:effectLst/>
                <a:latin typeface="+mn-lt"/>
                <a:ea typeface="+mn-ea"/>
                <a:cs typeface="+mn-cs"/>
              </a:rPr>
              <a:t>Welcome to Chapter 5: </a:t>
            </a:r>
            <a:r>
              <a:rPr lang="en-US" b="0" dirty="0" smtClean="0"/>
              <a:t>System Software: The Operating System, Utility Programs, and File Management.</a:t>
            </a:r>
          </a:p>
        </p:txBody>
      </p:sp>
    </p:spTree>
    <p:extLst>
      <p:ext uri="{BB962C8B-B14F-4D97-AF65-F5344CB8AC3E}">
        <p14:creationId xmlns:p14="http://schemas.microsoft.com/office/powerpoint/2010/main" val="3388214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The operating system is like an orchestra's conductor. It coordinates and directs the flow of data and information through the computer system.</a:t>
            </a: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9</a:t>
            </a:fld>
            <a:endParaRPr lang="en-US" dirty="0"/>
          </a:p>
        </p:txBody>
      </p:sp>
    </p:spTree>
    <p:extLst>
      <p:ext uri="{BB962C8B-B14F-4D97-AF65-F5344CB8AC3E}">
        <p14:creationId xmlns:p14="http://schemas.microsoft.com/office/powerpoint/2010/main" val="3896785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5D732677-7D95-4702-BF86-47DC750301F3}" type="slidenum">
              <a:rPr lang="en-US" smtClean="0"/>
              <a:pPr/>
              <a:t>10</a:t>
            </a:fld>
            <a:endParaRPr lang="en-US" dirty="0"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OS provides a user interface that lets you interact with the computer.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a </a:t>
            </a:r>
            <a:r>
              <a:rPr lang="en-US" sz="1200" i="1" kern="1200" dirty="0" smtClean="0">
                <a:solidFill>
                  <a:schemeClr val="tx1"/>
                </a:solidFill>
                <a:effectLst/>
                <a:latin typeface="+mn-lt"/>
                <a:ea typeface="+mn-ea"/>
                <a:cs typeface="+mn-cs"/>
              </a:rPr>
              <a:t>command-driven interface </a:t>
            </a:r>
            <a:r>
              <a:rPr lang="en-US" sz="1200" kern="1200" dirty="0" smtClean="0">
                <a:solidFill>
                  <a:schemeClr val="tx1"/>
                </a:solidFill>
                <a:effectLst/>
                <a:latin typeface="+mn-lt"/>
                <a:ea typeface="+mn-ea"/>
                <a:cs typeface="+mn-cs"/>
              </a:rPr>
              <a:t>you enter commands to communicate with the computer system.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a:t>
            </a:r>
            <a:r>
              <a:rPr lang="en-US" sz="1200" i="1" kern="1200" dirty="0" smtClean="0">
                <a:solidFill>
                  <a:schemeClr val="tx1"/>
                </a:solidFill>
                <a:effectLst/>
                <a:latin typeface="+mn-lt"/>
                <a:ea typeface="+mn-ea"/>
                <a:cs typeface="+mn-cs"/>
              </a:rPr>
              <a:t>menu-driven interface </a:t>
            </a:r>
            <a:r>
              <a:rPr lang="en-US" sz="1200" kern="1200" dirty="0" smtClean="0">
                <a:solidFill>
                  <a:schemeClr val="tx1"/>
                </a:solidFill>
                <a:effectLst/>
                <a:latin typeface="+mn-lt"/>
                <a:ea typeface="+mn-ea"/>
                <a:cs typeface="+mn-cs"/>
              </a:rPr>
              <a:t>is one in which you choose commands from menus displayed on the screen. This eliminated the need for users to know every command.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Current operating systems use a graphical user interface (GUI). GUIs display graphics and use the point-and-click technology of the mouse and cursor.</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73611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654072D2-C042-474B-883F-32164FCD4BB7}" type="slidenum">
              <a:rPr lang="en-US" smtClean="0"/>
              <a:pPr/>
              <a:t>11</a:t>
            </a:fld>
            <a:endParaRPr lang="en-US" dirty="0"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computing, you ask the processor to perform several tasks at once.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CPU still needs the OS to arrange for the execution of all these activities.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OS assigns a slice of its time to each activity. It must switch among different processes millions of times a second.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Every keystroke, mouse click, and signal to the printer creates an action, or </a:t>
            </a:r>
            <a:r>
              <a:rPr lang="en-US" sz="1200" i="1" kern="1200" dirty="0" smtClean="0">
                <a:solidFill>
                  <a:schemeClr val="tx1"/>
                </a:solidFill>
                <a:effectLst/>
                <a:latin typeface="+mn-lt"/>
                <a:ea typeface="+mn-ea"/>
                <a:cs typeface="+mn-cs"/>
              </a:rPr>
              <a:t>event</a:t>
            </a:r>
            <a:r>
              <a:rPr lang="en-US" sz="1200" kern="1200" dirty="0" smtClean="0">
                <a:solidFill>
                  <a:schemeClr val="tx1"/>
                </a:solidFill>
                <a:effectLst/>
                <a:latin typeface="+mn-lt"/>
                <a:ea typeface="+mn-ea"/>
                <a:cs typeface="+mn-cs"/>
              </a:rPr>
              <a:t>, in the respective devices to which the OS responds.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50910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EFFD786F-B274-4476-A1E8-9240F6E22CFB}" type="slidenum">
              <a:rPr lang="en-US" smtClean="0"/>
              <a:pPr/>
              <a:t>12</a:t>
            </a:fld>
            <a:endParaRPr lang="en-US" dirty="0"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RAM has limited capacity.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there isn’t enough room in RAM, it borrows room from the hard drive.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Borrowing hard drive space is called </a:t>
            </a:r>
            <a:r>
              <a:rPr lang="en-US" sz="1200" i="1" kern="1200" dirty="0" smtClean="0">
                <a:solidFill>
                  <a:schemeClr val="tx1"/>
                </a:solidFill>
                <a:effectLst/>
                <a:latin typeface="+mn-lt"/>
                <a:ea typeface="+mn-ea"/>
                <a:cs typeface="+mn-cs"/>
              </a:rPr>
              <a:t>virtual memory.</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more RAM is needed, the OS swaps out from RAM data or instructions that haven't been used recently and moves them to a temporary storage area on the hard drive.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Increasing the amount of RAM helps to avoid having to send data and instructions to virtual memory.</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38839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01C3B9EC-1A57-45E3-AF9C-17CABA70E925}" type="slidenum">
              <a:rPr lang="en-US" smtClean="0"/>
              <a:pPr/>
              <a:t>13</a:t>
            </a:fld>
            <a:endParaRPr lang="en-US" dirty="0"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r>
              <a:rPr lang="en-US" sz="1200" kern="1200" dirty="0" smtClean="0">
                <a:solidFill>
                  <a:schemeClr val="tx1"/>
                </a:solidFill>
                <a:effectLst/>
                <a:latin typeface="+mn-lt"/>
                <a:ea typeface="+mn-ea"/>
                <a:cs typeface="+mn-cs"/>
              </a:rPr>
              <a:t>The boot process loads the OS into RAM. The term boot, from bootstrap loader, alludes to the straps of leather, called bootstraps, that people used to use to help them pull on their boots.</a:t>
            </a:r>
          </a:p>
        </p:txBody>
      </p:sp>
    </p:spTree>
    <p:extLst>
      <p:ext uri="{BB962C8B-B14F-4D97-AF65-F5344CB8AC3E}">
        <p14:creationId xmlns:p14="http://schemas.microsoft.com/office/powerpoint/2010/main" val="3236060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1200" dirty="0" smtClean="0">
                <a:solidFill>
                  <a:srgbClr val="2F4578"/>
                </a:solidFill>
              </a:rPr>
              <a:t>What are the main features of the Windows interface?</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15</a:t>
            </a:fld>
            <a:endParaRPr lang="en-US" dirty="0"/>
          </a:p>
        </p:txBody>
      </p:sp>
    </p:spTree>
    <p:extLst>
      <p:ext uri="{BB962C8B-B14F-4D97-AF65-F5344CB8AC3E}">
        <p14:creationId xmlns:p14="http://schemas.microsoft.com/office/powerpoint/2010/main" val="1338322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US" sz="1200" dirty="0" smtClean="0">
                <a:solidFill>
                  <a:schemeClr val="tx1"/>
                </a:solidFill>
              </a:rPr>
              <a:t>How does the operating system help me keep my computer organized?</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16</a:t>
            </a:fld>
            <a:endParaRPr lang="en-US" dirty="0"/>
          </a:p>
        </p:txBody>
      </p:sp>
    </p:spTree>
    <p:extLst>
      <p:ext uri="{BB962C8B-B14F-4D97-AF65-F5344CB8AC3E}">
        <p14:creationId xmlns:p14="http://schemas.microsoft.com/office/powerpoint/2010/main" val="3873812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10"/>
              <a:tabLst/>
              <a:defRPr/>
            </a:pPr>
            <a:r>
              <a:rPr lang="en-US" sz="1200" dirty="0" smtClean="0">
                <a:solidFill>
                  <a:schemeClr val="tx1"/>
                </a:solidFill>
              </a:rPr>
              <a:t>What utility programs are included in system software and what do they do?</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17</a:t>
            </a:fld>
            <a:endParaRPr lang="en-US" dirty="0"/>
          </a:p>
        </p:txBody>
      </p:sp>
    </p:spTree>
    <p:extLst>
      <p:ext uri="{BB962C8B-B14F-4D97-AF65-F5344CB8AC3E}">
        <p14:creationId xmlns:p14="http://schemas.microsoft.com/office/powerpoint/2010/main" val="1608960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Windows 8 is designed for a variety of devices, including laptops, phones, and tablets. There are often three different ways to accomplish tasks in Windows 8:</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Using a mouse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Touching the screen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Using keystrokes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Start screen </a:t>
            </a:r>
            <a:r>
              <a:rPr lang="en-US" sz="1200" kern="1200" dirty="0" smtClean="0">
                <a:solidFill>
                  <a:schemeClr val="tx1"/>
                </a:solidFill>
                <a:effectLst/>
                <a:latin typeface="+mn-lt"/>
                <a:ea typeface="+mn-ea"/>
                <a:cs typeface="+mn-cs"/>
              </a:rPr>
              <a:t>is the first interaction you have with the OS and the first image you see on your display. As its name implies, the Start screen is the place where you begin all of your computing activities.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18</a:t>
            </a:fld>
            <a:endParaRPr lang="en-US" dirty="0"/>
          </a:p>
        </p:txBody>
      </p:sp>
    </p:spTree>
    <p:extLst>
      <p:ext uri="{BB962C8B-B14F-4D97-AF65-F5344CB8AC3E}">
        <p14:creationId xmlns:p14="http://schemas.microsoft.com/office/powerpoint/2010/main" val="4180942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Although the Mac OS X and the Windows operating systems aren’t compatible, they’re extremely similar in terms of functionality.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Different versions of Linux feature different user interfaces, but most of them, like Ubuntu, are based on familiar Windows and OS X paradigms such as using icons to launch programs and having apps run in a window environment.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19</a:t>
            </a:fld>
            <a:endParaRPr lang="en-US" dirty="0"/>
          </a:p>
        </p:txBody>
      </p:sp>
    </p:spTree>
    <p:extLst>
      <p:ext uri="{BB962C8B-B14F-4D97-AF65-F5344CB8AC3E}">
        <p14:creationId xmlns:p14="http://schemas.microsoft.com/office/powerpoint/2010/main" val="418094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Times New Roman" panose="02020603050405020304" pitchFamily="18" charset="0"/>
              </a:rPr>
              <a:t>This chapter discusses system software and how vital it is to your computer. We will examine the operating system (OS) by looking at the different operating systems on the market as well as the tasks the OS manages. We’ll also discuss how you can use the OS to keep your files and folders organized so that you can use your computer more efficiently. Finally, we’ll look at the many utility programs included as system software on your computer.</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a:t>
            </a:fld>
            <a:endParaRPr lang="en-US" dirty="0"/>
          </a:p>
        </p:txBody>
      </p:sp>
    </p:spTree>
    <p:extLst>
      <p:ext uri="{BB962C8B-B14F-4D97-AF65-F5344CB8AC3E}">
        <p14:creationId xmlns:p14="http://schemas.microsoft.com/office/powerpoint/2010/main" val="2153834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FA09B3BB-AC22-460D-B1B1-E21A9B1509F1}" type="slidenum">
              <a:rPr lang="en-US" smtClean="0"/>
              <a:pPr/>
              <a:t>20</a:t>
            </a:fld>
            <a:endParaRPr lang="en-US" dirty="0"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 additional function of the OS is to enable </a:t>
            </a:r>
            <a:r>
              <a:rPr lang="en-US" sz="1200" i="1" kern="1200" dirty="0" smtClean="0">
                <a:solidFill>
                  <a:schemeClr val="tx1"/>
                </a:solidFill>
                <a:effectLst/>
                <a:latin typeface="+mn-lt"/>
                <a:ea typeface="+mn-ea"/>
                <a:cs typeface="+mn-cs"/>
              </a:rPr>
              <a:t>file management</a:t>
            </a:r>
            <a:r>
              <a:rPr lang="en-US" sz="1200" kern="1200" dirty="0" smtClean="0">
                <a:solidFill>
                  <a:schemeClr val="tx1"/>
                </a:solidFill>
                <a:effectLst/>
                <a:latin typeface="+mn-lt"/>
                <a:ea typeface="+mn-ea"/>
                <a:cs typeface="+mn-cs"/>
              </a:rPr>
              <a:t>, which provides an organizational structure to the computer’s contents.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Windows organizes your computer in a hierarchical </a:t>
            </a:r>
            <a:r>
              <a:rPr lang="en-US" sz="1200" i="1" kern="1200" dirty="0" smtClean="0">
                <a:solidFill>
                  <a:schemeClr val="tx1"/>
                </a:solidFill>
                <a:effectLst/>
                <a:latin typeface="+mn-lt"/>
                <a:ea typeface="+mn-ea"/>
                <a:cs typeface="+mn-cs"/>
              </a:rPr>
              <a:t>directory</a:t>
            </a:r>
            <a:r>
              <a:rPr lang="en-US" sz="1200" kern="1200" dirty="0" smtClean="0">
                <a:solidFill>
                  <a:schemeClr val="tx1"/>
                </a:solidFill>
                <a:effectLst/>
                <a:latin typeface="+mn-lt"/>
                <a:ea typeface="+mn-ea"/>
                <a:cs typeface="+mn-cs"/>
              </a:rPr>
              <a:t> structure composed of drives, libraries, folders, subfolders, and files.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 drive is like a large filing cabinet in which all files are stored. The C: drive is the top of the filing structure of your computer, referred to as the </a:t>
            </a:r>
            <a:r>
              <a:rPr lang="en-US" sz="1200" i="1" kern="1200" dirty="0" smtClean="0">
                <a:solidFill>
                  <a:schemeClr val="tx1"/>
                </a:solidFill>
                <a:effectLst/>
                <a:latin typeface="+mn-lt"/>
                <a:ea typeface="+mn-ea"/>
                <a:cs typeface="+mn-cs"/>
              </a:rPr>
              <a:t>root directory</a:t>
            </a:r>
            <a:r>
              <a:rPr lang="en-US" sz="1200" kern="1200" dirty="0" smtClean="0">
                <a:solidFill>
                  <a:schemeClr val="tx1"/>
                </a:solidFill>
                <a:effectLst/>
                <a:latin typeface="+mn-lt"/>
                <a:ea typeface="+mn-ea"/>
                <a:cs typeface="+mn-cs"/>
              </a:rPr>
              <a:t>.</a:t>
            </a:r>
          </a:p>
        </p:txBody>
      </p:sp>
    </p:spTree>
    <p:extLst>
      <p:ext uri="{BB962C8B-B14F-4D97-AF65-F5344CB8AC3E}">
        <p14:creationId xmlns:p14="http://schemas.microsoft.com/office/powerpoint/2010/main" val="3308202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first part of a file, or the </a:t>
            </a:r>
            <a:r>
              <a:rPr lang="en-US" sz="1200" i="1" kern="1200" dirty="0" smtClean="0">
                <a:solidFill>
                  <a:schemeClr val="tx1"/>
                </a:solidFill>
                <a:effectLst/>
                <a:latin typeface="+mn-lt"/>
                <a:ea typeface="+mn-ea"/>
                <a:cs typeface="+mn-cs"/>
              </a:rPr>
              <a:t>file name</a:t>
            </a:r>
            <a:r>
              <a:rPr lang="en-US" sz="1200" kern="1200" dirty="0" smtClean="0">
                <a:solidFill>
                  <a:schemeClr val="tx1"/>
                </a:solidFill>
                <a:effectLst/>
                <a:latin typeface="+mn-lt"/>
                <a:ea typeface="+mn-ea"/>
                <a:cs typeface="+mn-cs"/>
              </a:rPr>
              <a:t>, is generally the name you assign to the file when you save it. In a Windows application, an </a:t>
            </a:r>
            <a:r>
              <a:rPr lang="en-US" sz="1200" i="1" kern="1200" dirty="0" smtClean="0">
                <a:solidFill>
                  <a:schemeClr val="tx1"/>
                </a:solidFill>
                <a:effectLst/>
                <a:latin typeface="+mn-lt"/>
                <a:ea typeface="+mn-ea"/>
                <a:cs typeface="+mn-cs"/>
              </a:rPr>
              <a:t>extension</a:t>
            </a:r>
            <a:r>
              <a:rPr lang="en-US" sz="1200" kern="1200" dirty="0" smtClean="0">
                <a:solidFill>
                  <a:schemeClr val="tx1"/>
                </a:solidFill>
                <a:effectLst/>
                <a:latin typeface="+mn-lt"/>
                <a:ea typeface="+mn-ea"/>
                <a:cs typeface="+mn-cs"/>
              </a:rPr>
              <a:t>, or </a:t>
            </a:r>
            <a:r>
              <a:rPr lang="en-US" sz="1200" i="1" kern="1200" dirty="0" smtClean="0">
                <a:solidFill>
                  <a:schemeClr val="tx1"/>
                </a:solidFill>
                <a:effectLst/>
                <a:latin typeface="+mn-lt"/>
                <a:ea typeface="+mn-ea"/>
                <a:cs typeface="+mn-cs"/>
              </a:rPr>
              <a:t>file type</a:t>
            </a:r>
            <a:r>
              <a:rPr lang="en-US" sz="1200" kern="1200" dirty="0" smtClean="0">
                <a:solidFill>
                  <a:schemeClr val="tx1"/>
                </a:solidFill>
                <a:effectLst/>
                <a:latin typeface="+mn-lt"/>
                <a:ea typeface="+mn-ea"/>
                <a:cs typeface="+mn-cs"/>
              </a:rPr>
              <a:t>, follows the file name and a period or dot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Each OS has its own naming conventions. File names can have as many as 255 characters.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files must be uniquely identified, unless you save them in different folders or in different locations.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21</a:t>
            </a:fld>
            <a:endParaRPr lang="en-US" dirty="0"/>
          </a:p>
        </p:txBody>
      </p:sp>
    </p:spTree>
    <p:extLst>
      <p:ext uri="{BB962C8B-B14F-4D97-AF65-F5344CB8AC3E}">
        <p14:creationId xmlns:p14="http://schemas.microsoft.com/office/powerpoint/2010/main" val="3846680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can perform many file-management actions.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You open a file by double-clicking the file from its storage location.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You can copy a file to another location using the Copy command.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To move a file from one location to another, use the Cut command.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Recycle Bin</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represented by an icon that looks like a recycling bin, where files deleted from the hard drive reside until you permanently purge them from your system.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22</a:t>
            </a:fld>
            <a:endParaRPr lang="en-US" dirty="0"/>
          </a:p>
        </p:txBody>
      </p:sp>
    </p:spTree>
    <p:extLst>
      <p:ext uri="{BB962C8B-B14F-4D97-AF65-F5344CB8AC3E}">
        <p14:creationId xmlns:p14="http://schemas.microsoft.com/office/powerpoint/2010/main" val="1412213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Utility programs are small applications that perform special functions and come in three flavors: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Those that are included with the OS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Those sold as standalone programs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Those offered as freeware (anti-malware software like Ad-Aware from Lavasoft)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general, the basic utilities designed to manage and tune the computer hardware are incorporated into the operating system.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standalone utility programs typically offer more features or an easier user interface for backup, security, diagnostic, or recovery functions.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23</a:t>
            </a:fld>
            <a:endParaRPr lang="en-US" dirty="0"/>
          </a:p>
        </p:txBody>
      </p:sp>
    </p:spTree>
    <p:extLst>
      <p:ext uri="{BB962C8B-B14F-4D97-AF65-F5344CB8AC3E}">
        <p14:creationId xmlns:p14="http://schemas.microsoft.com/office/powerpoint/2010/main" val="2920474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DB0AC97B-8039-48D7-A4F5-5D6A35A92B83}" type="slidenum">
              <a:rPr lang="en-US" smtClean="0"/>
              <a:pPr/>
              <a:t>24</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File compression makes a large file more compact, making it easier and faster to send large attachments by e-mail, upload them to the web, or save them to a disc.</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Windows has a built-in </a:t>
            </a:r>
            <a:r>
              <a:rPr lang="en-US" sz="1200" i="1" kern="1200" dirty="0" smtClean="0">
                <a:solidFill>
                  <a:schemeClr val="tx1"/>
                </a:solidFill>
                <a:effectLst/>
                <a:latin typeface="+mn-lt"/>
                <a:ea typeface="+mn-ea"/>
                <a:cs typeface="+mn-cs"/>
              </a:rPr>
              <a:t>file compression utility </a:t>
            </a:r>
            <a:r>
              <a:rPr lang="en-US" sz="1200" kern="1200" dirty="0" smtClean="0">
                <a:solidFill>
                  <a:schemeClr val="tx1"/>
                </a:solidFill>
                <a:effectLst/>
                <a:latin typeface="+mn-lt"/>
                <a:ea typeface="+mn-ea"/>
                <a:cs typeface="+mn-cs"/>
              </a:rPr>
              <a:t>that takes out redundancies in a file to reduce the file size. You can also obtain several standalone freeware and shareware programs, such as WinZip and </a:t>
            </a:r>
            <a:r>
              <a:rPr lang="en-US" sz="1200" kern="1200" dirty="0" err="1" smtClean="0">
                <a:solidFill>
                  <a:schemeClr val="tx1"/>
                </a:solidFill>
                <a:effectLst/>
                <a:latin typeface="+mn-lt"/>
                <a:ea typeface="+mn-ea"/>
                <a:cs typeface="+mn-cs"/>
              </a:rPr>
              <a:t>StuffIt</a:t>
            </a:r>
            <a:r>
              <a:rPr lang="en-US" sz="1200" kern="1200" dirty="0" smtClean="0">
                <a:solidFill>
                  <a:schemeClr val="tx1"/>
                </a:solidFill>
                <a:effectLst/>
                <a:latin typeface="+mn-lt"/>
                <a:ea typeface="+mn-ea"/>
                <a:cs typeface="+mn-cs"/>
              </a:rPr>
              <a:t>, to compress your files.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17580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B734CBF9-36E7-441F-92D5-B30CF990F84F}" type="slidenum">
              <a:rPr lang="en-US" smtClean="0"/>
              <a:pPr/>
              <a:t>25</a:t>
            </a:fld>
            <a:endParaRPr lang="en-US" dirty="0"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sz="1200" kern="1200" dirty="0" smtClean="0">
                <a:solidFill>
                  <a:schemeClr val="tx1"/>
                </a:solidFill>
                <a:effectLst/>
                <a:latin typeface="+mn-lt"/>
                <a:ea typeface="+mn-ea"/>
                <a:cs typeface="+mn-cs"/>
              </a:rPr>
              <a:t>Disk cleanup removes </a:t>
            </a:r>
            <a:r>
              <a:rPr lang="en-US" sz="1200" b="0" i="0" u="none" strike="noStrike" kern="1200" baseline="0" dirty="0" smtClean="0">
                <a:solidFill>
                  <a:schemeClr val="tx1"/>
                </a:solidFill>
                <a:latin typeface="+mn-lt"/>
                <a:ea typeface="+mn-ea"/>
                <a:cs typeface="+mn-cs"/>
              </a:rPr>
              <a:t>unnecessary files from your hard drive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Sometimes the system becomes confused, leaving references on the </a:t>
            </a:r>
            <a:r>
              <a:rPr lang="en-US" sz="1200" i="1" kern="1200" dirty="0" smtClean="0">
                <a:solidFill>
                  <a:schemeClr val="tx1"/>
                </a:solidFill>
                <a:effectLst/>
                <a:latin typeface="+mn-lt"/>
                <a:ea typeface="+mn-ea"/>
                <a:cs typeface="+mn-cs"/>
              </a:rPr>
              <a:t>file allocation table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FAT</a:t>
            </a:r>
            <a:r>
              <a:rPr lang="en-US" sz="1200" kern="1200" dirty="0" smtClean="0">
                <a:solidFill>
                  <a:schemeClr val="tx1"/>
                </a:solidFill>
                <a:effectLst/>
                <a:latin typeface="+mn-lt"/>
                <a:ea typeface="+mn-ea"/>
                <a:cs typeface="+mn-cs"/>
              </a:rPr>
              <a:t> to files that no longer exist or have been moved.</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Error-checking</a:t>
            </a:r>
            <a:r>
              <a:rPr lang="en-US" sz="1200" kern="1200" dirty="0" smtClean="0">
                <a:solidFill>
                  <a:schemeClr val="tx1"/>
                </a:solidFill>
                <a:effectLst/>
                <a:latin typeface="+mn-lt"/>
                <a:ea typeface="+mn-ea"/>
                <a:cs typeface="+mn-cs"/>
              </a:rPr>
              <a:t> is a Windows utility that checks for lost files and fragments as well as physical errors on your hard drive.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a program has stopped working, you can use the Windows </a:t>
            </a:r>
            <a:r>
              <a:rPr lang="en-US" sz="1200" i="1" kern="1200" dirty="0" smtClean="0">
                <a:solidFill>
                  <a:schemeClr val="tx1"/>
                </a:solidFill>
                <a:effectLst/>
                <a:latin typeface="+mn-lt"/>
                <a:ea typeface="+mn-ea"/>
                <a:cs typeface="+mn-cs"/>
              </a:rPr>
              <a:t>Task Manager </a:t>
            </a:r>
            <a:r>
              <a:rPr lang="en-US" sz="1200" kern="1200" dirty="0" smtClean="0">
                <a:solidFill>
                  <a:schemeClr val="tx1"/>
                </a:solidFill>
                <a:effectLst/>
                <a:latin typeface="+mn-lt"/>
                <a:ea typeface="+mn-ea"/>
                <a:cs typeface="+mn-cs"/>
              </a:rPr>
              <a:t>utility to check on the program or to exit the nonresponsive program.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29834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A0D40989-5947-4896-8621-DA07961ED946}" type="slidenum">
              <a:rPr lang="en-US" smtClean="0"/>
              <a:pPr/>
              <a:t>26</a:t>
            </a:fld>
            <a:endParaRPr lang="en-US" dirty="0" smtClean="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Microsoft Windows includes an Ease of Access Center, which is a centralized location for assistive technology and tools to adjust accessibility settings.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the Ease of Access Center, you can find tools to help users with disabilities. If you’re not sure where to start or what settings might help, a questionnaire asks you about routine tasks and provides a personalized recommendation for settings that will allow you to better use your computer.</a:t>
            </a:r>
          </a:p>
        </p:txBody>
      </p:sp>
    </p:spTree>
    <p:extLst>
      <p:ext uri="{BB962C8B-B14F-4D97-AF65-F5344CB8AC3E}">
        <p14:creationId xmlns:p14="http://schemas.microsoft.com/office/powerpoint/2010/main" val="4157737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390AC9FD-E7AB-4A4E-93D1-AC1188FDD673}" type="slidenum">
              <a:rPr lang="en-US" smtClean="0"/>
              <a:pPr/>
              <a:t>27</a:t>
            </a:fld>
            <a:endParaRPr lang="en-US" dirty="0"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marL="228600" indent="-228600">
              <a:buAutoNum type="arabicPeriod"/>
            </a:pPr>
            <a:r>
              <a:rPr lang="en-US" sz="1200" b="0" kern="1200" dirty="0" smtClean="0">
                <a:solidFill>
                  <a:schemeClr val="tx1"/>
                </a:solidFill>
                <a:effectLst/>
                <a:latin typeface="+mn-lt"/>
                <a:ea typeface="+mn-ea"/>
                <a:cs typeface="+mn-cs"/>
              </a:rPr>
              <a:t>What software is included in system software?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dirty="0" smtClean="0">
                <a:solidFill>
                  <a:schemeClr val="tx1"/>
                </a:solidFill>
                <a:effectLst/>
                <a:latin typeface="+mn-lt"/>
                <a:ea typeface="+mn-ea"/>
                <a:cs typeface="+mn-cs"/>
              </a:rPr>
              <a:t>What are the different kinds of operating systems?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dirty="0" smtClean="0">
                <a:solidFill>
                  <a:schemeClr val="tx1"/>
                </a:solidFill>
                <a:effectLst/>
                <a:latin typeface="+mn-lt"/>
                <a:ea typeface="+mn-ea"/>
                <a:cs typeface="+mn-cs"/>
              </a:rPr>
              <a:t>What are the most common operating systems?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smtClean="0">
                <a:effectLst/>
              </a:rPr>
              <a:t>How does the operating system provide a means for users to interact with the computer?</a:t>
            </a:r>
          </a:p>
        </p:txBody>
      </p:sp>
    </p:spTree>
    <p:extLst>
      <p:ext uri="{BB962C8B-B14F-4D97-AF65-F5344CB8AC3E}">
        <p14:creationId xmlns:p14="http://schemas.microsoft.com/office/powerpoint/2010/main" val="3299576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EAE05FC1-CA5A-4EA8-8DC1-B6AC7143B35A}" type="slidenum">
              <a:rPr lang="en-US" smtClean="0"/>
              <a:pPr/>
              <a:t>28</a:t>
            </a:fld>
            <a:endParaRPr lang="en-US" dirty="0"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marL="228600" indent="-228600" eaLnBrk="1" hangingPunct="1">
              <a:buFont typeface="+mj-lt"/>
              <a:buAutoNum type="arabicPeriod" startAt="5"/>
            </a:pPr>
            <a:r>
              <a:rPr lang="en-US" dirty="0" smtClean="0">
                <a:effectLst/>
              </a:rPr>
              <a:t>How does the operating system help manage resources such as the processor, memory, storage, hardware, and peripheral devices?</a:t>
            </a:r>
          </a:p>
          <a:p>
            <a:pPr marL="228600" indent="-228600">
              <a:buFont typeface="+mj-lt"/>
              <a:buAutoNum type="arabicPeriod" startAt="5"/>
            </a:pPr>
            <a:r>
              <a:rPr lang="en-US" dirty="0" smtClean="0"/>
              <a:t>How does the operating system interact with application software?</a:t>
            </a:r>
          </a:p>
          <a:p>
            <a:pPr marL="228600" indent="-228600">
              <a:buFont typeface="+mj-lt"/>
              <a:buAutoNum type="arabicPeriod" startAt="5"/>
            </a:pPr>
            <a:r>
              <a:rPr lang="en-US" dirty="0" smtClean="0"/>
              <a:t>How does the operating system help the computer start up?</a:t>
            </a:r>
            <a:endParaRPr lang="en-US" dirty="0"/>
          </a:p>
        </p:txBody>
      </p:sp>
    </p:spTree>
    <p:extLst>
      <p:ext uri="{BB962C8B-B14F-4D97-AF65-F5344CB8AC3E}">
        <p14:creationId xmlns:p14="http://schemas.microsoft.com/office/powerpoint/2010/main" val="2275030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B5EAF470-2514-41D4-930E-CBA6060C2527}" type="slidenum">
              <a:rPr lang="en-US" smtClean="0"/>
              <a:pPr/>
              <a:t>29</a:t>
            </a:fld>
            <a:endParaRPr lang="en-US" dirty="0" smtClean="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8. What are the main features of the Windows interface?</a:t>
            </a:r>
          </a:p>
          <a:p>
            <a:r>
              <a:rPr lang="en-US" sz="1200" b="0" kern="1200" dirty="0" smtClean="0">
                <a:solidFill>
                  <a:schemeClr val="tx1"/>
                </a:solidFill>
                <a:effectLst/>
                <a:latin typeface="+mn-lt"/>
                <a:ea typeface="+mn-ea"/>
                <a:cs typeface="+mn-cs"/>
              </a:rPr>
              <a:t>9. How does the operating system help me keep my computer organized?</a:t>
            </a:r>
          </a:p>
          <a:p>
            <a:r>
              <a:rPr lang="en-US" sz="1200" b="0" kern="1200" dirty="0" smtClean="0">
                <a:solidFill>
                  <a:schemeClr val="tx1"/>
                </a:solidFill>
                <a:effectLst/>
                <a:latin typeface="+mn-lt"/>
                <a:ea typeface="+mn-ea"/>
                <a:cs typeface="+mn-cs"/>
              </a:rPr>
              <a:t>10. What utility programs are included in system software and what do they do?</a:t>
            </a:r>
          </a:p>
        </p:txBody>
      </p:sp>
    </p:spTree>
    <p:extLst>
      <p:ext uri="{BB962C8B-B14F-4D97-AF65-F5344CB8AC3E}">
        <p14:creationId xmlns:p14="http://schemas.microsoft.com/office/powerpoint/2010/main" val="117707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7E2621-405C-4F83-9120-2E9601611C17}" type="slidenum">
              <a:rPr lang="en-US" smtClean="0"/>
              <a:pPr/>
              <a:t>2</a:t>
            </a:fld>
            <a:endParaRPr lang="en-US" dirty="0"/>
          </a:p>
        </p:txBody>
      </p:sp>
    </p:spTree>
    <p:extLst>
      <p:ext uri="{BB962C8B-B14F-4D97-AF65-F5344CB8AC3E}">
        <p14:creationId xmlns:p14="http://schemas.microsoft.com/office/powerpoint/2010/main" val="254913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xfrm>
            <a:off x="1150938" y="692150"/>
            <a:ext cx="4556125" cy="3416300"/>
          </a:xfrm>
          <a:ln/>
        </p:spPr>
      </p:sp>
      <p:sp>
        <p:nvSpPr>
          <p:cNvPr id="14643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7886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indent="-514350">
              <a:buFont typeface="+mj-lt"/>
              <a:buAutoNum type="arabicPeriod"/>
            </a:pPr>
            <a:r>
              <a:rPr lang="en-US" sz="1200" dirty="0" smtClean="0">
                <a:solidFill>
                  <a:schemeClr val="tx1"/>
                </a:solidFill>
              </a:rPr>
              <a:t>What software is included in system software?</a:t>
            </a:r>
          </a:p>
          <a:p>
            <a:pPr marL="971550" indent="-514350">
              <a:buFont typeface="+mj-lt"/>
              <a:buAutoNum type="arabicPeriod"/>
            </a:pPr>
            <a:r>
              <a:rPr lang="en-US" sz="1200" dirty="0" smtClean="0">
                <a:solidFill>
                  <a:schemeClr val="tx1"/>
                </a:solidFill>
              </a:rPr>
              <a:t>What are the different kinds of operating systems?</a:t>
            </a:r>
          </a:p>
          <a:p>
            <a:pPr marL="971550" indent="-514350">
              <a:buFont typeface="+mj-lt"/>
              <a:buAutoNum type="arabicPeriod"/>
            </a:pPr>
            <a:r>
              <a:rPr lang="en-US" sz="1200" dirty="0" smtClean="0">
                <a:solidFill>
                  <a:schemeClr val="tx1"/>
                </a:solidFill>
              </a:rPr>
              <a:t>What are the most common operating systems?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dirty="0"/>
          </a:p>
        </p:txBody>
      </p:sp>
    </p:spTree>
    <p:extLst>
      <p:ext uri="{BB962C8B-B14F-4D97-AF65-F5344CB8AC3E}">
        <p14:creationId xmlns:p14="http://schemas.microsoft.com/office/powerpoint/2010/main" val="69341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indent="-514350">
              <a:buFont typeface="+mj-lt"/>
              <a:buAutoNum type="arabicPeriod" startAt="4"/>
            </a:pPr>
            <a:r>
              <a:rPr lang="en-US" sz="1200" dirty="0" smtClean="0">
                <a:solidFill>
                  <a:schemeClr val="tx1"/>
                </a:solidFill>
              </a:rPr>
              <a:t>How does the operating system provide a means for users to interact with the computer?</a:t>
            </a:r>
          </a:p>
          <a:p>
            <a:pPr marL="971550" indent="-514350">
              <a:buFont typeface="+mj-lt"/>
              <a:buAutoNum type="arabicPeriod" startAt="4"/>
            </a:pPr>
            <a:r>
              <a:rPr lang="en-US" sz="1200" dirty="0" smtClean="0">
                <a:solidFill>
                  <a:schemeClr val="tx1"/>
                </a:solidFill>
              </a:rPr>
              <a:t>How does the operating system help manage resources such as the processor, memory, storage, hardware, and peripheral devices?</a:t>
            </a:r>
          </a:p>
          <a:p>
            <a:pPr marL="971550" indent="-514350">
              <a:buFont typeface="+mj-lt"/>
              <a:buAutoNum type="arabicPeriod" startAt="4"/>
            </a:pPr>
            <a:r>
              <a:rPr lang="en-US" sz="1200" dirty="0" smtClean="0">
                <a:solidFill>
                  <a:schemeClr val="tx1"/>
                </a:solidFill>
              </a:rPr>
              <a:t>How does the operating system interact with application software?</a:t>
            </a:r>
          </a:p>
          <a:p>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4</a:t>
            </a:fld>
            <a:endParaRPr lang="en-US" dirty="0"/>
          </a:p>
        </p:txBody>
      </p:sp>
    </p:spTree>
    <p:extLst>
      <p:ext uri="{BB962C8B-B14F-4D97-AF65-F5344CB8AC3E}">
        <p14:creationId xmlns:p14="http://schemas.microsoft.com/office/powerpoint/2010/main" val="194420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indent="-514350">
              <a:buFont typeface="+mj-lt"/>
              <a:buAutoNum type="arabicPeriod" startAt="7"/>
            </a:pPr>
            <a:r>
              <a:rPr lang="en-US" sz="1200" dirty="0" smtClean="0">
                <a:solidFill>
                  <a:srgbClr val="2F4578"/>
                </a:solidFill>
              </a:rPr>
              <a:t>How does the operating system help the computer start up?</a:t>
            </a:r>
          </a:p>
        </p:txBody>
      </p:sp>
      <p:sp>
        <p:nvSpPr>
          <p:cNvPr id="4" name="Slide Number Placeholder 3"/>
          <p:cNvSpPr>
            <a:spLocks noGrp="1"/>
          </p:cNvSpPr>
          <p:nvPr>
            <p:ph type="sldNum" sz="quarter" idx="10"/>
          </p:nvPr>
        </p:nvSpPr>
        <p:spPr/>
        <p:txBody>
          <a:bodyPr/>
          <a:lstStyle/>
          <a:p>
            <a:fld id="{277E2621-405C-4F83-9120-2E9601611C17}" type="slidenum">
              <a:rPr lang="en-US" smtClean="0"/>
              <a:pPr/>
              <a:t>5</a:t>
            </a:fld>
            <a:endParaRPr lang="en-US" dirty="0"/>
          </a:p>
        </p:txBody>
      </p:sp>
    </p:spTree>
    <p:extLst>
      <p:ext uri="{BB962C8B-B14F-4D97-AF65-F5344CB8AC3E}">
        <p14:creationId xmlns:p14="http://schemas.microsoft.com/office/powerpoint/2010/main" val="2685774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CACD118E-A2C9-47E2-9CA8-88D48E73405C}" type="slidenum">
              <a:rPr lang="en-US" smtClean="0"/>
              <a:pPr/>
              <a:t>6</a:t>
            </a:fld>
            <a:endParaRPr lang="en-US" dirty="0"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use </a:t>
            </a:r>
            <a:r>
              <a:rPr lang="en-US" sz="1200" i="1" kern="1200" dirty="0" smtClean="0">
                <a:solidFill>
                  <a:schemeClr val="tx1"/>
                </a:solidFill>
                <a:effectLst/>
                <a:latin typeface="+mn-lt"/>
                <a:ea typeface="+mn-ea"/>
                <a:cs typeface="+mn-cs"/>
              </a:rPr>
              <a:t>application software</a:t>
            </a:r>
            <a:r>
              <a:rPr lang="en-US" sz="1200" kern="1200" dirty="0" smtClean="0">
                <a:solidFill>
                  <a:schemeClr val="tx1"/>
                </a:solidFill>
                <a:effectLst/>
                <a:latin typeface="+mn-lt"/>
                <a:ea typeface="+mn-ea"/>
                <a:cs typeface="+mn-cs"/>
              </a:rPr>
              <a:t> to do everyday tasks at home and at work. </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System software </a:t>
            </a:r>
            <a:r>
              <a:rPr lang="en-US" sz="1200" kern="1200" dirty="0" smtClean="0">
                <a:solidFill>
                  <a:schemeClr val="tx1"/>
                </a:solidFill>
                <a:effectLst/>
                <a:latin typeface="+mn-lt"/>
                <a:ea typeface="+mn-ea"/>
                <a:cs typeface="+mn-cs"/>
              </a:rPr>
              <a:t>helps run the computer and coordinates instructions between application software and the computer’s hardware devices.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Modern operating systems allow a single user to </a:t>
            </a:r>
            <a:r>
              <a:rPr lang="en-US" sz="1200" i="1" kern="1200" dirty="0" smtClean="0">
                <a:solidFill>
                  <a:schemeClr val="tx1"/>
                </a:solidFill>
                <a:effectLst/>
                <a:latin typeface="+mn-lt"/>
                <a:ea typeface="+mn-ea"/>
                <a:cs typeface="+mn-cs"/>
              </a:rPr>
              <a:t>multitask</a:t>
            </a:r>
            <a:r>
              <a:rPr lang="en-US" sz="1200" kern="1200" dirty="0" smtClean="0">
                <a:solidFill>
                  <a:schemeClr val="tx1"/>
                </a:solidFill>
                <a:effectLst/>
                <a:latin typeface="+mn-lt"/>
                <a:ea typeface="+mn-ea"/>
                <a:cs typeface="+mn-cs"/>
              </a:rPr>
              <a:t>—to perform more than one process at a time. Operating systems such as Windows and OS X provide networking capabilities as well.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Operating systems can be categorized by the type of device on which they’re installed.</a:t>
            </a:r>
          </a:p>
        </p:txBody>
      </p:sp>
    </p:spTree>
    <p:extLst>
      <p:ext uri="{BB962C8B-B14F-4D97-AF65-F5344CB8AC3E}">
        <p14:creationId xmlns:p14="http://schemas.microsoft.com/office/powerpoint/2010/main" val="844980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Laptops, tablet computers, and smartphones all need specific operating systems designed to take advantage of their unique characteristics. However, as devices begin to converge in terms of functionality, and operating systems continue to become more powerful, developers such as Microsoft and Apple are making operating systems that have similar functionality or are making single operating systems that can run on multiple devices.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7</a:t>
            </a:fld>
            <a:endParaRPr lang="en-US" dirty="0"/>
          </a:p>
        </p:txBody>
      </p:sp>
    </p:spTree>
    <p:extLst>
      <p:ext uri="{BB962C8B-B14F-4D97-AF65-F5344CB8AC3E}">
        <p14:creationId xmlns:p14="http://schemas.microsoft.com/office/powerpoint/2010/main" val="399812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Microsoft Windows, Mac OS X, and Linux are the top three operating systems for personal computers.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newest release of Microsoft’s OS, </a:t>
            </a:r>
            <a:r>
              <a:rPr lang="en-US" sz="1200" i="1" kern="1200" dirty="0" smtClean="0">
                <a:solidFill>
                  <a:schemeClr val="tx1"/>
                </a:solidFill>
                <a:effectLst/>
                <a:latin typeface="+mn-lt"/>
                <a:ea typeface="+mn-ea"/>
                <a:cs typeface="+mn-cs"/>
              </a:rPr>
              <a:t>Windows 8</a:t>
            </a:r>
            <a:r>
              <a:rPr lang="en-US" sz="1200" kern="1200" dirty="0" smtClean="0">
                <a:solidFill>
                  <a:schemeClr val="tx1"/>
                </a:solidFill>
                <a:effectLst/>
                <a:latin typeface="+mn-lt"/>
                <a:ea typeface="+mn-ea"/>
                <a:cs typeface="+mn-cs"/>
              </a:rPr>
              <a:t>, provides a new interface optimized for touch-screen devices.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Now that broadband Internet access and providing computer resources via the Internet are becoming more commonplace, operating systems have features that are tied to cloud computing.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8</a:t>
            </a:fld>
            <a:endParaRPr lang="en-US" dirty="0"/>
          </a:p>
        </p:txBody>
      </p:sp>
    </p:spTree>
    <p:extLst>
      <p:ext uri="{BB962C8B-B14F-4D97-AF65-F5344CB8AC3E}">
        <p14:creationId xmlns:p14="http://schemas.microsoft.com/office/powerpoint/2010/main" val="2609934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lvl1pPr>
              <a:defRPr b="1" i="1">
                <a:solidFill>
                  <a:srgbClr val="004578"/>
                </a:solidFill>
                <a:effectLst/>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0" y="3429000"/>
            <a:ext cx="6400800" cy="17526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3"/>
          <p:cNvSpPr>
            <a:spLocks noGrp="1"/>
          </p:cNvSpPr>
          <p:nvPr>
            <p:ph type="ftr" sz="quarter" idx="11"/>
          </p:nvPr>
        </p:nvSpPr>
        <p:spPr>
          <a:xfrm>
            <a:off x="533400" y="6583680"/>
            <a:ext cx="6400800" cy="274320"/>
          </a:xfrm>
        </p:spPr>
        <p:txBody>
          <a:bodyPr/>
          <a:lstStyle/>
          <a:p>
            <a:r>
              <a:rPr lang="en-US" dirty="0" smtClean="0"/>
              <a:t>Copyright © 2016 Pearson Education, Inc.</a:t>
            </a:r>
            <a:endParaRPr lang="en-US" dirty="0"/>
          </a:p>
        </p:txBody>
      </p:sp>
      <p:sp>
        <p:nvSpPr>
          <p:cNvPr id="8" name="Slide Number Placeholder 5"/>
          <p:cNvSpPr>
            <a:spLocks noGrp="1"/>
          </p:cNvSpPr>
          <p:nvPr>
            <p:ph type="sldNum" sz="quarter" idx="12"/>
          </p:nvPr>
        </p:nvSpPr>
        <p:spPr>
          <a:xfrm>
            <a:off x="7315200" y="6583680"/>
            <a:ext cx="1371600" cy="274320"/>
          </a:xfrm>
        </p:spPr>
        <p:txBody>
          <a:bodyPr/>
          <a:lstStyle/>
          <a:p>
            <a:r>
              <a:rPr lang="en-US" dirty="0" smtClean="0"/>
              <a:t>5-</a:t>
            </a:r>
            <a:fld id="{3C5A0288-DE65-4327-81AA-3D0ED474C7D0}" type="slidenum">
              <a:rPr lang="en-US" smtClean="0"/>
              <a:pPr/>
              <a:t>‹#›</a:t>
            </a:fld>
            <a:endParaRPr lang="en-US" dirty="0"/>
          </a:p>
        </p:txBody>
      </p:sp>
    </p:spTree>
    <p:extLst>
      <p:ext uri="{BB962C8B-B14F-4D97-AF65-F5344CB8AC3E}">
        <p14:creationId xmlns:p14="http://schemas.microsoft.com/office/powerpoint/2010/main" val="189786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5-</a:t>
            </a:r>
            <a:fld id="{3C5A0288-DE65-4327-81AA-3D0ED474C7D0}" type="slidenum">
              <a:rPr lang="en-US" smtClean="0"/>
              <a:pPr/>
              <a:t>‹#›</a:t>
            </a:fld>
            <a:endParaRPr lang="en-US" dirty="0"/>
          </a:p>
        </p:txBody>
      </p:sp>
    </p:spTree>
    <p:extLst>
      <p:ext uri="{BB962C8B-B14F-4D97-AF65-F5344CB8AC3E}">
        <p14:creationId xmlns:p14="http://schemas.microsoft.com/office/powerpoint/2010/main" val="100754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5-</a:t>
            </a:r>
            <a:fld id="{3C5A0288-DE65-4327-81AA-3D0ED474C7D0}" type="slidenum">
              <a:rPr lang="en-US" smtClean="0"/>
              <a:pPr/>
              <a:t>‹#›</a:t>
            </a:fld>
            <a:endParaRPr lang="en-US" dirty="0"/>
          </a:p>
        </p:txBody>
      </p:sp>
    </p:spTree>
    <p:extLst>
      <p:ext uri="{BB962C8B-B14F-4D97-AF65-F5344CB8AC3E}">
        <p14:creationId xmlns:p14="http://schemas.microsoft.com/office/powerpoint/2010/main" val="103911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3400" y="6583680"/>
            <a:ext cx="6400800" cy="274320"/>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itchFamily="34" charset="0"/>
              </a:defRPr>
            </a:lvl1pPr>
          </a:lstStyle>
          <a:p>
            <a:r>
              <a:rPr lang="en-US" dirty="0" smtClean="0"/>
              <a:t>Copyright © 2016 Pearson Education, Inc.</a:t>
            </a:r>
            <a:endParaRPr lang="en-US" dirty="0"/>
          </a:p>
        </p:txBody>
      </p:sp>
      <p:sp>
        <p:nvSpPr>
          <p:cNvPr id="6" name="Slide Number Placeholder 5"/>
          <p:cNvSpPr>
            <a:spLocks noGrp="1"/>
          </p:cNvSpPr>
          <p:nvPr>
            <p:ph type="sldNum" sz="quarter" idx="4"/>
          </p:nvPr>
        </p:nvSpPr>
        <p:spPr>
          <a:xfrm>
            <a:off x="7315200" y="6583680"/>
            <a:ext cx="1371600" cy="274320"/>
          </a:xfrm>
          <a:prstGeom prst="rect">
            <a:avLst/>
          </a:prstGeom>
        </p:spPr>
        <p:txBody>
          <a:bodyPr vert="horz" lIns="91440" tIns="45720" rIns="91440" bIns="45720" rtlCol="0" anchor="ctr"/>
          <a:lstStyle>
            <a:lvl1pPr algn="r">
              <a:defRPr sz="1200">
                <a:solidFill>
                  <a:schemeClr val="accent1"/>
                </a:solidFill>
                <a:latin typeface="Arial" pitchFamily="34" charset="0"/>
                <a:cs typeface="Arial" pitchFamily="34" charset="0"/>
              </a:defRPr>
            </a:lvl1pPr>
          </a:lstStyle>
          <a:p>
            <a:r>
              <a:rPr lang="en-US" dirty="0" smtClean="0"/>
              <a:t>5-</a:t>
            </a:r>
            <a:fld id="{3C5A0288-DE65-4327-81AA-3D0ED474C7D0}" type="slidenum">
              <a:rPr lang="en-US" smtClean="0"/>
              <a:pPr/>
              <a:t>‹#›</a:t>
            </a:fld>
            <a:endParaRPr lang="en-US" dirty="0"/>
          </a:p>
        </p:txBody>
      </p:sp>
    </p:spTree>
    <p:extLst>
      <p:ext uri="{BB962C8B-B14F-4D97-AF65-F5344CB8AC3E}">
        <p14:creationId xmlns:p14="http://schemas.microsoft.com/office/powerpoint/2010/main" val="196767864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rgbClr val="004578"/>
          </a:solidFill>
          <a:effectLst/>
          <a:latin typeface="Arial" pitchFamily="34" charset="0"/>
          <a:ea typeface="+mj-ea"/>
          <a:cs typeface="Arial" pitchFamily="34" charset="0"/>
        </a:defRPr>
      </a:lvl1pPr>
    </p:titleStyle>
    <p:bodyStyle>
      <a:lvl1pPr marL="342900" indent="-342900" algn="l" defTabSz="914400" rtl="0" eaLnBrk="1" latinLnBrk="0" hangingPunct="1">
        <a:lnSpc>
          <a:spcPct val="114000"/>
        </a:lnSpc>
        <a:spcBef>
          <a:spcPct val="20000"/>
        </a:spcBef>
        <a:buFont typeface="Arial" pitchFamily="34" charset="0"/>
        <a:buChar char="•"/>
        <a:defRPr sz="3200" kern="1200">
          <a:solidFill>
            <a:srgbClr val="0070C0"/>
          </a:solidFill>
          <a:latin typeface="Arial" pitchFamily="34" charset="0"/>
          <a:ea typeface="+mn-ea"/>
          <a:cs typeface="Arial" pitchFamily="34" charset="0"/>
        </a:defRPr>
      </a:lvl1pPr>
      <a:lvl2pPr marL="742950" indent="-285750" algn="l" defTabSz="914400" rtl="0" eaLnBrk="1" latinLnBrk="0" hangingPunct="1">
        <a:lnSpc>
          <a:spcPct val="114000"/>
        </a:lnSpc>
        <a:spcBef>
          <a:spcPct val="20000"/>
        </a:spcBef>
        <a:buFont typeface="Wingdings" panose="05000000000000000000" pitchFamily="2" charset="2"/>
        <a:buChar char="Ø"/>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14000"/>
        </a:lnSpc>
        <a:spcBef>
          <a:spcPct val="20000"/>
        </a:spcBef>
        <a:buFont typeface="Arial" pitchFamily="34" charset="0"/>
        <a:buChar char="•"/>
        <a:defRPr sz="26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14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14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48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5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bg1"/>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bg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bg1"/>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cid:3287383400_217756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572000" y="1600200"/>
            <a:ext cx="4191000" cy="3954929"/>
          </a:xfrm>
          <a:prstGeom prst="rect">
            <a:avLst/>
          </a:prstGeom>
          <a:noFill/>
          <a:ln w="9525" algn="ctr">
            <a:noFill/>
            <a:miter lim="800000"/>
            <a:headEnd/>
            <a:tailEnd/>
          </a:ln>
        </p:spPr>
        <p:txBody>
          <a:bodyPr wrap="square">
            <a:spAutoFit/>
          </a:bodyPr>
          <a:lstStyle/>
          <a:p>
            <a:pPr algn="ctr">
              <a:spcBef>
                <a:spcPct val="50000"/>
              </a:spcBef>
              <a:spcAft>
                <a:spcPts val="3600"/>
              </a:spcAft>
            </a:pPr>
            <a:r>
              <a:rPr lang="en-US" sz="4400" b="1" i="1" dirty="0">
                <a:solidFill>
                  <a:srgbClr val="003B78"/>
                </a:solidFill>
              </a:rPr>
              <a:t>Technology</a:t>
            </a:r>
            <a:br>
              <a:rPr lang="en-US" sz="4400" b="1" i="1" dirty="0">
                <a:solidFill>
                  <a:srgbClr val="003B78"/>
                </a:solidFill>
              </a:rPr>
            </a:br>
            <a:r>
              <a:rPr lang="en-US" sz="4400" b="1" i="1" dirty="0">
                <a:solidFill>
                  <a:srgbClr val="003B78"/>
                </a:solidFill>
              </a:rPr>
              <a:t>in Action</a:t>
            </a:r>
          </a:p>
          <a:p>
            <a:pPr algn="ctr">
              <a:spcBef>
                <a:spcPct val="50000"/>
              </a:spcBef>
            </a:pPr>
            <a:r>
              <a:rPr lang="en-US" sz="2400" spc="-150" dirty="0">
                <a:solidFill>
                  <a:prstClr val="black"/>
                </a:solidFill>
              </a:rPr>
              <a:t>Alan Evans  </a:t>
            </a:r>
            <a:r>
              <a:rPr lang="en-US" sz="2400" b="1" spc="-150" dirty="0">
                <a:solidFill>
                  <a:srgbClr val="F5834D"/>
                </a:solidFill>
              </a:rPr>
              <a:t>•</a:t>
            </a:r>
            <a:r>
              <a:rPr lang="en-US" sz="2400" spc="-150" dirty="0">
                <a:solidFill>
                  <a:srgbClr val="0070C0"/>
                </a:solidFill>
              </a:rPr>
              <a:t> </a:t>
            </a:r>
            <a:r>
              <a:rPr lang="en-US" sz="2400" spc="-150" dirty="0">
                <a:solidFill>
                  <a:prstClr val="black"/>
                </a:solidFill>
              </a:rPr>
              <a:t> Kendall Martin</a:t>
            </a:r>
          </a:p>
          <a:p>
            <a:pPr algn="ctr">
              <a:spcBef>
                <a:spcPct val="50000"/>
              </a:spcBef>
              <a:spcAft>
                <a:spcPts val="3000"/>
              </a:spcAft>
            </a:pPr>
            <a:r>
              <a:rPr lang="en-US" sz="2400" spc="-150" dirty="0">
                <a:solidFill>
                  <a:prstClr val="black"/>
                </a:solidFill>
              </a:rPr>
              <a:t>Mary Anne Poatsy</a:t>
            </a:r>
          </a:p>
          <a:p>
            <a:pPr algn="ctr">
              <a:spcBef>
                <a:spcPct val="50000"/>
              </a:spcBef>
            </a:pPr>
            <a:r>
              <a:rPr lang="en-US" sz="2400" spc="-150" dirty="0">
                <a:solidFill>
                  <a:prstClr val="black"/>
                </a:solidFill>
              </a:rPr>
              <a:t>Twelfth Edition</a:t>
            </a:r>
            <a:endParaRPr lang="en-US" sz="3200" spc="-150" dirty="0">
              <a:solidFill>
                <a:prstClr val="black"/>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224679419"/>
              </p:ext>
            </p:extLst>
          </p:nvPr>
        </p:nvGraphicFramePr>
        <p:xfrm>
          <a:off x="914400" y="1600200"/>
          <a:ext cx="3176587" cy="4064000"/>
        </p:xfrm>
        <a:graphic>
          <a:graphicData uri="http://schemas.openxmlformats.org/presentationml/2006/ole">
            <mc:AlternateContent xmlns:mc="http://schemas.openxmlformats.org/markup-compatibility/2006">
              <mc:Choice xmlns:v="urn:schemas-microsoft-com:vml" Requires="v">
                <p:oleObj spid="_x0000_s1048" name="Acrobat Document" r:id="rId4" imgW="5829300" imgH="7458075" progId="AcroExch.Document.7">
                  <p:embed/>
                </p:oleObj>
              </mc:Choice>
              <mc:Fallback>
                <p:oleObj name="Acrobat Document" r:id="rId4" imgW="5829300" imgH="7458075" progId="AcroExch.Document.7">
                  <p:embed/>
                  <p:pic>
                    <p:nvPicPr>
                      <p:cNvPr id="0" name=""/>
                      <p:cNvPicPr/>
                      <p:nvPr/>
                    </p:nvPicPr>
                    <p:blipFill>
                      <a:blip r:embed="rId5"/>
                      <a:stretch>
                        <a:fillRect/>
                      </a:stretch>
                    </p:blipFill>
                    <p:spPr>
                      <a:xfrm>
                        <a:off x="914400" y="1600200"/>
                        <a:ext cx="3176587" cy="4064000"/>
                      </a:xfrm>
                      <a:prstGeom prst="rect">
                        <a:avLst/>
                      </a:prstGeom>
                      <a:ln>
                        <a:solidFill>
                          <a:schemeClr val="tx2">
                            <a:lumMod val="40000"/>
                            <a:lumOff val="60000"/>
                          </a:schemeClr>
                        </a:solid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716238"/>
            <a:ext cx="5470301" cy="4989577"/>
          </a:xfrm>
          <a:prstGeom prst="rect">
            <a:avLst/>
          </a:prstGeom>
        </p:spPr>
      </p:pic>
      <p:sp>
        <p:nvSpPr>
          <p:cNvPr id="4" name="Title 3"/>
          <p:cNvSpPr>
            <a:spLocks noGrp="1"/>
          </p:cNvSpPr>
          <p:nvPr>
            <p:ph type="title"/>
          </p:nvPr>
        </p:nvSpPr>
        <p:spPr/>
        <p:txBody>
          <a:bodyPr>
            <a:normAutofit fontScale="90000"/>
          </a:bodyPr>
          <a:lstStyle/>
          <a:p>
            <a:r>
              <a:rPr lang="en-US" dirty="0" smtClean="0"/>
              <a:t>What the Operating System Does</a:t>
            </a:r>
            <a:endParaRPr lang="en-US" dirty="0"/>
          </a:p>
        </p:txBody>
      </p:sp>
      <p:sp>
        <p:nvSpPr>
          <p:cNvPr id="5" name="Rectangle 4"/>
          <p:cNvSpPr/>
          <p:nvPr/>
        </p:nvSpPr>
        <p:spPr>
          <a:xfrm>
            <a:off x="533400" y="1671254"/>
            <a:ext cx="3657600" cy="2062103"/>
          </a:xfrm>
          <a:prstGeom prst="rect">
            <a:avLst/>
          </a:prstGeom>
        </p:spPr>
        <p:txBody>
          <a:bodyPr wrap="square">
            <a:spAutoFit/>
          </a:bodyPr>
          <a:lstStyle/>
          <a:p>
            <a:pPr>
              <a:defRPr/>
            </a:pPr>
            <a:r>
              <a:rPr lang="en-US" sz="3200" dirty="0" smtClean="0">
                <a:solidFill>
                  <a:srgbClr val="0070C0"/>
                </a:solidFill>
                <a:latin typeface="Arial" pitchFamily="34" charset="0"/>
                <a:cs typeface="Arial" pitchFamily="34" charset="0"/>
              </a:rPr>
              <a:t>OS—Coordinates </a:t>
            </a:r>
            <a:r>
              <a:rPr lang="en-US" sz="3200" dirty="0">
                <a:solidFill>
                  <a:srgbClr val="0070C0"/>
                </a:solidFill>
                <a:latin typeface="Arial" pitchFamily="34" charset="0"/>
                <a:cs typeface="Arial" pitchFamily="34" charset="0"/>
              </a:rPr>
              <a:t>and directs the flow of data and </a:t>
            </a:r>
            <a:r>
              <a:rPr lang="en-US" sz="3200" dirty="0" smtClean="0">
                <a:solidFill>
                  <a:srgbClr val="0070C0"/>
                </a:solidFill>
                <a:latin typeface="Arial" pitchFamily="34" charset="0"/>
                <a:cs typeface="Arial" pitchFamily="34" charset="0"/>
              </a:rPr>
              <a:t>information</a:t>
            </a:r>
            <a:endParaRPr lang="en-US" sz="3200" dirty="0">
              <a:solidFill>
                <a:srgbClr val="0070C0"/>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5-</a:t>
            </a:r>
            <a:fld id="{3C5A0288-DE65-4327-81AA-3D0ED474C7D0}" type="slidenum">
              <a:rPr lang="en-US" smtClean="0"/>
              <a:pPr/>
              <a:t>9</a:t>
            </a:fld>
            <a:endParaRPr lang="en-US" dirty="0"/>
          </a:p>
        </p:txBody>
      </p:sp>
    </p:spTree>
    <p:extLst>
      <p:ext uri="{BB962C8B-B14F-4D97-AF65-F5344CB8AC3E}">
        <p14:creationId xmlns:p14="http://schemas.microsoft.com/office/powerpoint/2010/main" val="386910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700" y="1728518"/>
            <a:ext cx="3429000" cy="4779620"/>
          </a:xfrm>
          <a:prstGeom prst="rect">
            <a:avLst/>
          </a:prstGeom>
        </p:spPr>
      </p:pic>
      <p:sp>
        <p:nvSpPr>
          <p:cNvPr id="77826" name="Rectangle 2"/>
          <p:cNvSpPr>
            <a:spLocks noGrp="1" noChangeArrowheads="1"/>
          </p:cNvSpPr>
          <p:nvPr>
            <p:ph type="title"/>
          </p:nvPr>
        </p:nvSpPr>
        <p:spPr>
          <a:xfrm>
            <a:off x="381000" y="228600"/>
            <a:ext cx="8382000" cy="1066800"/>
          </a:xfrm>
        </p:spPr>
        <p:txBody>
          <a:bodyPr>
            <a:normAutofit fontScale="90000"/>
          </a:bodyPr>
          <a:lstStyle/>
          <a:p>
            <a:pPr eaLnBrk="1" hangingPunct="1">
              <a:defRPr/>
            </a:pPr>
            <a:r>
              <a:rPr lang="en-US" dirty="0"/>
              <a:t>What the </a:t>
            </a:r>
            <a:r>
              <a:rPr lang="en-US" dirty="0" smtClean="0"/>
              <a:t>Operating System Does</a:t>
            </a:r>
            <a:r>
              <a:rPr lang="en-US" sz="6000" dirty="0" smtClean="0"/>
              <a:t/>
            </a:r>
            <a:br>
              <a:rPr lang="en-US" sz="6000" dirty="0" smtClean="0"/>
            </a:br>
            <a:r>
              <a:rPr lang="en-US" sz="3600" dirty="0" smtClean="0"/>
              <a:t>The User Interface</a:t>
            </a:r>
            <a:endParaRPr lang="en-US" sz="4000" dirty="0"/>
          </a:p>
        </p:txBody>
      </p:sp>
      <p:sp>
        <p:nvSpPr>
          <p:cNvPr id="77827" name="Rectangle 3"/>
          <p:cNvSpPr>
            <a:spLocks noGrp="1" noChangeArrowheads="1"/>
          </p:cNvSpPr>
          <p:nvPr>
            <p:ph idx="1"/>
          </p:nvPr>
        </p:nvSpPr>
        <p:spPr>
          <a:xfrm>
            <a:off x="457200" y="1600201"/>
            <a:ext cx="5181600" cy="4832394"/>
          </a:xfrm>
        </p:spPr>
        <p:txBody>
          <a:bodyPr>
            <a:normAutofit/>
          </a:bodyPr>
          <a:lstStyle/>
          <a:p>
            <a:pPr>
              <a:lnSpc>
                <a:spcPct val="100000"/>
              </a:lnSpc>
              <a:defRPr/>
            </a:pPr>
            <a:r>
              <a:rPr lang="en-US" dirty="0" smtClean="0"/>
              <a:t>Enables </a:t>
            </a:r>
            <a:r>
              <a:rPr lang="en-US" dirty="0"/>
              <a:t>user to interact with the computer</a:t>
            </a:r>
          </a:p>
          <a:p>
            <a:pPr>
              <a:lnSpc>
                <a:spcPct val="100000"/>
              </a:lnSpc>
              <a:defRPr/>
            </a:pPr>
            <a:r>
              <a:rPr lang="en-US" dirty="0"/>
              <a:t>Types of interfaces</a:t>
            </a:r>
          </a:p>
          <a:p>
            <a:pPr lvl="1">
              <a:lnSpc>
                <a:spcPct val="100000"/>
              </a:lnSpc>
              <a:defRPr/>
            </a:pPr>
            <a:r>
              <a:rPr lang="en-US" dirty="0"/>
              <a:t>Command-driven interface</a:t>
            </a:r>
          </a:p>
          <a:p>
            <a:pPr lvl="1">
              <a:lnSpc>
                <a:spcPct val="100000"/>
              </a:lnSpc>
              <a:defRPr/>
            </a:pPr>
            <a:r>
              <a:rPr lang="en-US" dirty="0"/>
              <a:t>Menu-driven interface</a:t>
            </a:r>
          </a:p>
          <a:p>
            <a:pPr lvl="1">
              <a:lnSpc>
                <a:spcPct val="100000"/>
              </a:lnSpc>
              <a:defRPr/>
            </a:pPr>
            <a:r>
              <a:rPr lang="en-US" dirty="0"/>
              <a:t>Graphical user interface (GUI</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5-</a:t>
            </a:r>
            <a:fld id="{3C5A0288-DE65-4327-81AA-3D0ED474C7D0}" type="slidenum">
              <a:rPr lang="en-US" smtClean="0"/>
              <a:pPr/>
              <a:t>10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6"/>
          <p:cNvSpPr>
            <a:spLocks noGrp="1" noChangeArrowheads="1"/>
          </p:cNvSpPr>
          <p:nvPr>
            <p:ph type="title"/>
          </p:nvPr>
        </p:nvSpPr>
        <p:spPr/>
        <p:txBody>
          <a:bodyPr>
            <a:normAutofit fontScale="90000"/>
          </a:bodyPr>
          <a:lstStyle/>
          <a:p>
            <a:pPr eaLnBrk="1" hangingPunct="1">
              <a:defRPr/>
            </a:pPr>
            <a:r>
              <a:rPr lang="en-US" dirty="0" smtClean="0"/>
              <a:t>What the Operating System Does</a:t>
            </a:r>
            <a:r>
              <a:rPr lang="en-US" sz="6000" dirty="0" smtClean="0"/>
              <a:t/>
            </a:r>
            <a:br>
              <a:rPr lang="en-US" sz="6000" dirty="0" smtClean="0"/>
            </a:br>
            <a:r>
              <a:rPr lang="en-US" sz="3600" dirty="0" smtClean="0"/>
              <a:t>Processor Management</a:t>
            </a:r>
            <a:endParaRPr lang="en-US" dirty="0"/>
          </a:p>
        </p:txBody>
      </p:sp>
      <p:sp>
        <p:nvSpPr>
          <p:cNvPr id="79879" name="Rectangle 7"/>
          <p:cNvSpPr>
            <a:spLocks noGrp="1" noChangeArrowheads="1"/>
          </p:cNvSpPr>
          <p:nvPr>
            <p:ph idx="1"/>
          </p:nvPr>
        </p:nvSpPr>
        <p:spPr>
          <a:xfrm>
            <a:off x="457200" y="1600200"/>
            <a:ext cx="8077200" cy="4953000"/>
          </a:xfrm>
        </p:spPr>
        <p:txBody>
          <a:bodyPr>
            <a:normAutofit/>
          </a:bodyPr>
          <a:lstStyle/>
          <a:p>
            <a:pPr eaLnBrk="1" hangingPunct="1">
              <a:defRPr/>
            </a:pPr>
            <a:r>
              <a:rPr lang="en-US" dirty="0"/>
              <a:t>P</a:t>
            </a:r>
            <a:r>
              <a:rPr lang="en-US" dirty="0" smtClean="0">
                <a:effectLst/>
              </a:rPr>
              <a:t>erforms tasks at once</a:t>
            </a:r>
          </a:p>
          <a:p>
            <a:pPr eaLnBrk="1" hangingPunct="1">
              <a:defRPr/>
            </a:pPr>
            <a:r>
              <a:rPr lang="en-US" dirty="0" smtClean="0"/>
              <a:t>Arranges execution of activities</a:t>
            </a:r>
          </a:p>
          <a:p>
            <a:pPr eaLnBrk="1" hangingPunct="1">
              <a:defRPr/>
            </a:pPr>
            <a:r>
              <a:rPr lang="en-US" dirty="0" smtClean="0">
                <a:effectLst/>
              </a:rPr>
              <a:t>Assigns time to activity</a:t>
            </a:r>
          </a:p>
          <a:p>
            <a:pPr eaLnBrk="1" hangingPunct="1">
              <a:defRPr/>
            </a:pPr>
            <a:r>
              <a:rPr lang="en-US" dirty="0" smtClean="0"/>
              <a:t>Switches among processes </a:t>
            </a:r>
          </a:p>
          <a:p>
            <a:pPr>
              <a:defRPr/>
            </a:pPr>
            <a:r>
              <a:rPr lang="en-US" dirty="0" smtClean="0"/>
              <a:t>Handles events</a:t>
            </a:r>
            <a:endParaRPr lang="en-US" dirty="0"/>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5-</a:t>
            </a:r>
            <a:fld id="{3C5A0288-DE65-4327-81AA-3D0ED474C7D0}" type="slidenum">
              <a:rPr lang="en-US" smtClean="0"/>
              <a:pPr/>
              <a:t>11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079" y="4143837"/>
            <a:ext cx="4787721" cy="1923125"/>
          </a:xfrm>
          <a:prstGeom prst="rect">
            <a:avLst/>
          </a:prstGeom>
        </p:spPr>
      </p:pic>
      <p:sp>
        <p:nvSpPr>
          <p:cNvPr id="81922" name="Rectangle 2"/>
          <p:cNvSpPr>
            <a:spLocks noGrp="1" noChangeArrowheads="1"/>
          </p:cNvSpPr>
          <p:nvPr>
            <p:ph type="title"/>
          </p:nvPr>
        </p:nvSpPr>
        <p:spPr/>
        <p:txBody>
          <a:bodyPr>
            <a:normAutofit fontScale="90000"/>
          </a:bodyPr>
          <a:lstStyle/>
          <a:p>
            <a:pPr eaLnBrk="1" hangingPunct="1">
              <a:defRPr/>
            </a:pPr>
            <a:r>
              <a:rPr lang="en-US" dirty="0" smtClean="0"/>
              <a:t>What the Operating System Does</a:t>
            </a:r>
            <a:br>
              <a:rPr lang="en-US" dirty="0" smtClean="0"/>
            </a:br>
            <a:r>
              <a:rPr lang="en-US" sz="3600" dirty="0" smtClean="0"/>
              <a:t>Virtual </a:t>
            </a:r>
            <a:r>
              <a:rPr lang="en-US" sz="3600" dirty="0"/>
              <a:t>Memory</a:t>
            </a:r>
            <a:endParaRPr lang="en-US" dirty="0"/>
          </a:p>
        </p:txBody>
      </p:sp>
      <p:sp>
        <p:nvSpPr>
          <p:cNvPr id="81923" name="Rectangle 3"/>
          <p:cNvSpPr>
            <a:spLocks noGrp="1" noChangeArrowheads="1"/>
          </p:cNvSpPr>
          <p:nvPr>
            <p:ph idx="1"/>
          </p:nvPr>
        </p:nvSpPr>
        <p:spPr>
          <a:xfrm>
            <a:off x="457200" y="1600200"/>
            <a:ext cx="8229600" cy="3505200"/>
          </a:xfrm>
        </p:spPr>
        <p:txBody>
          <a:bodyPr>
            <a:normAutofit/>
          </a:bodyPr>
          <a:lstStyle/>
          <a:p>
            <a:pPr eaLnBrk="1" hangingPunct="1">
              <a:defRPr/>
            </a:pPr>
            <a:r>
              <a:rPr lang="en-US" dirty="0" smtClean="0">
                <a:effectLst/>
              </a:rPr>
              <a:t>RAM—limited capacity</a:t>
            </a:r>
          </a:p>
          <a:p>
            <a:pPr eaLnBrk="1" hangingPunct="1">
              <a:defRPr/>
            </a:pPr>
            <a:r>
              <a:rPr lang="en-US" dirty="0" smtClean="0"/>
              <a:t>Full RAM—</a:t>
            </a:r>
            <a:r>
              <a:rPr lang="en-US" dirty="0"/>
              <a:t>I</a:t>
            </a:r>
            <a:r>
              <a:rPr lang="en-US" dirty="0" smtClean="0">
                <a:effectLst/>
              </a:rPr>
              <a:t>nstructions are stored on hard drive</a:t>
            </a:r>
          </a:p>
          <a:p>
            <a:pPr>
              <a:defRPr/>
            </a:pPr>
            <a:r>
              <a:rPr lang="en-US" dirty="0"/>
              <a:t>Borrowing </a:t>
            </a:r>
            <a:r>
              <a:rPr lang="en-US" dirty="0" smtClean="0"/>
              <a:t>drive </a:t>
            </a:r>
            <a:r>
              <a:rPr lang="en-US" dirty="0"/>
              <a:t>space is called virtual </a:t>
            </a:r>
            <a:r>
              <a:rPr lang="en-US" dirty="0" smtClean="0"/>
              <a:t>memory</a:t>
            </a:r>
            <a:endParaRPr lang="en-US" dirty="0"/>
          </a:p>
        </p:txBody>
      </p:sp>
      <p:sp>
        <p:nvSpPr>
          <p:cNvPr id="3" name="TextBox 2"/>
          <p:cNvSpPr txBox="1"/>
          <p:nvPr/>
        </p:nvSpPr>
        <p:spPr>
          <a:xfrm>
            <a:off x="457200" y="4782234"/>
            <a:ext cx="4114800"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70C0"/>
                </a:solidFill>
                <a:latin typeface="Arial" panose="020B0604020202020204" pitchFamily="34" charset="0"/>
                <a:cs typeface="Arial" panose="020B0604020202020204" pitchFamily="34" charset="0"/>
              </a:rPr>
              <a:t>Increase RAM to avoid using virtual </a:t>
            </a:r>
            <a:r>
              <a:rPr lang="en-US" sz="3200" dirty="0" smtClean="0">
                <a:solidFill>
                  <a:srgbClr val="0070C0"/>
                </a:solidFill>
                <a:latin typeface="Arial" panose="020B0604020202020204" pitchFamily="34" charset="0"/>
                <a:cs typeface="Arial" panose="020B0604020202020204" pitchFamily="34" charset="0"/>
              </a:rPr>
              <a:t>memory</a:t>
            </a:r>
            <a:endParaRPr lang="en-US" sz="3200" dirty="0">
              <a:solidFill>
                <a:srgbClr val="0070C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smtClean="0"/>
              <a:t>5-</a:t>
            </a:r>
            <a:fld id="{3C5A0288-DE65-4327-81AA-3D0ED474C7D0}" type="slidenum">
              <a:rPr lang="en-US" smtClean="0"/>
              <a:pPr/>
              <a:t>12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599" y="1790480"/>
            <a:ext cx="5665681" cy="4076920"/>
          </a:xfrm>
          <a:prstGeom prst="rect">
            <a:avLst/>
          </a:prstGeom>
        </p:spPr>
      </p:pic>
      <p:sp>
        <p:nvSpPr>
          <p:cNvPr id="84994" name="Rectangle 2"/>
          <p:cNvSpPr>
            <a:spLocks noGrp="1" noChangeArrowheads="1"/>
          </p:cNvSpPr>
          <p:nvPr>
            <p:ph type="title"/>
          </p:nvPr>
        </p:nvSpPr>
        <p:spPr>
          <a:xfrm>
            <a:off x="381000" y="228599"/>
            <a:ext cx="8382000" cy="1112838"/>
          </a:xfrm>
        </p:spPr>
        <p:txBody>
          <a:bodyPr>
            <a:noAutofit/>
          </a:bodyPr>
          <a:lstStyle/>
          <a:p>
            <a:pPr eaLnBrk="1" hangingPunct="1">
              <a:defRPr/>
            </a:pPr>
            <a:r>
              <a:rPr lang="en-US" sz="4000" dirty="0" smtClean="0"/>
              <a:t>The Boot Process:</a:t>
            </a:r>
            <a:br>
              <a:rPr lang="en-US" sz="4000" dirty="0" smtClean="0"/>
            </a:br>
            <a:r>
              <a:rPr lang="en-US" sz="4000" dirty="0" smtClean="0"/>
              <a:t>Starting the </a:t>
            </a:r>
            <a:r>
              <a:rPr lang="en-US" sz="4000" dirty="0"/>
              <a:t>Computer</a:t>
            </a:r>
          </a:p>
        </p:txBody>
      </p:sp>
      <p:sp>
        <p:nvSpPr>
          <p:cNvPr id="84995" name="Rectangle 3"/>
          <p:cNvSpPr>
            <a:spLocks noGrp="1" noChangeArrowheads="1"/>
          </p:cNvSpPr>
          <p:nvPr>
            <p:ph idx="1"/>
          </p:nvPr>
        </p:nvSpPr>
        <p:spPr>
          <a:xfrm>
            <a:off x="457200" y="1600200"/>
            <a:ext cx="2514600" cy="4525963"/>
          </a:xfrm>
        </p:spPr>
        <p:txBody>
          <a:bodyPr>
            <a:noAutofit/>
          </a:bodyPr>
          <a:lstStyle/>
          <a:p>
            <a:pPr marL="548640" eaLnBrk="1" hangingPunct="1">
              <a:defRPr/>
            </a:pPr>
            <a:r>
              <a:rPr lang="en-US" dirty="0" smtClean="0">
                <a:effectLst/>
              </a:rPr>
              <a:t>The boot process loads the operating system into RAM</a:t>
            </a: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5-</a:t>
            </a:r>
            <a:fld id="{3C5A0288-DE65-4327-81AA-3D0ED474C7D0}" type="slidenum">
              <a:rPr lang="en-US" smtClean="0"/>
              <a:pPr/>
              <a:t>13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600200"/>
            <a:ext cx="7772400" cy="1066800"/>
          </a:xfrm>
        </p:spPr>
        <p:txBody>
          <a:bodyPr>
            <a:noAutofit/>
          </a:bodyPr>
          <a:lstStyle/>
          <a:p>
            <a:r>
              <a:rPr lang="en-US" dirty="0">
                <a:effectLst>
                  <a:outerShdw blurRad="38100" dist="38100" dir="2700000" algn="tl">
                    <a:srgbClr val="000000">
                      <a:alpha val="43137"/>
                    </a:srgbClr>
                  </a:outerShdw>
                </a:effectLst>
              </a:rPr>
              <a:t>Using System Software</a:t>
            </a:r>
          </a:p>
        </p:txBody>
      </p:sp>
      <p:sp>
        <p:nvSpPr>
          <p:cNvPr id="7" name="Subtitle 6"/>
          <p:cNvSpPr>
            <a:spLocks noGrp="1"/>
          </p:cNvSpPr>
          <p:nvPr>
            <p:ph type="subTitle" idx="1"/>
          </p:nvPr>
        </p:nvSpPr>
        <p:spPr>
          <a:xfrm>
            <a:off x="1295400" y="2851475"/>
            <a:ext cx="6934200" cy="3505200"/>
          </a:xfrm>
        </p:spPr>
        <p:txBody>
          <a:bodyPr>
            <a:normAutofit/>
          </a:bodyPr>
          <a:lstStyle/>
          <a:p>
            <a:pPr marL="457200" indent="-457200" algn="l">
              <a:buFont typeface="Arial" panose="020B0604020202020204" pitchFamily="34" charset="0"/>
              <a:buChar char="•"/>
            </a:pPr>
            <a:r>
              <a:rPr lang="en-US" b="0" dirty="0"/>
              <a:t>The Windows Interface</a:t>
            </a:r>
          </a:p>
          <a:p>
            <a:pPr marL="457200" indent="-457200" algn="l">
              <a:buFont typeface="Arial" panose="020B0604020202020204" pitchFamily="34" charset="0"/>
              <a:buChar char="•"/>
            </a:pPr>
            <a:r>
              <a:rPr lang="en-US" b="0" dirty="0"/>
              <a:t>Organizing Your Computer: File Management</a:t>
            </a:r>
          </a:p>
          <a:p>
            <a:pPr marL="457200" indent="-457200" algn="l">
              <a:buFont typeface="Arial" panose="020B0604020202020204" pitchFamily="34" charset="0"/>
              <a:buChar char="•"/>
            </a:pPr>
            <a:r>
              <a:rPr lang="en-US" b="0" dirty="0"/>
              <a:t>Utility Programs</a:t>
            </a:r>
          </a:p>
        </p:txBody>
      </p:sp>
      <p:sp>
        <p:nvSpPr>
          <p:cNvPr id="2" name="Footer Placeholder 1"/>
          <p:cNvSpPr>
            <a:spLocks noGrp="1"/>
          </p:cNvSpPr>
          <p:nvPr>
            <p:ph type="ftr" sz="quarter" idx="11"/>
          </p:nvPr>
        </p:nvSpPr>
        <p:spPr>
          <a:xfrm>
            <a:off x="533400" y="6583680"/>
            <a:ext cx="6400800" cy="274320"/>
          </a:xfrm>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a:xfrm>
            <a:off x="7315200" y="6583680"/>
            <a:ext cx="1371600" cy="274320"/>
          </a:xfrm>
        </p:spPr>
        <p:txBody>
          <a:bodyPr/>
          <a:lstStyle/>
          <a:p>
            <a:r>
              <a:rPr lang="en-US" smtClean="0"/>
              <a:t>5-</a:t>
            </a:r>
            <a:fld id="{3C5A0288-DE65-4327-81AA-3D0ED474C7D0}" type="slidenum">
              <a:rPr lang="en-US" smtClean="0"/>
              <a:pPr/>
              <a:t>14</a:t>
            </a:fld>
            <a:endParaRPr lang="en-US" dirty="0"/>
          </a:p>
        </p:txBody>
      </p:sp>
    </p:spTree>
    <p:extLst>
      <p:ext uri="{BB962C8B-B14F-4D97-AF65-F5344CB8AC3E}">
        <p14:creationId xmlns:p14="http://schemas.microsoft.com/office/powerpoint/2010/main" val="130958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t>The Windows Interface</a:t>
            </a:r>
            <a:endParaRPr lang="en-US" sz="4000" dirty="0">
              <a:effectLst>
                <a:outerShdw blurRad="38100" dist="38100" dir="2700000" algn="tl">
                  <a:srgbClr val="000000">
                    <a:alpha val="43137"/>
                  </a:srgbClr>
                </a:outerShdw>
              </a:effectLst>
            </a:endParaRPr>
          </a:p>
        </p:txBody>
      </p:sp>
      <p:sp>
        <p:nvSpPr>
          <p:cNvPr id="7" name="Subtitle 6"/>
          <p:cNvSpPr>
            <a:spLocks noGrp="1"/>
          </p:cNvSpPr>
          <p:nvPr>
            <p:ph idx="1"/>
          </p:nvPr>
        </p:nvSpPr>
        <p:spPr>
          <a:xfrm>
            <a:off x="381000" y="1600200"/>
            <a:ext cx="8229600" cy="4983480"/>
          </a:xfrm>
        </p:spPr>
        <p:txBody>
          <a:bodyPr>
            <a:normAutofit/>
          </a:bodyPr>
          <a:lstStyle/>
          <a:p>
            <a:pPr marL="0" indent="0" algn="l">
              <a:buNone/>
            </a:pPr>
            <a:r>
              <a:rPr lang="en-US" dirty="0" smtClean="0">
                <a:solidFill>
                  <a:srgbClr val="0070C0"/>
                </a:solidFill>
              </a:rPr>
              <a:t>Objective</a:t>
            </a:r>
          </a:p>
          <a:p>
            <a:pPr marL="971550" indent="-514350">
              <a:buFont typeface="+mj-lt"/>
              <a:buAutoNum type="arabicPeriod" startAt="8"/>
            </a:pPr>
            <a:r>
              <a:rPr lang="en-US" sz="2800" dirty="0">
                <a:solidFill>
                  <a:schemeClr val="tx1"/>
                </a:solidFill>
              </a:rPr>
              <a:t>What are the main features of the </a:t>
            </a:r>
            <a:r>
              <a:rPr lang="en-US" sz="2800" dirty="0" smtClean="0">
                <a:solidFill>
                  <a:schemeClr val="tx1"/>
                </a:solidFill>
              </a:rPr>
              <a:t>Windows interface</a:t>
            </a:r>
            <a:r>
              <a:rPr lang="en-US" sz="2800" dirty="0">
                <a:solidFill>
                  <a:schemeClr val="tx1"/>
                </a:solidFill>
              </a:rPr>
              <a:t>?</a:t>
            </a:r>
            <a:endParaRPr lang="en-US" sz="2800" dirty="0" smtClean="0">
              <a:solidFill>
                <a:schemeClr val="tx1"/>
              </a:solidFill>
            </a:endParaRP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5-</a:t>
            </a:r>
            <a:fld id="{3C5A0288-DE65-4327-81AA-3D0ED474C7D0}" type="slidenum">
              <a:rPr lang="en-US" smtClean="0"/>
              <a:pPr/>
              <a:t>15</a:t>
            </a:fld>
            <a:endParaRPr lang="en-US" dirty="0"/>
          </a:p>
        </p:txBody>
      </p:sp>
    </p:spTree>
    <p:extLst>
      <p:ext uri="{BB962C8B-B14F-4D97-AF65-F5344CB8AC3E}">
        <p14:creationId xmlns:p14="http://schemas.microsoft.com/office/powerpoint/2010/main" val="60213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8382000" cy="1219200"/>
          </a:xfrm>
        </p:spPr>
        <p:txBody>
          <a:bodyPr>
            <a:noAutofit/>
          </a:bodyPr>
          <a:lstStyle/>
          <a:p>
            <a:r>
              <a:rPr lang="en-US" sz="4000" dirty="0"/>
              <a:t>Organizing </a:t>
            </a:r>
            <a:r>
              <a:rPr lang="en-US" sz="4000" dirty="0" smtClean="0"/>
              <a:t>Your Computer</a:t>
            </a:r>
            <a:r>
              <a:rPr lang="en-US" sz="4000" dirty="0"/>
              <a:t>:</a:t>
            </a:r>
            <a:br>
              <a:rPr lang="en-US" sz="4000" dirty="0"/>
            </a:br>
            <a:r>
              <a:rPr lang="en-US" sz="4000" dirty="0"/>
              <a:t>File Management</a:t>
            </a:r>
            <a:endParaRPr lang="en-US" sz="4000" dirty="0">
              <a:effectLst>
                <a:outerShdw blurRad="38100" dist="38100" dir="2700000" algn="tl">
                  <a:srgbClr val="000000">
                    <a:alpha val="43137"/>
                  </a:srgbClr>
                </a:outerShdw>
              </a:effectLst>
            </a:endParaRPr>
          </a:p>
        </p:txBody>
      </p:sp>
      <p:sp>
        <p:nvSpPr>
          <p:cNvPr id="7" name="Subtitle 6"/>
          <p:cNvSpPr>
            <a:spLocks noGrp="1"/>
          </p:cNvSpPr>
          <p:nvPr>
            <p:ph idx="1"/>
          </p:nvPr>
        </p:nvSpPr>
        <p:spPr>
          <a:xfrm>
            <a:off x="381000" y="1600200"/>
            <a:ext cx="8229600" cy="4983480"/>
          </a:xfrm>
        </p:spPr>
        <p:txBody>
          <a:bodyPr>
            <a:normAutofit/>
          </a:bodyPr>
          <a:lstStyle/>
          <a:p>
            <a:pPr marL="0" indent="0" algn="l">
              <a:buNone/>
            </a:pPr>
            <a:r>
              <a:rPr lang="en-US" dirty="0" smtClean="0">
                <a:solidFill>
                  <a:srgbClr val="0070C0"/>
                </a:solidFill>
              </a:rPr>
              <a:t>Objective</a:t>
            </a:r>
          </a:p>
          <a:p>
            <a:pPr marL="971550" indent="-514350">
              <a:buFont typeface="+mj-lt"/>
              <a:buAutoNum type="arabicPeriod" startAt="9"/>
            </a:pPr>
            <a:r>
              <a:rPr lang="en-US" sz="2800" dirty="0">
                <a:solidFill>
                  <a:schemeClr val="tx1"/>
                </a:solidFill>
              </a:rPr>
              <a:t>How does the operating system help me keep my </a:t>
            </a:r>
            <a:r>
              <a:rPr lang="en-US" sz="2800" dirty="0" smtClean="0">
                <a:solidFill>
                  <a:schemeClr val="tx1"/>
                </a:solidFill>
              </a:rPr>
              <a:t>computer organized</a:t>
            </a:r>
            <a:r>
              <a:rPr lang="en-US" sz="2800" dirty="0">
                <a:solidFill>
                  <a:schemeClr val="tx1"/>
                </a:solidFill>
              </a:rPr>
              <a:t>?</a:t>
            </a:r>
            <a:endParaRPr lang="en-US" sz="2800" dirty="0" smtClean="0">
              <a:solidFill>
                <a:schemeClr val="tx1"/>
              </a:solidFill>
            </a:endParaRP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5-</a:t>
            </a:r>
            <a:fld id="{3C5A0288-DE65-4327-81AA-3D0ED474C7D0}" type="slidenum">
              <a:rPr lang="en-US" smtClean="0"/>
              <a:pPr/>
              <a:t>16</a:t>
            </a:fld>
            <a:endParaRPr lang="en-US" dirty="0"/>
          </a:p>
        </p:txBody>
      </p:sp>
    </p:spTree>
    <p:extLst>
      <p:ext uri="{BB962C8B-B14F-4D97-AF65-F5344CB8AC3E}">
        <p14:creationId xmlns:p14="http://schemas.microsoft.com/office/powerpoint/2010/main" val="329954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t>Utility Programs</a:t>
            </a:r>
            <a:endParaRPr lang="en-US" sz="4000" dirty="0">
              <a:effectLst>
                <a:outerShdw blurRad="38100" dist="38100" dir="2700000" algn="tl">
                  <a:srgbClr val="000000">
                    <a:alpha val="43137"/>
                  </a:srgbClr>
                </a:outerShdw>
              </a:effectLst>
            </a:endParaRPr>
          </a:p>
        </p:txBody>
      </p:sp>
      <p:sp>
        <p:nvSpPr>
          <p:cNvPr id="7" name="Subtitle 6"/>
          <p:cNvSpPr>
            <a:spLocks noGrp="1"/>
          </p:cNvSpPr>
          <p:nvPr>
            <p:ph idx="1"/>
          </p:nvPr>
        </p:nvSpPr>
        <p:spPr>
          <a:xfrm>
            <a:off x="381000" y="1600200"/>
            <a:ext cx="8229600" cy="4983480"/>
          </a:xfrm>
        </p:spPr>
        <p:txBody>
          <a:bodyPr>
            <a:normAutofit/>
          </a:bodyPr>
          <a:lstStyle/>
          <a:p>
            <a:pPr marL="0" indent="0" algn="l">
              <a:buNone/>
            </a:pPr>
            <a:r>
              <a:rPr lang="en-US" dirty="0" smtClean="0">
                <a:solidFill>
                  <a:srgbClr val="0070C0"/>
                </a:solidFill>
              </a:rPr>
              <a:t>Objective</a:t>
            </a:r>
          </a:p>
          <a:p>
            <a:pPr marL="971550" indent="-514350">
              <a:buFont typeface="+mj-lt"/>
              <a:buAutoNum type="arabicPeriod" startAt="10"/>
            </a:pPr>
            <a:r>
              <a:rPr lang="en-US" sz="2800" dirty="0">
                <a:solidFill>
                  <a:schemeClr val="tx1"/>
                </a:solidFill>
              </a:rPr>
              <a:t>What utility programs are included </a:t>
            </a:r>
            <a:r>
              <a:rPr lang="en-US" sz="2800" dirty="0" smtClean="0">
                <a:solidFill>
                  <a:schemeClr val="tx1"/>
                </a:solidFill>
              </a:rPr>
              <a:t>in system </a:t>
            </a:r>
            <a:r>
              <a:rPr lang="en-US" sz="2800" dirty="0">
                <a:solidFill>
                  <a:schemeClr val="tx1"/>
                </a:solidFill>
              </a:rPr>
              <a:t>software and what do they do?</a:t>
            </a:r>
            <a:endParaRPr lang="en-US" sz="2800" dirty="0" smtClean="0">
              <a:solidFill>
                <a:schemeClr val="tx1"/>
              </a:solidFill>
            </a:endParaRP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5-</a:t>
            </a:r>
            <a:fld id="{3C5A0288-DE65-4327-81AA-3D0ED474C7D0}" type="slidenum">
              <a:rPr lang="en-US" smtClean="0"/>
              <a:pPr/>
              <a:t>17</a:t>
            </a:fld>
            <a:endParaRPr lang="en-US" dirty="0"/>
          </a:p>
        </p:txBody>
      </p:sp>
    </p:spTree>
    <p:extLst>
      <p:ext uri="{BB962C8B-B14F-4D97-AF65-F5344CB8AC3E}">
        <p14:creationId xmlns:p14="http://schemas.microsoft.com/office/powerpoint/2010/main" val="409377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657600"/>
            <a:ext cx="4343400" cy="3118603"/>
          </a:xfrm>
          <a:prstGeom prst="rect">
            <a:avLst/>
          </a:prstGeom>
        </p:spPr>
      </p:pic>
      <p:sp>
        <p:nvSpPr>
          <p:cNvPr id="5" name="Title 4"/>
          <p:cNvSpPr>
            <a:spLocks noGrp="1"/>
          </p:cNvSpPr>
          <p:nvPr>
            <p:ph type="title"/>
          </p:nvPr>
        </p:nvSpPr>
        <p:spPr>
          <a:xfrm>
            <a:off x="381000" y="228600"/>
            <a:ext cx="8382000" cy="1066800"/>
          </a:xfrm>
        </p:spPr>
        <p:txBody>
          <a:bodyPr>
            <a:normAutofit/>
          </a:bodyPr>
          <a:lstStyle/>
          <a:p>
            <a:r>
              <a:rPr lang="en-US" sz="4000" dirty="0" smtClean="0"/>
              <a:t>The Windows Interface</a:t>
            </a:r>
            <a:endParaRPr lang="en-US" sz="4000" dirty="0"/>
          </a:p>
        </p:txBody>
      </p:sp>
      <p:sp>
        <p:nvSpPr>
          <p:cNvPr id="6" name="Content Placeholder 5"/>
          <p:cNvSpPr>
            <a:spLocks noGrp="1"/>
          </p:cNvSpPr>
          <p:nvPr>
            <p:ph idx="1"/>
          </p:nvPr>
        </p:nvSpPr>
        <p:spPr>
          <a:xfrm>
            <a:off x="457200" y="1600200"/>
            <a:ext cx="5334000" cy="4953000"/>
          </a:xfrm>
        </p:spPr>
        <p:txBody>
          <a:bodyPr>
            <a:normAutofit/>
          </a:bodyPr>
          <a:lstStyle/>
          <a:p>
            <a:r>
              <a:rPr lang="en-US" dirty="0" smtClean="0"/>
              <a:t>Windows 8</a:t>
            </a:r>
          </a:p>
          <a:p>
            <a:pPr lvl="1"/>
            <a:r>
              <a:rPr lang="en-US" dirty="0" smtClean="0"/>
              <a:t>Laptops, phones, and tablets</a:t>
            </a:r>
          </a:p>
          <a:p>
            <a:pPr lvl="1"/>
            <a:r>
              <a:rPr lang="en-US" dirty="0" smtClean="0"/>
              <a:t>Three ways to accomplish tasks	</a:t>
            </a:r>
          </a:p>
          <a:p>
            <a:pPr lvl="2"/>
            <a:r>
              <a:rPr lang="en-US" sz="2400" dirty="0" smtClean="0"/>
              <a:t>Using a mouse</a:t>
            </a:r>
          </a:p>
          <a:p>
            <a:pPr lvl="2"/>
            <a:r>
              <a:rPr lang="en-US" sz="2400" dirty="0" smtClean="0"/>
              <a:t>Touching the screen</a:t>
            </a:r>
          </a:p>
          <a:p>
            <a:pPr lvl="2"/>
            <a:r>
              <a:rPr lang="en-US" sz="2400" dirty="0" smtClean="0"/>
              <a:t>Using keystrokes</a:t>
            </a:r>
          </a:p>
          <a:p>
            <a:pPr lvl="1"/>
            <a:r>
              <a:rPr lang="en-US" dirty="0" smtClean="0"/>
              <a:t>Start screen</a:t>
            </a:r>
            <a:endParaRPr lang="en-US"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5-</a:t>
            </a:r>
            <a:fld id="{3C5A0288-DE65-4327-81AA-3D0ED474C7D0}" type="slidenum">
              <a:rPr lang="en-US" smtClean="0"/>
              <a:pPr/>
              <a:t>18</a:t>
            </a:fld>
            <a:endParaRPr lang="en-US" dirty="0"/>
          </a:p>
        </p:txBody>
      </p:sp>
    </p:spTree>
    <p:extLst>
      <p:ext uri="{BB962C8B-B14F-4D97-AF65-F5344CB8AC3E}">
        <p14:creationId xmlns:p14="http://schemas.microsoft.com/office/powerpoint/2010/main" val="296027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Technology in Action</a:t>
            </a:r>
            <a:endParaRPr lang="en-US" dirty="0"/>
          </a:p>
        </p:txBody>
      </p:sp>
      <p:sp>
        <p:nvSpPr>
          <p:cNvPr id="3" name="Subtitle 2"/>
          <p:cNvSpPr>
            <a:spLocks noGrp="1"/>
          </p:cNvSpPr>
          <p:nvPr>
            <p:ph type="subTitle" idx="1"/>
          </p:nvPr>
        </p:nvSpPr>
        <p:spPr>
          <a:xfrm>
            <a:off x="457200" y="3429000"/>
            <a:ext cx="8305800" cy="2133600"/>
          </a:xfrm>
        </p:spPr>
        <p:txBody>
          <a:bodyPr>
            <a:noAutofit/>
          </a:bodyPr>
          <a:lstStyle/>
          <a:p>
            <a:pPr>
              <a:defRPr/>
            </a:pPr>
            <a:r>
              <a:rPr lang="en-US" b="0"/>
              <a:t>Chapter </a:t>
            </a:r>
            <a:r>
              <a:rPr lang="en-US" b="0" smtClean="0"/>
              <a:t>2</a:t>
            </a:r>
            <a:endParaRPr lang="en-US" b="0" dirty="0"/>
          </a:p>
          <a:p>
            <a:pPr>
              <a:defRPr/>
            </a:pPr>
            <a:r>
              <a:rPr lang="en-US" b="0" dirty="0" smtClean="0"/>
              <a:t>System </a:t>
            </a:r>
            <a:r>
              <a:rPr lang="en-US" b="0" dirty="0"/>
              <a:t>Software: </a:t>
            </a:r>
            <a:br>
              <a:rPr lang="en-US" b="0" dirty="0"/>
            </a:br>
            <a:r>
              <a:rPr lang="en-US" b="0" dirty="0"/>
              <a:t>The Operating System, Utility Programs, </a:t>
            </a:r>
            <a:br>
              <a:rPr lang="en-US" b="0" dirty="0"/>
            </a:br>
            <a:r>
              <a:rPr lang="en-US" b="0" dirty="0"/>
              <a:t>and File Management</a:t>
            </a:r>
          </a:p>
        </p:txBody>
      </p:sp>
    </p:spTree>
    <p:extLst>
      <p:ext uri="{BB962C8B-B14F-4D97-AF65-F5344CB8AC3E}">
        <p14:creationId xmlns:p14="http://schemas.microsoft.com/office/powerpoint/2010/main" val="409334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382000" cy="1066800"/>
          </a:xfrm>
        </p:spPr>
        <p:txBody>
          <a:bodyPr>
            <a:normAutofit/>
          </a:bodyPr>
          <a:lstStyle/>
          <a:p>
            <a:r>
              <a:rPr lang="en-US" sz="4000" dirty="0" smtClean="0"/>
              <a:t>The Windows Interface</a:t>
            </a:r>
            <a:endParaRPr lang="en-US" sz="4000" dirty="0"/>
          </a:p>
        </p:txBody>
      </p:sp>
      <p:sp>
        <p:nvSpPr>
          <p:cNvPr id="6" name="Content Placeholder 5"/>
          <p:cNvSpPr>
            <a:spLocks noGrp="1"/>
          </p:cNvSpPr>
          <p:nvPr>
            <p:ph idx="1"/>
          </p:nvPr>
        </p:nvSpPr>
        <p:spPr>
          <a:xfrm>
            <a:off x="457200" y="1600200"/>
            <a:ext cx="8153400" cy="4983480"/>
          </a:xfrm>
        </p:spPr>
        <p:txBody>
          <a:bodyPr>
            <a:normAutofit/>
          </a:bodyPr>
          <a:lstStyle/>
          <a:p>
            <a:r>
              <a:rPr lang="en-US" dirty="0" smtClean="0"/>
              <a:t>Mac OS X and Windows </a:t>
            </a:r>
          </a:p>
          <a:p>
            <a:pPr lvl="1"/>
            <a:r>
              <a:rPr lang="en-US" dirty="0" smtClean="0"/>
              <a:t>Not compatible</a:t>
            </a:r>
          </a:p>
          <a:p>
            <a:pPr lvl="1"/>
            <a:r>
              <a:rPr lang="en-US" dirty="0" smtClean="0"/>
              <a:t>Similar in functionality</a:t>
            </a:r>
          </a:p>
          <a:p>
            <a:r>
              <a:rPr lang="en-US" dirty="0" smtClean="0"/>
              <a:t>Linux</a:t>
            </a:r>
            <a:endParaRPr lang="en-US" dirty="0"/>
          </a:p>
          <a:p>
            <a:pPr lvl="1"/>
            <a:r>
              <a:rPr lang="en-US" dirty="0"/>
              <a:t>Most </a:t>
            </a:r>
            <a:r>
              <a:rPr lang="en-US" dirty="0" smtClean="0"/>
              <a:t>interfaces are </a:t>
            </a:r>
            <a:r>
              <a:rPr lang="en-US" dirty="0"/>
              <a:t>based on familiar Windows and OS X paradigms</a:t>
            </a:r>
          </a:p>
          <a:p>
            <a:pPr lvl="1"/>
            <a:endParaRPr lang="en-US" dirty="0" smtClean="0"/>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5-</a:t>
            </a:r>
            <a:fld id="{3C5A0288-DE65-4327-81AA-3D0ED474C7D0}" type="slidenum">
              <a:rPr lang="en-US" smtClean="0"/>
              <a:pPr/>
              <a:t>19</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106855"/>
            <a:ext cx="3535422" cy="1987231"/>
          </a:xfrm>
          <a:prstGeom prst="rect">
            <a:avLst/>
          </a:prstGeom>
        </p:spPr>
      </p:pic>
    </p:spTree>
    <p:extLst>
      <p:ext uri="{BB962C8B-B14F-4D97-AF65-F5344CB8AC3E}">
        <p14:creationId xmlns:p14="http://schemas.microsoft.com/office/powerpoint/2010/main" val="424915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523" y="3429349"/>
            <a:ext cx="4492975" cy="3276251"/>
          </a:xfrm>
          <a:prstGeom prst="rect">
            <a:avLst/>
          </a:prstGeom>
        </p:spPr>
      </p:pic>
      <p:sp>
        <p:nvSpPr>
          <p:cNvPr id="90114" name="Rectangle 2"/>
          <p:cNvSpPr>
            <a:spLocks noGrp="1" noChangeArrowheads="1"/>
          </p:cNvSpPr>
          <p:nvPr>
            <p:ph type="title"/>
          </p:nvPr>
        </p:nvSpPr>
        <p:spPr>
          <a:xfrm>
            <a:off x="381000" y="228600"/>
            <a:ext cx="8382000" cy="1143000"/>
          </a:xfrm>
        </p:spPr>
        <p:txBody>
          <a:bodyPr>
            <a:noAutofit/>
          </a:bodyPr>
          <a:lstStyle/>
          <a:p>
            <a:pPr eaLnBrk="1" hangingPunct="1">
              <a:defRPr/>
            </a:pPr>
            <a:r>
              <a:rPr lang="en-US" sz="4000" dirty="0" smtClean="0"/>
              <a:t>Organizing Your Computer:</a:t>
            </a:r>
            <a:br>
              <a:rPr lang="en-US" sz="4000" dirty="0" smtClean="0"/>
            </a:br>
            <a:r>
              <a:rPr lang="en-US" sz="4000" dirty="0" smtClean="0"/>
              <a:t>File Management</a:t>
            </a:r>
            <a:endParaRPr lang="en-US" sz="4000" dirty="0"/>
          </a:p>
        </p:txBody>
      </p:sp>
      <p:sp>
        <p:nvSpPr>
          <p:cNvPr id="90115" name="Rectangle 3"/>
          <p:cNvSpPr>
            <a:spLocks noGrp="1" noChangeArrowheads="1"/>
          </p:cNvSpPr>
          <p:nvPr>
            <p:ph idx="1"/>
          </p:nvPr>
        </p:nvSpPr>
        <p:spPr>
          <a:xfrm>
            <a:off x="457200" y="1600200"/>
            <a:ext cx="8229600" cy="5029200"/>
          </a:xfrm>
        </p:spPr>
        <p:txBody>
          <a:bodyPr>
            <a:normAutofit/>
          </a:bodyPr>
          <a:lstStyle/>
          <a:p>
            <a:pPr eaLnBrk="1" hangingPunct="1">
              <a:defRPr/>
            </a:pPr>
            <a:r>
              <a:rPr lang="en-US" dirty="0" smtClean="0">
                <a:effectLst/>
              </a:rPr>
              <a:t>Additional function of the operating system</a:t>
            </a:r>
          </a:p>
          <a:p>
            <a:pPr eaLnBrk="1" hangingPunct="1">
              <a:defRPr/>
            </a:pPr>
            <a:r>
              <a:rPr lang="en-US" dirty="0" smtClean="0">
                <a:effectLst/>
              </a:rPr>
              <a:t>Organizational structure </a:t>
            </a:r>
          </a:p>
          <a:p>
            <a:pPr eaLnBrk="1" hangingPunct="1">
              <a:defRPr/>
            </a:pPr>
            <a:r>
              <a:rPr lang="en-US" dirty="0" smtClean="0">
                <a:effectLst/>
              </a:rPr>
              <a:t>Hierarchical directory structure</a:t>
            </a:r>
          </a:p>
          <a:p>
            <a:pPr lvl="1" eaLnBrk="1" hangingPunct="1">
              <a:defRPr/>
            </a:pPr>
            <a:r>
              <a:rPr lang="en-US" dirty="0" smtClean="0">
                <a:effectLst/>
              </a:rPr>
              <a:t>Folders</a:t>
            </a:r>
          </a:p>
          <a:p>
            <a:pPr lvl="1" eaLnBrk="1" hangingPunct="1">
              <a:defRPr/>
            </a:pPr>
            <a:r>
              <a:rPr lang="en-US" dirty="0" smtClean="0"/>
              <a:t>Libraries</a:t>
            </a:r>
          </a:p>
          <a:p>
            <a:pPr lvl="1" eaLnBrk="1" hangingPunct="1">
              <a:defRPr/>
            </a:pPr>
            <a:r>
              <a:rPr lang="en-US" dirty="0" smtClean="0">
                <a:effectLst/>
              </a:rPr>
              <a:t>Drives</a:t>
            </a:r>
          </a:p>
          <a:p>
            <a:pPr>
              <a:defRPr/>
            </a:pPr>
            <a:r>
              <a:rPr lang="en-US" dirty="0" smtClean="0">
                <a:effectLst/>
              </a:rPr>
              <a:t>Root directory</a:t>
            </a: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5-</a:t>
            </a:r>
            <a:fld id="{3C5A0288-DE65-4327-81AA-3D0ED474C7D0}" type="slidenum">
              <a:rPr lang="en-US" smtClean="0"/>
              <a:pPr/>
              <a:t>20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Organizing Your Computer: File Management</a:t>
            </a:r>
            <a:r>
              <a:rPr lang="en-US" dirty="0" smtClean="0"/>
              <a:t/>
            </a:r>
            <a:br>
              <a:rPr lang="en-US" dirty="0" smtClean="0"/>
            </a:br>
            <a:r>
              <a:rPr lang="en-US" sz="3600" dirty="0" smtClean="0"/>
              <a:t>Naming Files</a:t>
            </a:r>
            <a:endParaRPr lang="en-US" sz="3600"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File name—uniquely identified</a:t>
            </a:r>
          </a:p>
          <a:p>
            <a:r>
              <a:rPr lang="en-US" dirty="0" smtClean="0"/>
              <a:t>Extension, or file type</a:t>
            </a:r>
          </a:p>
          <a:p>
            <a:pPr>
              <a:defRPr/>
            </a:pPr>
            <a:r>
              <a:rPr lang="en-US" dirty="0"/>
              <a:t>Naming conventions </a:t>
            </a:r>
          </a:p>
          <a:p>
            <a:pPr>
              <a:defRPr/>
            </a:pPr>
            <a:r>
              <a:rPr lang="en-US" dirty="0"/>
              <a:t>Up to 255 </a:t>
            </a:r>
            <a:r>
              <a:rPr lang="en-US" dirty="0" smtClean="0"/>
              <a:t>characters</a:t>
            </a:r>
            <a:endParaRPr lang="en-US" dirty="0"/>
          </a:p>
        </p:txBody>
      </p:sp>
      <p:sp>
        <p:nvSpPr>
          <p:cNvPr id="7" name="Footer Placeholder 6"/>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5-</a:t>
            </a:r>
            <a:fld id="{3C5A0288-DE65-4327-81AA-3D0ED474C7D0}" type="slidenum">
              <a:rPr lang="en-US" smtClean="0"/>
              <a:pPr/>
              <a:t>21</a:t>
            </a:fld>
            <a:endParaRPr lang="en-US" dirty="0"/>
          </a:p>
        </p:txBody>
      </p:sp>
    </p:spTree>
    <p:extLst>
      <p:ext uri="{BB962C8B-B14F-4D97-AF65-F5344CB8AC3E}">
        <p14:creationId xmlns:p14="http://schemas.microsoft.com/office/powerpoint/2010/main" val="68712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941" y="5125906"/>
            <a:ext cx="8077200" cy="1594934"/>
          </a:xfrm>
          <a:prstGeom prst="rect">
            <a:avLst/>
          </a:prstGeom>
        </p:spPr>
      </p:pic>
      <p:sp>
        <p:nvSpPr>
          <p:cNvPr id="2" name="Title 1"/>
          <p:cNvSpPr>
            <a:spLocks noGrp="1"/>
          </p:cNvSpPr>
          <p:nvPr>
            <p:ph type="title"/>
          </p:nvPr>
        </p:nvSpPr>
        <p:spPr/>
        <p:txBody>
          <a:bodyPr>
            <a:normAutofit fontScale="90000"/>
          </a:bodyPr>
          <a:lstStyle/>
          <a:p>
            <a:r>
              <a:rPr lang="en-US" sz="3600" dirty="0" smtClean="0"/>
              <a:t>Organizing Your Computer: File Management</a:t>
            </a:r>
            <a:r>
              <a:rPr lang="en-US" sz="4900" dirty="0" smtClean="0"/>
              <a:t/>
            </a:r>
            <a:br>
              <a:rPr lang="en-US" sz="4900" dirty="0" smtClean="0"/>
            </a:br>
            <a:r>
              <a:rPr lang="en-US" sz="3600" dirty="0" smtClean="0"/>
              <a:t>Working with Files</a:t>
            </a:r>
            <a:endParaRPr lang="en-US" dirty="0"/>
          </a:p>
        </p:txBody>
      </p:sp>
      <p:sp>
        <p:nvSpPr>
          <p:cNvPr id="3" name="Content Placeholder 2"/>
          <p:cNvSpPr>
            <a:spLocks noGrp="1"/>
          </p:cNvSpPr>
          <p:nvPr>
            <p:ph idx="1"/>
          </p:nvPr>
        </p:nvSpPr>
        <p:spPr>
          <a:xfrm>
            <a:off x="457200" y="1600200"/>
            <a:ext cx="8229600" cy="3886200"/>
          </a:xfrm>
        </p:spPr>
        <p:txBody>
          <a:bodyPr>
            <a:normAutofit/>
          </a:bodyPr>
          <a:lstStyle/>
          <a:p>
            <a:pPr>
              <a:defRPr/>
            </a:pPr>
            <a:r>
              <a:rPr lang="en-US" dirty="0" smtClean="0"/>
              <a:t>File management </a:t>
            </a:r>
            <a:r>
              <a:rPr lang="en-US" dirty="0"/>
              <a:t>actions</a:t>
            </a:r>
          </a:p>
          <a:p>
            <a:pPr lvl="1">
              <a:defRPr/>
            </a:pPr>
            <a:r>
              <a:rPr lang="en-US" dirty="0"/>
              <a:t>Open</a:t>
            </a:r>
          </a:p>
          <a:p>
            <a:pPr lvl="1">
              <a:defRPr/>
            </a:pPr>
            <a:r>
              <a:rPr lang="en-US" dirty="0"/>
              <a:t>Copy</a:t>
            </a:r>
          </a:p>
          <a:p>
            <a:pPr lvl="1">
              <a:defRPr/>
            </a:pPr>
            <a:r>
              <a:rPr lang="en-US" dirty="0"/>
              <a:t>Move</a:t>
            </a:r>
          </a:p>
          <a:p>
            <a:pPr lvl="1">
              <a:defRPr/>
            </a:pPr>
            <a:r>
              <a:rPr lang="en-US" dirty="0"/>
              <a:t>Rename</a:t>
            </a:r>
          </a:p>
          <a:p>
            <a:pPr lvl="1">
              <a:defRPr/>
            </a:pPr>
            <a:r>
              <a:rPr lang="en-US" dirty="0" smtClean="0"/>
              <a:t>Delete</a:t>
            </a:r>
          </a:p>
          <a:p>
            <a:pPr marL="914400" lvl="2" indent="0">
              <a:buNone/>
              <a:defRPr/>
            </a:pPr>
            <a:endParaRPr lang="en-US" sz="2400" dirty="0"/>
          </a:p>
          <a:p>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5-</a:t>
            </a:r>
            <a:fld id="{3C5A0288-DE65-4327-81AA-3D0ED474C7D0}" type="slidenum">
              <a:rPr lang="en-US" smtClean="0"/>
              <a:pPr/>
              <a:t>22</a:t>
            </a:fld>
            <a:endParaRPr lang="en-US" dirty="0"/>
          </a:p>
        </p:txBody>
      </p:sp>
    </p:spTree>
    <p:extLst>
      <p:ext uri="{BB962C8B-B14F-4D97-AF65-F5344CB8AC3E}">
        <p14:creationId xmlns:p14="http://schemas.microsoft.com/office/powerpoint/2010/main" val="1256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Utility Programs</a:t>
            </a:r>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Incorporated into operating system</a:t>
            </a:r>
          </a:p>
          <a:p>
            <a:pPr lvl="1"/>
            <a:r>
              <a:rPr lang="en-US" dirty="0" smtClean="0"/>
              <a:t>Firewall and file-compression utilities</a:t>
            </a:r>
          </a:p>
          <a:p>
            <a:r>
              <a:rPr lang="en-US" dirty="0" smtClean="0"/>
              <a:t>Standalone </a:t>
            </a:r>
            <a:r>
              <a:rPr lang="en-US" dirty="0"/>
              <a:t>utility </a:t>
            </a:r>
            <a:r>
              <a:rPr lang="en-US" dirty="0" smtClean="0"/>
              <a:t>programs</a:t>
            </a:r>
            <a:endParaRPr lang="en-US" dirty="0"/>
          </a:p>
          <a:p>
            <a:pPr lvl="1"/>
            <a:r>
              <a:rPr lang="en-US" dirty="0"/>
              <a:t>Antivirus and security programs</a:t>
            </a:r>
          </a:p>
          <a:p>
            <a:pPr lvl="1"/>
            <a:r>
              <a:rPr lang="en-US" dirty="0"/>
              <a:t>Freeware</a:t>
            </a:r>
          </a:p>
          <a:p>
            <a:pPr marL="457200" lvl="1" indent="0">
              <a:buNone/>
            </a:pPr>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5-</a:t>
            </a:r>
            <a:fld id="{3C5A0288-DE65-4327-81AA-3D0ED474C7D0}" type="slidenum">
              <a:rPr lang="en-US" smtClean="0"/>
              <a:pPr/>
              <a:t>23</a:t>
            </a:fld>
            <a:endParaRPr lang="en-US" dirty="0"/>
          </a:p>
        </p:txBody>
      </p:sp>
    </p:spTree>
    <p:extLst>
      <p:ext uri="{BB962C8B-B14F-4D97-AF65-F5344CB8AC3E}">
        <p14:creationId xmlns:p14="http://schemas.microsoft.com/office/powerpoint/2010/main" val="223919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336796"/>
            <a:ext cx="5041006" cy="3366872"/>
          </a:xfrm>
          <a:prstGeom prst="rect">
            <a:avLst/>
          </a:prstGeom>
        </p:spPr>
      </p:pic>
      <p:sp>
        <p:nvSpPr>
          <p:cNvPr id="97282" name="Rectangle 2"/>
          <p:cNvSpPr>
            <a:spLocks noGrp="1" noChangeArrowheads="1"/>
          </p:cNvSpPr>
          <p:nvPr>
            <p:ph type="title"/>
          </p:nvPr>
        </p:nvSpPr>
        <p:spPr/>
        <p:txBody>
          <a:bodyPr>
            <a:normAutofit fontScale="90000"/>
          </a:bodyPr>
          <a:lstStyle/>
          <a:p>
            <a:pPr eaLnBrk="1" hangingPunct="1">
              <a:defRPr/>
            </a:pPr>
            <a:r>
              <a:rPr lang="en-US" dirty="0" smtClean="0"/>
              <a:t>Utility Programs</a:t>
            </a:r>
            <a:r>
              <a:rPr lang="en-US" sz="6000" dirty="0" smtClean="0"/>
              <a:t/>
            </a:r>
            <a:br>
              <a:rPr lang="en-US" sz="6000" dirty="0" smtClean="0"/>
            </a:br>
            <a:r>
              <a:rPr lang="en-US" sz="3600" dirty="0" smtClean="0"/>
              <a:t>File Compression Utilities</a:t>
            </a:r>
            <a:endParaRPr lang="en-US" dirty="0"/>
          </a:p>
        </p:txBody>
      </p:sp>
      <p:sp>
        <p:nvSpPr>
          <p:cNvPr id="97283" name="Rectangle 3"/>
          <p:cNvSpPr>
            <a:spLocks noGrp="1" noChangeArrowheads="1"/>
          </p:cNvSpPr>
          <p:nvPr>
            <p:ph idx="1"/>
          </p:nvPr>
        </p:nvSpPr>
        <p:spPr>
          <a:xfrm>
            <a:off x="457200" y="1600200"/>
            <a:ext cx="6248400" cy="4525963"/>
          </a:xfrm>
        </p:spPr>
        <p:txBody>
          <a:bodyPr>
            <a:normAutofit/>
          </a:bodyPr>
          <a:lstStyle/>
          <a:p>
            <a:pPr eaLnBrk="1" hangingPunct="1"/>
            <a:r>
              <a:rPr lang="en-US" dirty="0" smtClean="0">
                <a:effectLst/>
              </a:rPr>
              <a:t>Make a large file mor</a:t>
            </a:r>
            <a:r>
              <a:rPr lang="en-US" dirty="0" smtClean="0"/>
              <a:t>e compact</a:t>
            </a:r>
          </a:p>
          <a:p>
            <a:pPr eaLnBrk="1" hangingPunct="1"/>
            <a:r>
              <a:rPr lang="en-US" dirty="0" smtClean="0">
                <a:effectLst/>
              </a:rPr>
              <a:t>Easier and faster to send files </a:t>
            </a:r>
            <a:endParaRPr lang="en-US" dirty="0"/>
          </a:p>
          <a:p>
            <a:pPr eaLnBrk="1" hangingPunct="1"/>
            <a:r>
              <a:rPr lang="en-US" dirty="0" smtClean="0"/>
              <a:t>Built-in file compression</a:t>
            </a:r>
            <a:endParaRPr lang="en-US" dirty="0" smtClean="0">
              <a:effectLst/>
            </a:endParaRP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5-</a:t>
            </a:r>
            <a:fld id="{3C5A0288-DE65-4327-81AA-3D0ED474C7D0}" type="slidenum">
              <a:rPr lang="en-US" smtClean="0"/>
              <a:pPr/>
              <a:t>24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728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728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381000" y="228600"/>
            <a:ext cx="8382000" cy="1066800"/>
          </a:xfrm>
        </p:spPr>
        <p:txBody>
          <a:bodyPr>
            <a:normAutofit fontScale="90000"/>
          </a:bodyPr>
          <a:lstStyle/>
          <a:p>
            <a:pPr eaLnBrk="1" hangingPunct="1">
              <a:defRPr/>
            </a:pPr>
            <a:r>
              <a:rPr lang="en-US" dirty="0" smtClean="0"/>
              <a:t>Utility Programs</a:t>
            </a:r>
            <a:br>
              <a:rPr lang="en-US" dirty="0" smtClean="0"/>
            </a:br>
            <a:r>
              <a:rPr lang="en-US" sz="3600" dirty="0" smtClean="0"/>
              <a:t>System Maintenance Utilities</a:t>
            </a:r>
            <a:endParaRPr lang="en-US" dirty="0"/>
          </a:p>
        </p:txBody>
      </p:sp>
      <p:sp>
        <p:nvSpPr>
          <p:cNvPr id="189444" name="Rectangle 4"/>
          <p:cNvSpPr>
            <a:spLocks noGrp="1" noChangeArrowheads="1"/>
          </p:cNvSpPr>
          <p:nvPr>
            <p:ph idx="1"/>
          </p:nvPr>
        </p:nvSpPr>
        <p:spPr>
          <a:xfrm>
            <a:off x="457200" y="1600200"/>
            <a:ext cx="8229600" cy="4953000"/>
          </a:xfrm>
        </p:spPr>
        <p:txBody>
          <a:bodyPr>
            <a:normAutofit/>
          </a:bodyPr>
          <a:lstStyle/>
          <a:p>
            <a:pPr eaLnBrk="1" hangingPunct="1"/>
            <a:r>
              <a:rPr lang="en-US" dirty="0" smtClean="0">
                <a:effectLst/>
              </a:rPr>
              <a:t>Disk </a:t>
            </a:r>
            <a:r>
              <a:rPr lang="en-US" dirty="0" smtClean="0"/>
              <a:t>Cleanup</a:t>
            </a:r>
            <a:r>
              <a:rPr lang="en-US" dirty="0" smtClean="0">
                <a:effectLst/>
              </a:rPr>
              <a:t> </a:t>
            </a:r>
            <a:endParaRPr lang="en-US" dirty="0"/>
          </a:p>
          <a:p>
            <a:r>
              <a:rPr lang="en-US" dirty="0" smtClean="0"/>
              <a:t>Error-checking</a:t>
            </a:r>
          </a:p>
          <a:p>
            <a:pPr lvl="1"/>
            <a:r>
              <a:rPr lang="en-US" dirty="0" smtClean="0"/>
              <a:t>File allocation table (FAT)</a:t>
            </a:r>
            <a:endParaRPr lang="en-US" dirty="0"/>
          </a:p>
          <a:p>
            <a:r>
              <a:rPr lang="en-US" dirty="0" smtClean="0"/>
              <a:t>Task Manager</a:t>
            </a:r>
            <a:endParaRPr lang="en-US" dirty="0"/>
          </a:p>
          <a:p>
            <a:pPr eaLnBrk="1" hangingPunct="1"/>
            <a:endParaRPr lang="en-US" dirty="0" smtClean="0">
              <a:effectLst/>
            </a:endParaRP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5-</a:t>
            </a:r>
            <a:fld id="{3C5A0288-DE65-4327-81AA-3D0ED474C7D0}" type="slidenum">
              <a:rPr lang="en-US" smtClean="0"/>
              <a:pPr/>
              <a:t>25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498869"/>
            <a:ext cx="4038600" cy="32219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fontScale="90000"/>
          </a:bodyPr>
          <a:lstStyle/>
          <a:p>
            <a:pPr eaLnBrk="1" hangingPunct="1">
              <a:defRPr/>
            </a:pPr>
            <a:r>
              <a:rPr lang="en-US" dirty="0" smtClean="0"/>
              <a:t>Utility Programs</a:t>
            </a:r>
            <a:br>
              <a:rPr lang="en-US" dirty="0" smtClean="0"/>
            </a:br>
            <a:r>
              <a:rPr lang="en-US" sz="3600" dirty="0" smtClean="0"/>
              <a:t>Accessibility Utilities</a:t>
            </a:r>
            <a:endParaRPr lang="en-US" dirty="0"/>
          </a:p>
        </p:txBody>
      </p:sp>
      <p:sp>
        <p:nvSpPr>
          <p:cNvPr id="100355" name="Rectangle 3"/>
          <p:cNvSpPr>
            <a:spLocks noGrp="1" noChangeArrowheads="1"/>
          </p:cNvSpPr>
          <p:nvPr>
            <p:ph idx="1"/>
          </p:nvPr>
        </p:nvSpPr>
        <p:spPr>
          <a:xfrm>
            <a:off x="457200" y="1600200"/>
            <a:ext cx="8229600" cy="960784"/>
          </a:xfrm>
        </p:spPr>
        <p:txBody>
          <a:bodyPr>
            <a:normAutofit/>
          </a:bodyPr>
          <a:lstStyle/>
          <a:p>
            <a:pPr eaLnBrk="1" hangingPunct="1"/>
            <a:r>
              <a:rPr lang="en-US" dirty="0" smtClean="0">
                <a:effectLst/>
              </a:rPr>
              <a:t>Ease of Access Center</a:t>
            </a:r>
          </a:p>
        </p:txBody>
      </p:sp>
      <p:sp>
        <p:nvSpPr>
          <p:cNvPr id="122885"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algn="ctr"/>
            <a:endParaRPr lang="en-US" dirty="0"/>
          </a:p>
        </p:txBody>
      </p:sp>
      <p:sp>
        <p:nvSpPr>
          <p:cNvPr id="122886"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algn="ctr"/>
            <a:endParaRPr lang="en-US" dirty="0"/>
          </a:p>
        </p:txBody>
      </p:sp>
      <p:sp>
        <p:nvSpPr>
          <p:cNvPr id="122887"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algn="ctr"/>
            <a:endParaRPr lang="en-US" dirty="0"/>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5-</a:t>
            </a:r>
            <a:fld id="{3C5A0288-DE65-4327-81AA-3D0ED474C7D0}" type="slidenum">
              <a:rPr lang="en-US" smtClean="0"/>
              <a:pPr/>
              <a:t>26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208344"/>
            <a:ext cx="7010400" cy="43581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pPr eaLnBrk="1" hangingPunct="1">
              <a:defRPr/>
            </a:pPr>
            <a:r>
              <a:rPr lang="en-US" sz="4000" dirty="0" smtClean="0"/>
              <a:t>Check Your Understanding</a:t>
            </a:r>
            <a:endParaRPr lang="en-US" sz="4000" dirty="0"/>
          </a:p>
        </p:txBody>
      </p:sp>
      <p:sp>
        <p:nvSpPr>
          <p:cNvPr id="101379" name="Rectangle 3"/>
          <p:cNvSpPr>
            <a:spLocks noGrp="1" noChangeArrowheads="1"/>
          </p:cNvSpPr>
          <p:nvPr>
            <p:ph idx="1"/>
          </p:nvPr>
        </p:nvSpPr>
        <p:spPr>
          <a:xfrm>
            <a:off x="457200" y="1600200"/>
            <a:ext cx="8229600" cy="4983480"/>
          </a:xfrm>
        </p:spPr>
        <p:txBody>
          <a:bodyPr>
            <a:normAutofit fontScale="92500" lnSpcReduction="10000"/>
          </a:bodyPr>
          <a:lstStyle/>
          <a:p>
            <a:pPr marL="514350" indent="-514350" eaLnBrk="1" hangingPunct="1">
              <a:buFont typeface="+mj-lt"/>
              <a:buAutoNum type="arabicPeriod"/>
              <a:defRPr/>
            </a:pPr>
            <a:r>
              <a:rPr lang="en-US" dirty="0">
                <a:effectLst/>
              </a:rPr>
              <a:t>What software is included in system software</a:t>
            </a:r>
            <a:r>
              <a:rPr lang="en-US" dirty="0" smtClean="0">
                <a:effectLst/>
              </a:rPr>
              <a:t>?</a:t>
            </a:r>
          </a:p>
          <a:p>
            <a:pPr marL="514350" indent="-514350">
              <a:buFont typeface="+mj-lt"/>
              <a:buAutoNum type="arabicPeriod"/>
              <a:defRPr/>
            </a:pPr>
            <a:r>
              <a:rPr lang="en-US" dirty="0"/>
              <a:t>What are the different kinds of operating systems</a:t>
            </a:r>
            <a:r>
              <a:rPr lang="en-US" dirty="0" smtClean="0"/>
              <a:t>?</a:t>
            </a:r>
          </a:p>
          <a:p>
            <a:pPr marL="514350" indent="-514350">
              <a:buFont typeface="+mj-lt"/>
              <a:buAutoNum type="arabicPeriod"/>
              <a:defRPr/>
            </a:pPr>
            <a:r>
              <a:rPr lang="en-US" dirty="0" smtClean="0"/>
              <a:t>What </a:t>
            </a:r>
            <a:r>
              <a:rPr lang="en-US" dirty="0"/>
              <a:t>are the most common operating systems</a:t>
            </a:r>
            <a:r>
              <a:rPr lang="en-US" dirty="0" smtClean="0"/>
              <a:t>?</a:t>
            </a:r>
          </a:p>
          <a:p>
            <a:pPr marL="514350" indent="-514350">
              <a:buFont typeface="+mj-lt"/>
              <a:buAutoNum type="arabicPeriod"/>
              <a:defRPr/>
            </a:pPr>
            <a:r>
              <a:rPr lang="it-IT" dirty="0"/>
              <a:t>How does the operating system provide a means for users to interact with the computer</a:t>
            </a:r>
            <a:r>
              <a:rPr lang="it-IT" dirty="0" smtClean="0"/>
              <a:t>?</a:t>
            </a:r>
            <a:endParaRPr lang="it-IT" dirty="0"/>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3" name="Slide Number Placeholder 2"/>
          <p:cNvSpPr>
            <a:spLocks noGrp="1"/>
          </p:cNvSpPr>
          <p:nvPr>
            <p:ph type="sldNum" sz="quarter" idx="12"/>
          </p:nvPr>
        </p:nvSpPr>
        <p:spPr/>
        <p:txBody>
          <a:bodyPr/>
          <a:lstStyle/>
          <a:p>
            <a:r>
              <a:rPr lang="en-US" smtClean="0"/>
              <a:t>5-</a:t>
            </a:r>
            <a:fld id="{3C5A0288-DE65-4327-81AA-3D0ED474C7D0}" type="slidenum">
              <a:rPr lang="en-US" smtClean="0"/>
              <a:pPr/>
              <a:t>27</a:t>
            </a:fld>
            <a:endParaRPr lang="en-US" dirty="0"/>
          </a:p>
        </p:txBody>
      </p:sp>
    </p:spTree>
    <p:extLst>
      <p:ext uri="{BB962C8B-B14F-4D97-AF65-F5344CB8AC3E}">
        <p14:creationId xmlns:p14="http://schemas.microsoft.com/office/powerpoint/2010/main" val="230273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3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a:bodyPr>
          <a:lstStyle/>
          <a:p>
            <a:pPr>
              <a:defRPr/>
            </a:pPr>
            <a:r>
              <a:rPr lang="en-US" sz="4000" dirty="0"/>
              <a:t>Check Your Understanding</a:t>
            </a:r>
          </a:p>
        </p:txBody>
      </p:sp>
      <p:sp>
        <p:nvSpPr>
          <p:cNvPr id="102403" name="Rectangle 3"/>
          <p:cNvSpPr>
            <a:spLocks noGrp="1" noChangeArrowheads="1"/>
          </p:cNvSpPr>
          <p:nvPr>
            <p:ph idx="1"/>
          </p:nvPr>
        </p:nvSpPr>
        <p:spPr>
          <a:xfrm>
            <a:off x="457200" y="1600200"/>
            <a:ext cx="8229600" cy="5181600"/>
          </a:xfrm>
        </p:spPr>
        <p:txBody>
          <a:bodyPr>
            <a:normAutofit/>
          </a:bodyPr>
          <a:lstStyle/>
          <a:p>
            <a:pPr marL="514350" indent="-514350" eaLnBrk="1" hangingPunct="1">
              <a:buFont typeface="+mj-lt"/>
              <a:buAutoNum type="arabicPeriod" startAt="5"/>
            </a:pPr>
            <a:r>
              <a:rPr lang="en-US" dirty="0" smtClean="0">
                <a:effectLst/>
              </a:rPr>
              <a:t>How does the operating system help manage resources such as the processor, memory, storage, hardware, and peripheral devices?</a:t>
            </a:r>
          </a:p>
          <a:p>
            <a:pPr marL="514350" indent="-514350">
              <a:buFont typeface="+mj-lt"/>
              <a:buAutoNum type="arabicPeriod" startAt="5"/>
            </a:pPr>
            <a:r>
              <a:rPr lang="en-US" dirty="0" smtClean="0"/>
              <a:t>How </a:t>
            </a:r>
            <a:r>
              <a:rPr lang="en-US" dirty="0"/>
              <a:t>does the operating system interact with application software</a:t>
            </a:r>
            <a:r>
              <a:rPr lang="en-US" dirty="0" smtClean="0"/>
              <a:t>?</a:t>
            </a:r>
          </a:p>
          <a:p>
            <a:pPr marL="514350" indent="-514350">
              <a:buFont typeface="+mj-lt"/>
              <a:buAutoNum type="arabicPeriod" startAt="5"/>
            </a:pPr>
            <a:r>
              <a:rPr lang="en-US" dirty="0"/>
              <a:t>How does the operating system help the computer start up</a:t>
            </a:r>
            <a:r>
              <a:rPr lang="en-US" dirty="0" smtClean="0"/>
              <a:t>?</a:t>
            </a:r>
            <a:endParaRPr lang="en-US" dirty="0"/>
          </a:p>
          <a:p>
            <a:pPr marL="0" indent="0" eaLnBrk="1" hangingPunct="1">
              <a:buNone/>
            </a:pPr>
            <a:endParaRPr lang="en-US" dirty="0" smtClean="0">
              <a:effectLst/>
            </a:endParaRP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3" name="Slide Number Placeholder 2"/>
          <p:cNvSpPr>
            <a:spLocks noGrp="1"/>
          </p:cNvSpPr>
          <p:nvPr>
            <p:ph type="sldNum" sz="quarter" idx="12"/>
          </p:nvPr>
        </p:nvSpPr>
        <p:spPr/>
        <p:txBody>
          <a:bodyPr/>
          <a:lstStyle/>
          <a:p>
            <a:r>
              <a:rPr lang="en-US" smtClean="0"/>
              <a:t>5-</a:t>
            </a:r>
            <a:fld id="{3C5A0288-DE65-4327-81AA-3D0ED474C7D0}" type="slidenum">
              <a:rPr lang="en-US" smtClean="0"/>
              <a:pPr/>
              <a:t>28</a:t>
            </a:fld>
            <a:endParaRPr lang="en-US" dirty="0"/>
          </a:p>
        </p:txBody>
      </p:sp>
    </p:spTree>
    <p:extLst>
      <p:ext uri="{BB962C8B-B14F-4D97-AF65-F5344CB8AC3E}">
        <p14:creationId xmlns:p14="http://schemas.microsoft.com/office/powerpoint/2010/main" val="91397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762539"/>
            <a:ext cx="7772400" cy="1066800"/>
          </a:xfrm>
        </p:spPr>
        <p:txBody>
          <a:bodyPr>
            <a:noAutofit/>
          </a:bodyPr>
          <a:lstStyle/>
          <a:p>
            <a:r>
              <a:rPr lang="en-US" dirty="0">
                <a:effectLst>
                  <a:outerShdw blurRad="38100" dist="38100" dir="2700000" algn="tl">
                    <a:srgbClr val="000000">
                      <a:alpha val="43137"/>
                    </a:srgbClr>
                  </a:outerShdw>
                </a:effectLst>
              </a:rPr>
              <a:t>Understanding System Software</a:t>
            </a:r>
          </a:p>
        </p:txBody>
      </p:sp>
      <p:sp>
        <p:nvSpPr>
          <p:cNvPr id="7" name="Subtitle 6"/>
          <p:cNvSpPr>
            <a:spLocks noGrp="1"/>
          </p:cNvSpPr>
          <p:nvPr>
            <p:ph type="subTitle" idx="1"/>
          </p:nvPr>
        </p:nvSpPr>
        <p:spPr>
          <a:xfrm>
            <a:off x="1295400" y="3077154"/>
            <a:ext cx="6934200" cy="3505200"/>
          </a:xfrm>
        </p:spPr>
        <p:txBody>
          <a:bodyPr>
            <a:normAutofit/>
          </a:bodyPr>
          <a:lstStyle/>
          <a:p>
            <a:pPr marL="457200" indent="-457200" algn="l">
              <a:buFont typeface="Arial" panose="020B0604020202020204" pitchFamily="34" charset="0"/>
              <a:buChar char="•"/>
            </a:pPr>
            <a:r>
              <a:rPr lang="en-US" b="0" dirty="0"/>
              <a:t>Operating System Fundamentals</a:t>
            </a:r>
          </a:p>
          <a:p>
            <a:pPr marL="457200" indent="-457200" algn="l">
              <a:buFont typeface="Arial" panose="020B0604020202020204" pitchFamily="34" charset="0"/>
              <a:buChar char="•"/>
            </a:pPr>
            <a:r>
              <a:rPr lang="en-US" b="0" dirty="0"/>
              <a:t>What the Operating System Does</a:t>
            </a:r>
          </a:p>
          <a:p>
            <a:pPr marL="457200" indent="-457200" algn="l">
              <a:buFont typeface="Arial" panose="020B0604020202020204" pitchFamily="34" charset="0"/>
              <a:buChar char="•"/>
            </a:pPr>
            <a:r>
              <a:rPr lang="en-US" b="0" dirty="0"/>
              <a:t>The Boot Process: Starting Your Computer</a:t>
            </a:r>
          </a:p>
        </p:txBody>
      </p:sp>
      <p:sp>
        <p:nvSpPr>
          <p:cNvPr id="2" name="Footer Placeholder 1"/>
          <p:cNvSpPr>
            <a:spLocks noGrp="1"/>
          </p:cNvSpPr>
          <p:nvPr>
            <p:ph type="ftr" sz="quarter" idx="11"/>
          </p:nvPr>
        </p:nvSpPr>
        <p:spPr>
          <a:xfrm>
            <a:off x="533400" y="6583680"/>
            <a:ext cx="6400800" cy="274320"/>
          </a:xfrm>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a:xfrm>
            <a:off x="7315200" y="6583680"/>
            <a:ext cx="1371600" cy="274320"/>
          </a:xfrm>
        </p:spPr>
        <p:txBody>
          <a:bodyPr/>
          <a:lstStyle/>
          <a:p>
            <a:r>
              <a:rPr lang="en-US" smtClean="0"/>
              <a:t>5-</a:t>
            </a:r>
            <a:fld id="{3C5A0288-DE65-4327-81AA-3D0ED474C7D0}" type="slidenum">
              <a:rPr lang="en-US" smtClean="0"/>
              <a:pPr/>
              <a:t>2</a:t>
            </a:fld>
            <a:endParaRPr lang="en-US" dirty="0"/>
          </a:p>
        </p:txBody>
      </p:sp>
    </p:spTree>
    <p:extLst>
      <p:ext uri="{BB962C8B-B14F-4D97-AF65-F5344CB8AC3E}">
        <p14:creationId xmlns:p14="http://schemas.microsoft.com/office/powerpoint/2010/main" val="155638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a:bodyPr>
          <a:lstStyle/>
          <a:p>
            <a:pPr eaLnBrk="1" hangingPunct="1">
              <a:defRPr/>
            </a:pPr>
            <a:r>
              <a:rPr lang="en-US" sz="4000" dirty="0" smtClean="0"/>
              <a:t>Check Your Understanding</a:t>
            </a:r>
            <a:endParaRPr lang="en-US" sz="4000" dirty="0"/>
          </a:p>
        </p:txBody>
      </p:sp>
      <p:sp>
        <p:nvSpPr>
          <p:cNvPr id="155651" name="Rectangle 3"/>
          <p:cNvSpPr>
            <a:spLocks noGrp="1" noChangeArrowheads="1"/>
          </p:cNvSpPr>
          <p:nvPr>
            <p:ph idx="1"/>
          </p:nvPr>
        </p:nvSpPr>
        <p:spPr>
          <a:xfrm>
            <a:off x="457200" y="1600200"/>
            <a:ext cx="8229600" cy="4876800"/>
          </a:xfrm>
        </p:spPr>
        <p:txBody>
          <a:bodyPr>
            <a:normAutofit/>
          </a:bodyPr>
          <a:lstStyle/>
          <a:p>
            <a:pPr marL="514350" indent="-514350" eaLnBrk="1" hangingPunct="1">
              <a:buFont typeface="+mj-lt"/>
              <a:buAutoNum type="arabicPeriod" startAt="8"/>
              <a:defRPr/>
            </a:pPr>
            <a:r>
              <a:rPr lang="en-US" dirty="0">
                <a:effectLst/>
              </a:rPr>
              <a:t>What are the main </a:t>
            </a:r>
            <a:r>
              <a:rPr lang="en-US" dirty="0" smtClean="0">
                <a:effectLst/>
              </a:rPr>
              <a:t>features of the Windows interface?</a:t>
            </a:r>
          </a:p>
          <a:p>
            <a:pPr marL="514350" indent="-514350">
              <a:buFont typeface="+mj-lt"/>
              <a:buAutoNum type="arabicPeriod" startAt="8"/>
            </a:pPr>
            <a:r>
              <a:rPr lang="en-US" dirty="0"/>
              <a:t>How does the operating system </a:t>
            </a:r>
            <a:r>
              <a:rPr lang="en-US" dirty="0" smtClean="0"/>
              <a:t>help me </a:t>
            </a:r>
            <a:r>
              <a:rPr lang="en-US" dirty="0"/>
              <a:t>keep my computer organized</a:t>
            </a:r>
            <a:r>
              <a:rPr lang="en-US" dirty="0" smtClean="0"/>
              <a:t>?</a:t>
            </a:r>
          </a:p>
          <a:p>
            <a:pPr marL="514350" indent="-514350">
              <a:buFont typeface="+mj-lt"/>
              <a:buAutoNum type="arabicPeriod" startAt="8"/>
            </a:pPr>
            <a:r>
              <a:rPr lang="en-US" dirty="0" smtClean="0"/>
              <a:t>What </a:t>
            </a:r>
            <a:r>
              <a:rPr lang="en-US" dirty="0"/>
              <a:t>utility programs are included in system software and what do they do</a:t>
            </a:r>
            <a:r>
              <a:rPr lang="en-US" dirty="0" smtClean="0"/>
              <a:t>?</a:t>
            </a:r>
            <a:endParaRPr lang="en-US" dirty="0" smtClean="0">
              <a:effectLst/>
            </a:endParaRPr>
          </a:p>
          <a:p>
            <a:pPr marL="0" indent="0" eaLnBrk="1" hangingPunct="1">
              <a:buNone/>
              <a:defRPr/>
            </a:pPr>
            <a:endParaRPr lang="en-US" dirty="0">
              <a:effectLst/>
            </a:endParaRP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3" name="Slide Number Placeholder 2"/>
          <p:cNvSpPr>
            <a:spLocks noGrp="1"/>
          </p:cNvSpPr>
          <p:nvPr>
            <p:ph type="sldNum" sz="quarter" idx="12"/>
          </p:nvPr>
        </p:nvSpPr>
        <p:spPr/>
        <p:txBody>
          <a:bodyPr/>
          <a:lstStyle/>
          <a:p>
            <a:r>
              <a:rPr lang="en-US" smtClean="0"/>
              <a:t>5-</a:t>
            </a:r>
            <a:fld id="{3C5A0288-DE65-4327-81AA-3D0ED474C7D0}" type="slidenum">
              <a:rPr lang="en-US" smtClean="0"/>
              <a:pPr/>
              <a:t>29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ctr" fontAlgn="base">
              <a:spcBef>
                <a:spcPct val="0"/>
              </a:spcBef>
              <a:spcAft>
                <a:spcPct val="0"/>
              </a:spcAft>
              <a:defRPr/>
            </a:pPr>
            <a:endParaRPr lang="en-US" sz="1400" dirty="0">
              <a:solidFill>
                <a:srgbClr val="000000"/>
              </a:solidFill>
              <a:effectLst>
                <a:outerShdw blurRad="38100" dist="38100" dir="2700000" algn="tl">
                  <a:srgbClr val="FFFFFF"/>
                </a:outerShdw>
              </a:effectLst>
              <a:latin typeface="Arial" charset="0"/>
            </a:endParaRPr>
          </a:p>
        </p:txBody>
      </p:sp>
      <p:sp>
        <p:nvSpPr>
          <p:cNvPr id="145410"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algn="ctr" fontAlgn="base">
              <a:spcBef>
                <a:spcPct val="0"/>
              </a:spcBef>
              <a:spcAft>
                <a:spcPct val="0"/>
              </a:spcAft>
            </a:pPr>
            <a:endParaRPr lang="en-US" sz="4400" dirty="0">
              <a:solidFill>
                <a:srgbClr val="E5FFFF"/>
              </a:solidFill>
              <a:latin typeface="Arial" charset="0"/>
            </a:endParaRPr>
          </a:p>
        </p:txBody>
      </p:sp>
      <p:pic>
        <p:nvPicPr>
          <p:cNvPr id="145411" name="Picture 5" descr="cid:3287383400_2177562"/>
          <p:cNvPicPr>
            <a:picLocks noChangeAspect="1" noChangeArrowheads="1"/>
          </p:cNvPicPr>
          <p:nvPr/>
        </p:nvPicPr>
        <p:blipFill>
          <a:blip r:embed="rId3" r:link="rId4" cstate="print"/>
          <a:srcRect/>
          <a:stretch>
            <a:fillRect/>
          </a:stretch>
        </p:blipFill>
        <p:spPr bwMode="auto">
          <a:xfrm>
            <a:off x="457201" y="971550"/>
            <a:ext cx="8229600" cy="2747963"/>
          </a:xfrm>
          <a:prstGeom prst="rect">
            <a:avLst/>
          </a:prstGeom>
          <a:solidFill>
            <a:schemeClr val="hlink"/>
          </a:solidFill>
          <a:ln w="9525">
            <a:solidFill>
              <a:schemeClr val="bg1"/>
            </a:solidFill>
            <a:miter lim="800000"/>
            <a:headEnd/>
            <a:tailEnd/>
          </a:ln>
        </p:spPr>
      </p:pic>
      <p:sp>
        <p:nvSpPr>
          <p:cNvPr id="14541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fontAlgn="base">
              <a:spcBef>
                <a:spcPct val="0"/>
              </a:spcBef>
              <a:spcAft>
                <a:spcPct val="0"/>
              </a:spcAft>
            </a:pPr>
            <a:r>
              <a:rPr lang="en-US" sz="1600" dirty="0">
                <a:solidFill>
                  <a:srgbClr val="000000"/>
                </a:solidFill>
                <a:latin typeface="Arial" charset="0"/>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fontAlgn="base">
              <a:spcBef>
                <a:spcPct val="0"/>
              </a:spcBef>
              <a:spcAft>
                <a:spcPct val="0"/>
              </a:spcAft>
              <a:defRPr/>
            </a:pPr>
            <a:r>
              <a:rPr lang="en-US" dirty="0">
                <a:solidFill>
                  <a:srgbClr val="000000"/>
                </a:solidFill>
                <a:effectLst>
                  <a:outerShdw blurRad="38100" dist="38100" dir="2700000" algn="tl">
                    <a:srgbClr val="FFFFFF"/>
                  </a:outerShdw>
                </a:effectLst>
              </a:rPr>
              <a:t>Copyright © </a:t>
            </a:r>
            <a:r>
              <a:rPr lang="en-US" dirty="0" smtClean="0">
                <a:solidFill>
                  <a:srgbClr val="000000"/>
                </a:solidFill>
                <a:effectLst>
                  <a:outerShdw blurRad="38100" dist="38100" dir="2700000" algn="tl">
                    <a:srgbClr val="FFFFFF"/>
                  </a:outerShdw>
                </a:effectLst>
              </a:rPr>
              <a:t>2016 </a:t>
            </a:r>
            <a:r>
              <a:rPr lang="en-US" dirty="0">
                <a:solidFill>
                  <a:srgbClr val="000000"/>
                </a:solidFill>
                <a:effectLst>
                  <a:outerShdw blurRad="38100" dist="38100" dir="2700000" algn="tl">
                    <a:srgbClr val="FFFFFF"/>
                  </a:outerShdw>
                </a:effectLst>
              </a:rPr>
              <a:t>Pearson Education, Inc.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t>Operating </a:t>
            </a:r>
            <a:r>
              <a:rPr lang="en-US" sz="4000" dirty="0" smtClean="0"/>
              <a:t>System Fundamentals</a:t>
            </a:r>
            <a:endParaRPr lang="en-US" sz="4000" dirty="0">
              <a:effectLst>
                <a:outerShdw blurRad="38100" dist="38100" dir="2700000" algn="tl">
                  <a:srgbClr val="000000">
                    <a:alpha val="43137"/>
                  </a:srgbClr>
                </a:outerShdw>
              </a:effectLst>
            </a:endParaRPr>
          </a:p>
        </p:txBody>
      </p:sp>
      <p:sp>
        <p:nvSpPr>
          <p:cNvPr id="7" name="Subtitle 6"/>
          <p:cNvSpPr>
            <a:spLocks noGrp="1"/>
          </p:cNvSpPr>
          <p:nvPr>
            <p:ph idx="1"/>
          </p:nvPr>
        </p:nvSpPr>
        <p:spPr>
          <a:xfrm>
            <a:off x="381000" y="1600200"/>
            <a:ext cx="8229600" cy="4876800"/>
          </a:xfrm>
        </p:spPr>
        <p:txBody>
          <a:bodyPr>
            <a:normAutofit/>
          </a:bodyPr>
          <a:lstStyle/>
          <a:p>
            <a:pPr marL="0" indent="0" algn="l">
              <a:buNone/>
            </a:pPr>
            <a:r>
              <a:rPr lang="en-US" dirty="0" smtClean="0">
                <a:solidFill>
                  <a:srgbClr val="0070C0"/>
                </a:solidFill>
              </a:rPr>
              <a:t>Objectives</a:t>
            </a:r>
          </a:p>
          <a:p>
            <a:pPr marL="971550" indent="-514350">
              <a:buFont typeface="+mj-lt"/>
              <a:buAutoNum type="arabicPeriod"/>
            </a:pPr>
            <a:r>
              <a:rPr lang="en-US" sz="2800" dirty="0">
                <a:solidFill>
                  <a:schemeClr val="tx1"/>
                </a:solidFill>
              </a:rPr>
              <a:t>What software is included in </a:t>
            </a:r>
            <a:r>
              <a:rPr lang="en-US" sz="2800" dirty="0" smtClean="0">
                <a:solidFill>
                  <a:schemeClr val="tx1"/>
                </a:solidFill>
              </a:rPr>
              <a:t>system software?</a:t>
            </a:r>
          </a:p>
          <a:p>
            <a:pPr marL="971550" indent="-514350">
              <a:buFont typeface="+mj-lt"/>
              <a:buAutoNum type="arabicPeriod"/>
            </a:pPr>
            <a:r>
              <a:rPr lang="en-US" sz="2800" dirty="0">
                <a:solidFill>
                  <a:schemeClr val="tx1"/>
                </a:solidFill>
              </a:rPr>
              <a:t>What are the different kinds of operating systems</a:t>
            </a:r>
            <a:r>
              <a:rPr lang="en-US" sz="2800" dirty="0" smtClean="0">
                <a:solidFill>
                  <a:schemeClr val="tx1"/>
                </a:solidFill>
              </a:rPr>
              <a:t>?</a:t>
            </a:r>
          </a:p>
          <a:p>
            <a:pPr marL="971550" indent="-514350">
              <a:buFont typeface="+mj-lt"/>
              <a:buAutoNum type="arabicPeriod"/>
            </a:pPr>
            <a:r>
              <a:rPr lang="en-US" sz="2800" dirty="0">
                <a:solidFill>
                  <a:schemeClr val="tx1"/>
                </a:solidFill>
              </a:rPr>
              <a:t>What are the most common operating systems?</a:t>
            </a:r>
            <a:endParaRPr lang="en-US" sz="2800" dirty="0" smtClean="0">
              <a:solidFill>
                <a:schemeClr val="tx1"/>
              </a:solidFill>
            </a:endParaRP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5-</a:t>
            </a:r>
            <a:fld id="{3C5A0288-DE65-4327-81AA-3D0ED474C7D0}" type="slidenum">
              <a:rPr lang="en-US" smtClean="0"/>
              <a:pPr/>
              <a:t>3</a:t>
            </a:fld>
            <a:endParaRPr lang="en-US" dirty="0"/>
          </a:p>
        </p:txBody>
      </p:sp>
    </p:spTree>
    <p:extLst>
      <p:ext uri="{BB962C8B-B14F-4D97-AF65-F5344CB8AC3E}">
        <p14:creationId xmlns:p14="http://schemas.microsoft.com/office/powerpoint/2010/main" val="381381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t>What the </a:t>
            </a:r>
            <a:r>
              <a:rPr lang="en-US" sz="4000" dirty="0" smtClean="0"/>
              <a:t>Operating System </a:t>
            </a:r>
            <a:r>
              <a:rPr lang="en-US" sz="4000" dirty="0"/>
              <a:t>Does</a:t>
            </a:r>
            <a:endParaRPr lang="en-US" sz="4000" dirty="0">
              <a:effectLst>
                <a:outerShdw blurRad="38100" dist="38100" dir="2700000" algn="tl">
                  <a:srgbClr val="000000">
                    <a:alpha val="43137"/>
                  </a:srgbClr>
                </a:outerShdw>
              </a:effectLst>
            </a:endParaRPr>
          </a:p>
        </p:txBody>
      </p:sp>
      <p:sp>
        <p:nvSpPr>
          <p:cNvPr id="7" name="Subtitle 6"/>
          <p:cNvSpPr>
            <a:spLocks noGrp="1"/>
          </p:cNvSpPr>
          <p:nvPr>
            <p:ph idx="1"/>
          </p:nvPr>
        </p:nvSpPr>
        <p:spPr>
          <a:xfrm>
            <a:off x="381000" y="1600200"/>
            <a:ext cx="8229600" cy="5181600"/>
          </a:xfrm>
        </p:spPr>
        <p:txBody>
          <a:bodyPr>
            <a:normAutofit lnSpcReduction="10000"/>
          </a:bodyPr>
          <a:lstStyle/>
          <a:p>
            <a:pPr marL="0" indent="0" algn="l">
              <a:buNone/>
            </a:pPr>
            <a:r>
              <a:rPr lang="en-US" dirty="0" smtClean="0"/>
              <a:t>Objectives</a:t>
            </a:r>
          </a:p>
          <a:p>
            <a:pPr marL="971550" indent="-514350">
              <a:buFont typeface="+mj-lt"/>
              <a:buAutoNum type="arabicPeriod" startAt="4"/>
            </a:pPr>
            <a:r>
              <a:rPr lang="en-US" sz="2800" dirty="0">
                <a:solidFill>
                  <a:schemeClr val="tx1"/>
                </a:solidFill>
              </a:rPr>
              <a:t>How does the operating system </a:t>
            </a:r>
            <a:r>
              <a:rPr lang="en-US" sz="2800" dirty="0" smtClean="0">
                <a:solidFill>
                  <a:schemeClr val="tx1"/>
                </a:solidFill>
              </a:rPr>
              <a:t>provide a </a:t>
            </a:r>
            <a:r>
              <a:rPr lang="en-US" sz="2800" dirty="0">
                <a:solidFill>
                  <a:schemeClr val="tx1"/>
                </a:solidFill>
              </a:rPr>
              <a:t>means for users to interact with </a:t>
            </a:r>
            <a:r>
              <a:rPr lang="en-US" sz="2800" dirty="0" smtClean="0">
                <a:solidFill>
                  <a:schemeClr val="tx1"/>
                </a:solidFill>
              </a:rPr>
              <a:t>the computer?</a:t>
            </a:r>
          </a:p>
          <a:p>
            <a:pPr marL="971550" indent="-514350">
              <a:buFont typeface="+mj-lt"/>
              <a:buAutoNum type="arabicPeriod" startAt="4"/>
            </a:pPr>
            <a:r>
              <a:rPr lang="en-US" sz="2800" dirty="0">
                <a:solidFill>
                  <a:schemeClr val="tx1"/>
                </a:solidFill>
              </a:rPr>
              <a:t>How does the operating system help manage resources </a:t>
            </a:r>
            <a:r>
              <a:rPr lang="en-US" sz="2800" dirty="0" smtClean="0">
                <a:solidFill>
                  <a:schemeClr val="tx1"/>
                </a:solidFill>
              </a:rPr>
              <a:t>such as </a:t>
            </a:r>
            <a:r>
              <a:rPr lang="en-US" sz="2800" dirty="0">
                <a:solidFill>
                  <a:schemeClr val="tx1"/>
                </a:solidFill>
              </a:rPr>
              <a:t>the processor, memory, storage, hardware, and </a:t>
            </a:r>
            <a:r>
              <a:rPr lang="en-US" sz="2800" dirty="0" smtClean="0">
                <a:solidFill>
                  <a:schemeClr val="tx1"/>
                </a:solidFill>
              </a:rPr>
              <a:t>peripheral devices?</a:t>
            </a:r>
          </a:p>
          <a:p>
            <a:pPr marL="971550" indent="-514350">
              <a:buFont typeface="+mj-lt"/>
              <a:buAutoNum type="arabicPeriod" startAt="4"/>
            </a:pPr>
            <a:r>
              <a:rPr lang="en-US" sz="2800" dirty="0">
                <a:solidFill>
                  <a:schemeClr val="tx1"/>
                </a:solidFill>
              </a:rPr>
              <a:t>How does the operating system interact with </a:t>
            </a:r>
            <a:r>
              <a:rPr lang="en-US" sz="2800" dirty="0" smtClean="0">
                <a:solidFill>
                  <a:schemeClr val="tx1"/>
                </a:solidFill>
              </a:rPr>
              <a:t>application software</a:t>
            </a:r>
            <a:r>
              <a:rPr lang="en-US" sz="2800" dirty="0">
                <a:solidFill>
                  <a:schemeClr val="tx1"/>
                </a:solidFill>
              </a:rPr>
              <a:t>?</a:t>
            </a:r>
            <a:endParaRPr lang="en-US" sz="2800" dirty="0" smtClean="0">
              <a:solidFill>
                <a:schemeClr val="tx1"/>
              </a:solidFill>
            </a:endParaRP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5-</a:t>
            </a:r>
            <a:fld id="{3C5A0288-DE65-4327-81AA-3D0ED474C7D0}" type="slidenum">
              <a:rPr lang="en-US" smtClean="0"/>
              <a:pPr/>
              <a:t>4</a:t>
            </a:fld>
            <a:endParaRPr lang="en-US" dirty="0"/>
          </a:p>
        </p:txBody>
      </p:sp>
    </p:spTree>
    <p:extLst>
      <p:ext uri="{BB962C8B-B14F-4D97-AF65-F5344CB8AC3E}">
        <p14:creationId xmlns:p14="http://schemas.microsoft.com/office/powerpoint/2010/main" val="426766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8382000" cy="1143000"/>
          </a:xfrm>
        </p:spPr>
        <p:txBody>
          <a:bodyPr>
            <a:noAutofit/>
          </a:bodyPr>
          <a:lstStyle/>
          <a:p>
            <a:r>
              <a:rPr lang="en-US" sz="4000" dirty="0"/>
              <a:t>The Boot Process:</a:t>
            </a:r>
            <a:br>
              <a:rPr lang="en-US" sz="4000" dirty="0"/>
            </a:br>
            <a:r>
              <a:rPr lang="en-US" sz="4000" dirty="0"/>
              <a:t>Starting Your Computer</a:t>
            </a:r>
            <a:endParaRPr lang="en-US" sz="4000" dirty="0">
              <a:effectLst>
                <a:outerShdw blurRad="38100" dist="38100" dir="2700000" algn="tl">
                  <a:srgbClr val="000000">
                    <a:alpha val="43137"/>
                  </a:srgbClr>
                </a:outerShdw>
              </a:effectLst>
            </a:endParaRPr>
          </a:p>
        </p:txBody>
      </p:sp>
      <p:sp>
        <p:nvSpPr>
          <p:cNvPr id="7" name="Subtitle 6"/>
          <p:cNvSpPr>
            <a:spLocks noGrp="1"/>
          </p:cNvSpPr>
          <p:nvPr>
            <p:ph idx="1"/>
          </p:nvPr>
        </p:nvSpPr>
        <p:spPr>
          <a:xfrm>
            <a:off x="381000" y="1600200"/>
            <a:ext cx="8229600" cy="4373563"/>
          </a:xfrm>
        </p:spPr>
        <p:txBody>
          <a:bodyPr>
            <a:normAutofit/>
          </a:bodyPr>
          <a:lstStyle/>
          <a:p>
            <a:pPr marL="0" indent="0" algn="l">
              <a:buNone/>
            </a:pPr>
            <a:r>
              <a:rPr lang="en-US" dirty="0" smtClean="0">
                <a:solidFill>
                  <a:srgbClr val="0070C0"/>
                </a:solidFill>
              </a:rPr>
              <a:t>Objective</a:t>
            </a:r>
          </a:p>
          <a:p>
            <a:pPr marL="971550" indent="-514350">
              <a:buFont typeface="+mj-lt"/>
              <a:buAutoNum type="arabicPeriod" startAt="7"/>
            </a:pPr>
            <a:r>
              <a:rPr lang="en-US" sz="2800" dirty="0">
                <a:solidFill>
                  <a:schemeClr val="tx1"/>
                </a:solidFill>
              </a:rPr>
              <a:t>How does the operating system help </a:t>
            </a:r>
            <a:r>
              <a:rPr lang="en-US" sz="2800" dirty="0" smtClean="0">
                <a:solidFill>
                  <a:schemeClr val="tx1"/>
                </a:solidFill>
              </a:rPr>
              <a:t>the computer </a:t>
            </a:r>
            <a:r>
              <a:rPr lang="en-US" sz="2800" dirty="0">
                <a:solidFill>
                  <a:schemeClr val="tx1"/>
                </a:solidFill>
              </a:rPr>
              <a:t>start up?</a:t>
            </a:r>
            <a:endParaRPr lang="en-US" sz="2800" dirty="0" smtClean="0">
              <a:solidFill>
                <a:schemeClr val="tx1"/>
              </a:solidFill>
            </a:endParaRP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5-</a:t>
            </a:r>
            <a:fld id="{3C5A0288-DE65-4327-81AA-3D0ED474C7D0}" type="slidenum">
              <a:rPr lang="en-US" smtClean="0"/>
              <a:pPr/>
              <a:t>5</a:t>
            </a:fld>
            <a:endParaRPr lang="en-US" dirty="0"/>
          </a:p>
        </p:txBody>
      </p:sp>
    </p:spTree>
    <p:extLst>
      <p:ext uri="{BB962C8B-B14F-4D97-AF65-F5344CB8AC3E}">
        <p14:creationId xmlns:p14="http://schemas.microsoft.com/office/powerpoint/2010/main" val="6307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pPr eaLnBrk="1" hangingPunct="1">
              <a:defRPr/>
            </a:pPr>
            <a:r>
              <a:rPr lang="en-US" dirty="0" smtClean="0"/>
              <a:t>Understanding System Software</a:t>
            </a:r>
            <a:br>
              <a:rPr lang="en-US" dirty="0" smtClean="0"/>
            </a:br>
            <a:r>
              <a:rPr lang="en-US" sz="3600" dirty="0" smtClean="0"/>
              <a:t>Operating System Fundamentals</a:t>
            </a:r>
            <a:endParaRPr lang="en-US" dirty="0"/>
          </a:p>
        </p:txBody>
      </p:sp>
      <p:sp>
        <p:nvSpPr>
          <p:cNvPr id="67587" name="Rectangle 3"/>
          <p:cNvSpPr>
            <a:spLocks noGrp="1" noChangeArrowheads="1"/>
          </p:cNvSpPr>
          <p:nvPr>
            <p:ph idx="1"/>
          </p:nvPr>
        </p:nvSpPr>
        <p:spPr>
          <a:xfrm>
            <a:off x="457200" y="1600200"/>
            <a:ext cx="5943600" cy="4876800"/>
          </a:xfrm>
        </p:spPr>
        <p:txBody>
          <a:bodyPr>
            <a:normAutofit/>
          </a:bodyPr>
          <a:lstStyle/>
          <a:p>
            <a:pPr eaLnBrk="1" hangingPunct="1">
              <a:defRPr/>
            </a:pPr>
            <a:r>
              <a:rPr lang="en-US" sz="3200" dirty="0" smtClean="0">
                <a:effectLst/>
              </a:rPr>
              <a:t>Two basic types of software</a:t>
            </a:r>
          </a:p>
          <a:p>
            <a:pPr lvl="1">
              <a:defRPr/>
            </a:pPr>
            <a:r>
              <a:rPr lang="en-US" sz="2800" dirty="0" smtClean="0"/>
              <a:t>Application software </a:t>
            </a:r>
          </a:p>
          <a:p>
            <a:pPr lvl="1">
              <a:defRPr/>
            </a:pPr>
            <a:r>
              <a:rPr lang="en-US" dirty="0" smtClean="0">
                <a:effectLst/>
              </a:rPr>
              <a:t>System software</a:t>
            </a:r>
          </a:p>
          <a:p>
            <a:r>
              <a:rPr lang="en-US" dirty="0"/>
              <a:t>Operating </a:t>
            </a:r>
            <a:r>
              <a:rPr lang="en-US" dirty="0" smtClean="0"/>
              <a:t>system </a:t>
            </a:r>
            <a:r>
              <a:rPr lang="en-US" dirty="0"/>
              <a:t>f</a:t>
            </a:r>
            <a:r>
              <a:rPr lang="en-US" dirty="0" smtClean="0"/>
              <a:t>undamentals</a:t>
            </a:r>
            <a:endParaRPr lang="en-US" dirty="0"/>
          </a:p>
          <a:p>
            <a:pPr lvl="1"/>
            <a:r>
              <a:rPr lang="en-US" dirty="0"/>
              <a:t>Multitasking</a:t>
            </a:r>
          </a:p>
          <a:p>
            <a:pPr lvl="1"/>
            <a:r>
              <a:rPr lang="en-US" dirty="0"/>
              <a:t>Networking capabilities </a:t>
            </a:r>
          </a:p>
          <a:p>
            <a:pPr lvl="1"/>
            <a:r>
              <a:rPr lang="en-US" dirty="0"/>
              <a:t>Categorized by </a:t>
            </a:r>
            <a:r>
              <a:rPr lang="en-US" dirty="0" smtClean="0"/>
              <a:t>type</a:t>
            </a:r>
            <a:endParaRPr lang="en-US" dirty="0"/>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5-</a:t>
            </a:r>
            <a:fld id="{3C5A0288-DE65-4327-81AA-3D0ED474C7D0}" type="slidenum">
              <a:rPr lang="en-US" smtClean="0"/>
              <a:pPr/>
              <a:t>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178" y="2133600"/>
            <a:ext cx="2627243" cy="4648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Understanding System Software</a:t>
            </a:r>
            <a:br>
              <a:rPr lang="en-US" dirty="0" smtClean="0"/>
            </a:br>
            <a:r>
              <a:rPr lang="en-US" sz="3600" dirty="0" smtClean="0"/>
              <a:t>Operating System Fundamentals</a:t>
            </a:r>
            <a:endParaRPr lang="en-US" sz="4000" dirty="0"/>
          </a:p>
        </p:txBody>
      </p:sp>
      <p:sp>
        <p:nvSpPr>
          <p:cNvPr id="6" name="Content Placeholder 5"/>
          <p:cNvSpPr>
            <a:spLocks noGrp="1"/>
          </p:cNvSpPr>
          <p:nvPr>
            <p:ph idx="1"/>
          </p:nvPr>
        </p:nvSpPr>
        <p:spPr>
          <a:xfrm>
            <a:off x="457200" y="1600200"/>
            <a:ext cx="8229600" cy="4876800"/>
          </a:xfrm>
        </p:spPr>
        <p:txBody>
          <a:bodyPr>
            <a:normAutofit/>
          </a:bodyPr>
          <a:lstStyle/>
          <a:p>
            <a:r>
              <a:rPr lang="en-US" dirty="0" smtClean="0"/>
              <a:t>Categorized by device</a:t>
            </a:r>
          </a:p>
          <a:p>
            <a:pPr lvl="1"/>
            <a:r>
              <a:rPr lang="en-US" dirty="0" smtClean="0"/>
              <a:t>Mainframes</a:t>
            </a:r>
          </a:p>
          <a:p>
            <a:pPr lvl="1"/>
            <a:r>
              <a:rPr lang="en-US" dirty="0" smtClean="0"/>
              <a:t>Network computers</a:t>
            </a:r>
          </a:p>
          <a:p>
            <a:pPr lvl="1"/>
            <a:r>
              <a:rPr lang="en-US" dirty="0" smtClean="0"/>
              <a:t>Personal computers</a:t>
            </a:r>
          </a:p>
          <a:p>
            <a:pPr lvl="1"/>
            <a:r>
              <a:rPr lang="en-US" dirty="0" smtClean="0"/>
              <a:t>Mobile devices</a:t>
            </a:r>
          </a:p>
          <a:p>
            <a:pPr lvl="1"/>
            <a:r>
              <a:rPr lang="en-US" dirty="0" smtClean="0"/>
              <a:t>Robots</a:t>
            </a:r>
            <a:endParaRPr lang="en-US" dirty="0"/>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smtClean="0"/>
              <a:t>5-</a:t>
            </a:r>
            <a:fld id="{3C5A0288-DE65-4327-81AA-3D0ED474C7D0}" type="slidenum">
              <a:rPr lang="en-US" smtClean="0"/>
              <a:pPr/>
              <a:t>7</a:t>
            </a:fld>
            <a:endParaRPr lang="en-US" dirty="0"/>
          </a:p>
        </p:txBody>
      </p:sp>
    </p:spTree>
    <p:extLst>
      <p:ext uri="{BB962C8B-B14F-4D97-AF65-F5344CB8AC3E}">
        <p14:creationId xmlns:p14="http://schemas.microsoft.com/office/powerpoint/2010/main" val="342205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876" y="1981200"/>
            <a:ext cx="4882166" cy="2881278"/>
          </a:xfrm>
          <a:prstGeom prst="rect">
            <a:avLst/>
          </a:prstGeom>
        </p:spPr>
      </p:pic>
      <p:sp>
        <p:nvSpPr>
          <p:cNvPr id="2" name="Title 1"/>
          <p:cNvSpPr>
            <a:spLocks noGrp="1"/>
          </p:cNvSpPr>
          <p:nvPr>
            <p:ph type="title"/>
          </p:nvPr>
        </p:nvSpPr>
        <p:spPr>
          <a:xfrm>
            <a:off x="381000" y="228600"/>
            <a:ext cx="8382000" cy="1066800"/>
          </a:xfrm>
        </p:spPr>
        <p:txBody>
          <a:bodyPr>
            <a:noAutofit/>
          </a:bodyPr>
          <a:lstStyle/>
          <a:p>
            <a:r>
              <a:rPr lang="en-US" sz="4000" dirty="0" smtClean="0"/>
              <a:t>Understanding System Software</a:t>
            </a:r>
            <a:br>
              <a:rPr lang="en-US" sz="4000" dirty="0" smtClean="0"/>
            </a:br>
            <a:r>
              <a:rPr lang="en-US" sz="3200" dirty="0" smtClean="0"/>
              <a:t>Operating Systems for Personal Computers</a:t>
            </a:r>
            <a:endParaRPr lang="en-US" sz="3200" dirty="0"/>
          </a:p>
        </p:txBody>
      </p:sp>
      <p:sp>
        <p:nvSpPr>
          <p:cNvPr id="3" name="Content Placeholder 2"/>
          <p:cNvSpPr>
            <a:spLocks noGrp="1"/>
          </p:cNvSpPr>
          <p:nvPr>
            <p:ph idx="1"/>
          </p:nvPr>
        </p:nvSpPr>
        <p:spPr>
          <a:xfrm>
            <a:off x="457200" y="1600200"/>
            <a:ext cx="5181600" cy="4876800"/>
          </a:xfrm>
        </p:spPr>
        <p:txBody>
          <a:bodyPr>
            <a:normAutofit/>
          </a:bodyPr>
          <a:lstStyle/>
          <a:p>
            <a:r>
              <a:rPr lang="en-US" dirty="0" smtClean="0"/>
              <a:t>Top three operating systems</a:t>
            </a:r>
          </a:p>
          <a:p>
            <a:pPr lvl="1"/>
            <a:r>
              <a:rPr lang="en-US" dirty="0" smtClean="0"/>
              <a:t>Windows</a:t>
            </a:r>
          </a:p>
          <a:p>
            <a:pPr lvl="1"/>
            <a:r>
              <a:rPr lang="en-US" dirty="0" smtClean="0"/>
              <a:t>Max OS X</a:t>
            </a:r>
          </a:p>
          <a:p>
            <a:pPr lvl="1"/>
            <a:r>
              <a:rPr lang="en-US" dirty="0" smtClean="0"/>
              <a:t>Linux</a:t>
            </a:r>
          </a:p>
          <a:p>
            <a:r>
              <a:rPr lang="en-US" dirty="0" smtClean="0"/>
              <a:t>Windows 8 optimized for touch screen</a:t>
            </a:r>
          </a:p>
          <a:p>
            <a:r>
              <a:rPr lang="en-US" dirty="0"/>
              <a:t>Cloud-based </a:t>
            </a:r>
            <a:r>
              <a:rPr lang="en-US" dirty="0" smtClean="0"/>
              <a:t>OS</a:t>
            </a:r>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5-</a:t>
            </a:r>
            <a:fld id="{3C5A0288-DE65-4327-81AA-3D0ED474C7D0}" type="slidenum">
              <a:rPr lang="en-US" smtClean="0"/>
              <a:pPr/>
              <a:t>8</a:t>
            </a:fld>
            <a:endParaRPr lang="en-US" dirty="0"/>
          </a:p>
        </p:txBody>
      </p:sp>
    </p:spTree>
    <p:extLst>
      <p:ext uri="{BB962C8B-B14F-4D97-AF65-F5344CB8AC3E}">
        <p14:creationId xmlns:p14="http://schemas.microsoft.com/office/powerpoint/2010/main" val="384458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8531</TotalTime>
  <Words>2560</Words>
  <Application>Microsoft Office PowerPoint</Application>
  <PresentationFormat>On-screen Show (4:3)</PresentationFormat>
  <Paragraphs>308</Paragraphs>
  <Slides>31</Slides>
  <Notes>30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1_Office Theme</vt:lpstr>
      <vt:lpstr>Textured</vt:lpstr>
      <vt:lpstr>Acrobat Document</vt:lpstr>
      <vt:lpstr>PowerPoint Presentation</vt:lpstr>
      <vt:lpstr>Technology in Action</vt:lpstr>
      <vt:lpstr>Understanding System Software</vt:lpstr>
      <vt:lpstr>Operating System Fundamentals</vt:lpstr>
      <vt:lpstr>What the Operating System Does</vt:lpstr>
      <vt:lpstr>The Boot Process: Starting Your Computer</vt:lpstr>
      <vt:lpstr>Understanding System Software Operating System Fundamentals</vt:lpstr>
      <vt:lpstr>Understanding System Software Operating System Fundamentals</vt:lpstr>
      <vt:lpstr>Understanding System Software Operating Systems for Personal Computers</vt:lpstr>
      <vt:lpstr>What the Operating System Does</vt:lpstr>
      <vt:lpstr>What the Operating System Does The User Interface</vt:lpstr>
      <vt:lpstr>What the Operating System Does Processor Management</vt:lpstr>
      <vt:lpstr>What the Operating System Does Virtual Memory</vt:lpstr>
      <vt:lpstr>The Boot Process: Starting the Computer</vt:lpstr>
      <vt:lpstr>Using System Software</vt:lpstr>
      <vt:lpstr>The Windows Interface</vt:lpstr>
      <vt:lpstr>Organizing Your Computer: File Management</vt:lpstr>
      <vt:lpstr>Utility Programs</vt:lpstr>
      <vt:lpstr>The Windows Interface</vt:lpstr>
      <vt:lpstr>The Windows Interface</vt:lpstr>
      <vt:lpstr>Organizing Your Computer: File Management</vt:lpstr>
      <vt:lpstr>Organizing Your Computer: File Management Naming Files</vt:lpstr>
      <vt:lpstr>Organizing Your Computer: File Management Working with Files</vt:lpstr>
      <vt:lpstr>Utility Programs</vt:lpstr>
      <vt:lpstr>Utility Programs File Compression Utilities</vt:lpstr>
      <vt:lpstr>Utility Programs System Maintenance Utilities</vt:lpstr>
      <vt:lpstr>Utility Programs Accessibility Utilities</vt:lpstr>
      <vt:lpstr>Check Your Understanding</vt:lpstr>
      <vt:lpstr>Check Your Understanding</vt:lpstr>
      <vt:lpstr>Check Your Understanding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In Action</dc:creator>
  <cp:lastModifiedBy>okikeq</cp:lastModifiedBy>
  <cp:revision>185</cp:revision>
  <dcterms:created xsi:type="dcterms:W3CDTF">2011-08-19T00:37:13Z</dcterms:created>
  <dcterms:modified xsi:type="dcterms:W3CDTF">2015-06-05T04:47:35Z</dcterms:modified>
</cp:coreProperties>
</file>