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8" r:id="rId3"/>
    <p:sldId id="260" r:id="rId4"/>
    <p:sldId id="261" r:id="rId5"/>
    <p:sldId id="262" r:id="rId6"/>
    <p:sldId id="263" r:id="rId7"/>
    <p:sldId id="265" r:id="rId8"/>
    <p:sldId id="259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0C53E-DABC-449E-9081-DEFED9AD3674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7EAF29-7C5A-4CFD-BBA6-B4AD096914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309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29F4-253D-4419-B30F-71F4A6C236BB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7B12-E864-447A-AD1E-FBCA7B32EFA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29F4-253D-4419-B30F-71F4A6C236BB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7B12-E864-447A-AD1E-FBCA7B32EF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29F4-253D-4419-B30F-71F4A6C236BB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7B12-E864-447A-AD1E-FBCA7B32EF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29F4-253D-4419-B30F-71F4A6C236BB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7B12-E864-447A-AD1E-FBCA7B32EF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29F4-253D-4419-B30F-71F4A6C236BB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7B12-E864-447A-AD1E-FBCA7B32EFA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29F4-253D-4419-B30F-71F4A6C236BB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7B12-E864-447A-AD1E-FBCA7B32EF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29F4-253D-4419-B30F-71F4A6C236BB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7B12-E864-447A-AD1E-FBCA7B32EFA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29F4-253D-4419-B30F-71F4A6C236BB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7B12-E864-447A-AD1E-FBCA7B32EF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29F4-253D-4419-B30F-71F4A6C236BB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7B12-E864-447A-AD1E-FBCA7B32EF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29F4-253D-4419-B30F-71F4A6C236BB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7B12-E864-447A-AD1E-FBCA7B32EFA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C29F4-253D-4419-B30F-71F4A6C236BB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E7B12-E864-447A-AD1E-FBCA7B32EF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AAC29F4-253D-4419-B30F-71F4A6C236BB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64E7B12-E864-447A-AD1E-FBCA7B32EFA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X2EiCzM9fDY" TargetMode="External"/><Relationship Id="rId2" Type="http://schemas.openxmlformats.org/officeDocument/2006/relationships/hyperlink" Target="http://www.youtube.com/watch?v=M8sZ1DWsAH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5" y="5061676"/>
            <a:ext cx="9144000" cy="1796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3352800"/>
            <a:ext cx="2643335" cy="18673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13954" y="1143000"/>
            <a:ext cx="75437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Total Number of Yum! Restaurants and Total Yum! Company Revenue</a:t>
            </a:r>
          </a:p>
          <a:p>
            <a:pPr algn="ctr"/>
            <a:r>
              <a:rPr lang="en-US" sz="3200" b="1" dirty="0" smtClean="0"/>
              <a:t>2003-2011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996135" y="61722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/>
              <a:t>Amy Mueller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84790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Data and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377" y="4038600"/>
            <a:ext cx="8229600" cy="1524000"/>
          </a:xfrm>
        </p:spPr>
        <p:txBody>
          <a:bodyPr/>
          <a:lstStyle/>
          <a:p>
            <a:r>
              <a:rPr lang="en-US" sz="1800" dirty="0"/>
              <a:t>Does the number of restaurants effect the company revenue?</a:t>
            </a:r>
          </a:p>
          <a:p>
            <a:r>
              <a:rPr lang="en-US" sz="1800" dirty="0"/>
              <a:t>How many restaurants is too </a:t>
            </a:r>
            <a:r>
              <a:rPr lang="en-US" sz="1800" dirty="0" smtClean="0"/>
              <a:t>many?</a:t>
            </a:r>
          </a:p>
          <a:p>
            <a:r>
              <a:rPr lang="en-US" sz="1800" dirty="0" smtClean="0"/>
              <a:t>Does each added restaurant add a guaranteed amount of revenue?</a:t>
            </a:r>
          </a:p>
          <a:p>
            <a:r>
              <a:rPr lang="en-US" sz="1800" dirty="0" smtClean="0"/>
              <a:t>Can this model of growth continue?</a:t>
            </a:r>
            <a:endParaRPr lang="en-US" sz="1800" dirty="0"/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81200"/>
            <a:ext cx="8741554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996135" y="61722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/>
              <a:t>Amy Mueller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24000" y="1611868"/>
            <a:ext cx="7369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2003     2004    2005     2006     2007     2008     2009     2010    2011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29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>
            <a:noAutofit/>
          </a:bodyPr>
          <a:lstStyle/>
          <a:p>
            <a:r>
              <a:rPr lang="en-US" dirty="0" smtClean="0"/>
              <a:t>Regressions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058971"/>
            <a:ext cx="3457863" cy="2593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4049" y="4003509"/>
            <a:ext cx="3508115" cy="2631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9006" y="1065891"/>
            <a:ext cx="3378200" cy="253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21873" y="6265263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Zoomed In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08315" y="3230209"/>
            <a:ext cx="1944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Zoomed Middle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65819" y="6283036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Zoomed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Out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524000"/>
            <a:ext cx="381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Quartic and Cubic Regressions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R2 for Quartic =.8680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R2 for Cubic = .8657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74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495" y="4013489"/>
            <a:ext cx="3518505" cy="2638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967221"/>
            <a:ext cx="3467951" cy="2600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</a:t>
            </a:r>
            <a:endParaRPr lang="en-US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013489"/>
            <a:ext cx="35306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552896" y="3201863"/>
            <a:ext cx="1944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Zoomed Middle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66527" y="6283036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Zoomed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Out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4218" y="6292107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Zoomed In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2495" y="1676400"/>
            <a:ext cx="34977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Split limit at 35.42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Quartic on the left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Cubic on the right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90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3719916"/>
            <a:ext cx="3953167" cy="2793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4360" y="3719915"/>
            <a:ext cx="3691423" cy="2768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Derivative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42111" y="6107665"/>
            <a:ext cx="353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No Max/Min Zoomed Medium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82490" y="6082911"/>
            <a:ext cx="3236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No Max/Min Zoomed Out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399" y="1411592"/>
            <a:ext cx="40386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Cubic regression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Relative Max/Min none. At no point is the 1</a:t>
            </a:r>
            <a:r>
              <a:rPr lang="en-US" baseline="30000" dirty="0" smtClean="0"/>
              <a:t>st</a:t>
            </a:r>
            <a:r>
              <a:rPr lang="en-US" dirty="0" smtClean="0"/>
              <a:t> derivative 0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Absolute Max/Min is the ends of the regression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There is an inflection point at 35.22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4360" y="609600"/>
            <a:ext cx="3557729" cy="2668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255723" y="2908565"/>
            <a:ext cx="3236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No Max/Min Zoomed In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11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Total Value: Both number of restaurants and revenue can be added separately each year</a:t>
            </a:r>
          </a:p>
          <a:p>
            <a:r>
              <a:rPr lang="en-US" dirty="0" smtClean="0"/>
              <a:t>Definite Integral</a:t>
            </a:r>
          </a:p>
          <a:p>
            <a:r>
              <a:rPr lang="en-US" dirty="0" smtClean="0"/>
              <a:t>Quartic regression, integral (2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dirty="0" err="1" smtClean="0"/>
              <a:t>calc</a:t>
            </a:r>
            <a:r>
              <a:rPr lang="en-US" dirty="0" smtClean="0"/>
              <a:t> 7)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432500"/>
            <a:ext cx="40640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reeform 4"/>
          <p:cNvSpPr/>
          <p:nvPr/>
        </p:nvSpPr>
        <p:spPr>
          <a:xfrm>
            <a:off x="705843" y="4368965"/>
            <a:ext cx="333248" cy="812635"/>
          </a:xfrm>
          <a:custGeom>
            <a:avLst/>
            <a:gdLst>
              <a:gd name="connsiteX0" fmla="*/ 333248 w 333248"/>
              <a:gd name="connsiteY0" fmla="*/ 188175 h 812635"/>
              <a:gd name="connsiteX1" fmla="*/ 194702 w 333248"/>
              <a:gd name="connsiteY1" fmla="*/ 35775 h 812635"/>
              <a:gd name="connsiteX2" fmla="*/ 83866 w 333248"/>
              <a:gd name="connsiteY2" fmla="*/ 783921 h 812635"/>
              <a:gd name="connsiteX3" fmla="*/ 739 w 333248"/>
              <a:gd name="connsiteY3" fmla="*/ 659230 h 812635"/>
              <a:gd name="connsiteX4" fmla="*/ 42302 w 333248"/>
              <a:gd name="connsiteY4" fmla="*/ 673084 h 812635"/>
              <a:gd name="connsiteX5" fmla="*/ 28448 w 333248"/>
              <a:gd name="connsiteY5" fmla="*/ 673084 h 812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3248" h="812635">
                <a:moveTo>
                  <a:pt x="333248" y="188175"/>
                </a:moveTo>
                <a:cubicBezTo>
                  <a:pt x="284757" y="62329"/>
                  <a:pt x="236266" y="-63516"/>
                  <a:pt x="194702" y="35775"/>
                </a:cubicBezTo>
                <a:cubicBezTo>
                  <a:pt x="153138" y="135066"/>
                  <a:pt x="116193" y="680012"/>
                  <a:pt x="83866" y="783921"/>
                </a:cubicBezTo>
                <a:cubicBezTo>
                  <a:pt x="51539" y="887830"/>
                  <a:pt x="7666" y="677703"/>
                  <a:pt x="739" y="659230"/>
                </a:cubicBezTo>
                <a:cubicBezTo>
                  <a:pt x="-6188" y="640757"/>
                  <a:pt x="37684" y="670775"/>
                  <a:pt x="42302" y="673084"/>
                </a:cubicBezTo>
                <a:cubicBezTo>
                  <a:pt x="46920" y="675393"/>
                  <a:pt x="37684" y="674238"/>
                  <a:pt x="28448" y="67308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02318" y="5181600"/>
            <a:ext cx="1032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33.2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9991" y="3886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37.12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39091" y="4771834"/>
            <a:ext cx="1073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f(x) dx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84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in Prediction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the Quartic Regression</a:t>
            </a:r>
          </a:p>
          <a:p>
            <a:r>
              <a:rPr lang="en-US" dirty="0" smtClean="0"/>
              <a:t>Guess of 45 thousand restaurants</a:t>
            </a:r>
          </a:p>
          <a:p>
            <a:r>
              <a:rPr lang="en-US" dirty="0" smtClean="0"/>
              <a:t>X=45, Y1=557.66 Y2=214.61</a:t>
            </a:r>
          </a:p>
          <a:p>
            <a:r>
              <a:rPr lang="en-US" dirty="0" smtClean="0"/>
              <a:t>(214.61)(.005 billion) = 1.0735 billion/ 557.66 = </a:t>
            </a:r>
          </a:p>
          <a:p>
            <a:endParaRPr lang="en-US" dirty="0" smtClean="0"/>
          </a:p>
          <a:p>
            <a:r>
              <a:rPr lang="en-US" b="1" dirty="0" smtClean="0"/>
              <a:t>.19% error</a:t>
            </a:r>
          </a:p>
        </p:txBody>
      </p:sp>
    </p:spTree>
    <p:extLst>
      <p:ext uri="{BB962C8B-B14F-4D97-AF65-F5344CB8AC3E}">
        <p14:creationId xmlns:p14="http://schemas.microsoft.com/office/powerpoint/2010/main" val="361042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273" y="1371600"/>
            <a:ext cx="8229600" cy="3352800"/>
          </a:xfrm>
        </p:spPr>
        <p:txBody>
          <a:bodyPr/>
          <a:lstStyle/>
          <a:p>
            <a:r>
              <a:rPr lang="en-US" dirty="0" smtClean="0"/>
              <a:t>Seems the more restaurants the more revenue</a:t>
            </a:r>
          </a:p>
          <a:p>
            <a:r>
              <a:rPr lang="en-US" dirty="0" smtClean="0"/>
              <a:t>But other factors are in play</a:t>
            </a:r>
          </a:p>
          <a:p>
            <a:pPr lvl="1"/>
            <a:r>
              <a:rPr lang="en-US" sz="1800" dirty="0" smtClean="0"/>
              <a:t>Perhaps a popular ad campaign or food item could increase revenue without a need for increase of stores</a:t>
            </a:r>
          </a:p>
          <a:p>
            <a:pPr lvl="1"/>
            <a:r>
              <a:rPr lang="en-US" sz="1800" dirty="0" smtClean="0"/>
              <a:t>Pricing of items could increase or decrease revenues –changing customer patterns</a:t>
            </a:r>
            <a:endParaRPr lang="en-US" sz="1800" dirty="0"/>
          </a:p>
          <a:p>
            <a:pPr lvl="1"/>
            <a:r>
              <a:rPr lang="en-US" sz="1800" dirty="0" smtClean="0"/>
              <a:t>Avg. sales per restaurant decreasing, so at some point in the future potentially decrease in revenues even if increase in restaurants, contrary to the data-- same store sales important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804358"/>
              </p:ext>
            </p:extLst>
          </p:nvPr>
        </p:nvGraphicFramePr>
        <p:xfrm>
          <a:off x="422564" y="4343400"/>
          <a:ext cx="815339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5933"/>
                <a:gridCol w="905933"/>
                <a:gridCol w="905933"/>
                <a:gridCol w="905933"/>
                <a:gridCol w="905933"/>
                <a:gridCol w="905933"/>
                <a:gridCol w="905933"/>
                <a:gridCol w="905933"/>
                <a:gridCol w="9059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3.9619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3.7302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3.6663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3.6192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3.3925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3.0682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3.2675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3.1922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2.9939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5410200"/>
            <a:ext cx="82296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0273" y="4724400"/>
            <a:ext cx="8229600" cy="191885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1800" dirty="0" smtClean="0"/>
              <a:t>Restaurant margin as a percentage of sales decreasing due to </a:t>
            </a:r>
          </a:p>
          <a:p>
            <a:pPr lvl="2"/>
            <a:r>
              <a:rPr lang="en-US" sz="1700" dirty="0" smtClean="0"/>
              <a:t>Supply chain issues (food issues such as the beef and higher food prices in general)</a:t>
            </a:r>
          </a:p>
          <a:p>
            <a:pPr lvl="2"/>
            <a:r>
              <a:rPr lang="en-US" sz="1700" dirty="0" smtClean="0"/>
              <a:t>Higher labor costs</a:t>
            </a:r>
          </a:p>
          <a:p>
            <a:pPr lvl="1"/>
            <a:r>
              <a:rPr lang="en-US" sz="1800" dirty="0" smtClean="0"/>
              <a:t>Cannibalization of population if too many of the same restaurant in the same area/ costs of maintaining these restaurants</a:t>
            </a:r>
          </a:p>
          <a:p>
            <a:pPr lvl="2"/>
            <a:r>
              <a:rPr lang="en-US" sz="1700" dirty="0" smtClean="0"/>
              <a:t>Ex. Starbucks closing of 600 stores in 2008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7525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21920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en-US" sz="6600" dirty="0" smtClean="0"/>
              <a:t>Questions? </a:t>
            </a:r>
            <a:endParaRPr lang="en-US" sz="6600" dirty="0"/>
          </a:p>
        </p:txBody>
      </p:sp>
      <p:sp>
        <p:nvSpPr>
          <p:cNvPr id="4" name="TextBox 3"/>
          <p:cNvSpPr txBox="1"/>
          <p:nvPr/>
        </p:nvSpPr>
        <p:spPr>
          <a:xfrm>
            <a:off x="5996135" y="61722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/>
              <a:t>Amy Mueller</a:t>
            </a:r>
            <a:endParaRPr lang="en-US" sz="2800" b="1" dirty="0"/>
          </a:p>
        </p:txBody>
      </p:sp>
      <p:sp>
        <p:nvSpPr>
          <p:cNvPr id="13" name="Rectangle 12"/>
          <p:cNvSpPr/>
          <p:nvPr/>
        </p:nvSpPr>
        <p:spPr>
          <a:xfrm>
            <a:off x="2133600" y="278713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Retro Taco Bell Ad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133600" y="391627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 smtClean="0">
                <a:hlinkClick r:id="rId3"/>
              </a:rPr>
              <a:t>New Taco Bell 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68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1950</TotalTime>
  <Words>370</Words>
  <Application>Microsoft Office PowerPoint</Application>
  <PresentationFormat>On-screen Show (4:3)</PresentationFormat>
  <Paragraphs>71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Clarity</vt:lpstr>
      <vt:lpstr>PowerPoint Presentation</vt:lpstr>
      <vt:lpstr>Project Data and Questions</vt:lpstr>
      <vt:lpstr>Regressions</vt:lpstr>
      <vt:lpstr>Limit</vt:lpstr>
      <vt:lpstr>Derivative</vt:lpstr>
      <vt:lpstr>Integral</vt:lpstr>
      <vt:lpstr>Error in Prediction</vt:lpstr>
      <vt:lpstr>Conclusions</vt:lpstr>
      <vt:lpstr>Questions?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Mueller</dc:creator>
  <cp:lastModifiedBy>Richard Porter</cp:lastModifiedBy>
  <cp:revision>30</cp:revision>
  <dcterms:created xsi:type="dcterms:W3CDTF">2013-04-25T16:18:13Z</dcterms:created>
  <dcterms:modified xsi:type="dcterms:W3CDTF">2013-11-26T23:38:00Z</dcterms:modified>
</cp:coreProperties>
</file>