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7" r:id="rId3"/>
    <p:sldId id="259" r:id="rId4"/>
    <p:sldId id="260" r:id="rId5"/>
    <p:sldId id="261" r:id="rId6"/>
    <p:sldId id="302" r:id="rId7"/>
    <p:sldId id="301" r:id="rId8"/>
    <p:sldId id="266" r:id="rId9"/>
    <p:sldId id="267" r:id="rId10"/>
    <p:sldId id="297" r:id="rId11"/>
    <p:sldId id="294" r:id="rId12"/>
    <p:sldId id="269" r:id="rId13"/>
    <p:sldId id="270" r:id="rId14"/>
    <p:sldId id="271" r:id="rId15"/>
    <p:sldId id="295" r:id="rId16"/>
    <p:sldId id="273" r:id="rId17"/>
    <p:sldId id="274" r:id="rId18"/>
    <p:sldId id="296" r:id="rId19"/>
    <p:sldId id="298" r:id="rId20"/>
    <p:sldId id="275" r:id="rId21"/>
    <p:sldId id="291" r:id="rId22"/>
    <p:sldId id="276" r:id="rId23"/>
    <p:sldId id="277" r:id="rId24"/>
    <p:sldId id="278" r:id="rId25"/>
    <p:sldId id="292" r:id="rId26"/>
    <p:sldId id="281" r:id="rId27"/>
    <p:sldId id="279" r:id="rId28"/>
    <p:sldId id="303" r:id="rId29"/>
    <p:sldId id="304" r:id="rId30"/>
    <p:sldId id="305" r:id="rId31"/>
    <p:sldId id="280" r:id="rId32"/>
    <p:sldId id="282" r:id="rId33"/>
    <p:sldId id="293" r:id="rId34"/>
    <p:sldId id="283" r:id="rId35"/>
    <p:sldId id="308" r:id="rId36"/>
    <p:sldId id="306" r:id="rId37"/>
    <p:sldId id="300" r:id="rId38"/>
    <p:sldId id="286" r:id="rId39"/>
    <p:sldId id="289" r:id="rId40"/>
    <p:sldId id="290" r:id="rId41"/>
    <p:sldId id="285" r:id="rId42"/>
    <p:sldId id="287" r:id="rId43"/>
    <p:sldId id="288" r:id="rId44"/>
    <p:sldId id="307" r:id="rId45"/>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charset="0"/>
        <a:ea typeface="+mn-ea"/>
        <a:cs typeface="+mn-cs"/>
      </a:defRPr>
    </a:lvl1pPr>
    <a:lvl2pPr marL="457200" algn="ctr" rtl="0" fontAlgn="base">
      <a:spcBef>
        <a:spcPct val="0"/>
      </a:spcBef>
      <a:spcAft>
        <a:spcPct val="0"/>
      </a:spcAft>
      <a:defRPr sz="4400" kern="1200">
        <a:solidFill>
          <a:schemeClr val="tx2"/>
        </a:solidFill>
        <a:latin typeface="Arial" charset="0"/>
        <a:ea typeface="+mn-ea"/>
        <a:cs typeface="+mn-cs"/>
      </a:defRPr>
    </a:lvl2pPr>
    <a:lvl3pPr marL="914400" algn="ctr" rtl="0" fontAlgn="base">
      <a:spcBef>
        <a:spcPct val="0"/>
      </a:spcBef>
      <a:spcAft>
        <a:spcPct val="0"/>
      </a:spcAft>
      <a:defRPr sz="4400" kern="1200">
        <a:solidFill>
          <a:schemeClr val="tx2"/>
        </a:solidFill>
        <a:latin typeface="Arial" charset="0"/>
        <a:ea typeface="+mn-ea"/>
        <a:cs typeface="+mn-cs"/>
      </a:defRPr>
    </a:lvl3pPr>
    <a:lvl4pPr marL="1371600" algn="ctr" rtl="0" fontAlgn="base">
      <a:spcBef>
        <a:spcPct val="0"/>
      </a:spcBef>
      <a:spcAft>
        <a:spcPct val="0"/>
      </a:spcAft>
      <a:defRPr sz="4400" kern="1200">
        <a:solidFill>
          <a:schemeClr val="tx2"/>
        </a:solidFill>
        <a:latin typeface="Arial" charset="0"/>
        <a:ea typeface="+mn-ea"/>
        <a:cs typeface="+mn-cs"/>
      </a:defRPr>
    </a:lvl4pPr>
    <a:lvl5pPr marL="1828800" algn="ctr"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owen" initials="s" lastIdx="4" clrIdx="0"/>
  <p:cmAuthor id="1" name="Paula Kmetz" initials="PJ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67" autoAdjust="0"/>
    <p:restoredTop sz="73002" autoAdjust="0"/>
  </p:normalViewPr>
  <p:slideViewPr>
    <p:cSldViewPr>
      <p:cViewPr varScale="1">
        <p:scale>
          <a:sx n="45" d="100"/>
          <a:sy n="45" d="100"/>
        </p:scale>
        <p:origin x="-12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8"/>
    </p:cViewPr>
  </p:sorterViewPr>
  <p:notesViewPr>
    <p:cSldViewPr>
      <p:cViewPr varScale="1">
        <p:scale>
          <a:sx n="57" d="100"/>
          <a:sy n="57" d="100"/>
        </p:scale>
        <p:origin x="-17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58D39D86-C7B5-4C36-B626-7FE0B69513C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57809D3-D616-4D59-87B0-B40408C76FA2}"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69B8AD-2B33-495B-BFBB-4D25002541FE}" type="slidenum">
              <a:rPr lang="en-US" smtClean="0"/>
              <a:pPr/>
              <a:t>10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buFontTx/>
              <a:buChar char="•"/>
            </a:pPr>
            <a:r>
              <a:rPr lang="en-US" smtClean="0"/>
              <a:t>Certain services on the Internet operate in a peer-to-peer (P2P) mode.</a:t>
            </a:r>
          </a:p>
          <a:p>
            <a:pPr eaLnBrk="1" hangingPunct="1">
              <a:buFontTx/>
              <a:buChar char="•"/>
            </a:pPr>
            <a:r>
              <a:rPr lang="en-US" smtClean="0">
                <a:solidFill>
                  <a:srgbClr val="000000"/>
                </a:solidFill>
                <a:latin typeface="Times" pitchFamily="18" charset="0"/>
              </a:rPr>
              <a:t>For example, BitTorrent is a popular file-sharing service through which Internet users can exchange files. BitTorrent and other file-sharing services require the user’s computer to act as </a:t>
            </a:r>
            <a:r>
              <a:rPr lang="en-US" i="1" smtClean="0">
                <a:solidFill>
                  <a:srgbClr val="000000"/>
                </a:solidFill>
                <a:latin typeface="Times" pitchFamily="18" charset="0"/>
              </a:rPr>
              <a:t>both </a:t>
            </a:r>
            <a:r>
              <a:rPr lang="en-US" smtClean="0">
                <a:solidFill>
                  <a:srgbClr val="000000"/>
                </a:solidFill>
                <a:latin typeface="Times" pitchFamily="18" charset="0"/>
              </a:rPr>
              <a:t>a client </a:t>
            </a:r>
            <a:r>
              <a:rPr lang="en-US" i="1" smtClean="0">
                <a:solidFill>
                  <a:srgbClr val="000000"/>
                </a:solidFill>
                <a:latin typeface="Times" pitchFamily="18" charset="0"/>
              </a:rPr>
              <a:t>and </a:t>
            </a:r>
            <a:r>
              <a:rPr lang="en-US" smtClean="0">
                <a:solidFill>
                  <a:srgbClr val="000000"/>
                </a:solidFill>
                <a:latin typeface="Times" pitchFamily="18" charset="0"/>
              </a:rPr>
              <a:t>a server. When requesting files from another user, the computer behaves like a client. It switches to server mode when it provides a file stored on its hard drive to another computer.</a:t>
            </a: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18C17A-7F7B-4063-B88D-0EA7C7385BD2}" type="slidenum">
              <a:rPr lang="en-US" smtClean="0"/>
              <a:pPr/>
              <a:t>11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buFontTx/>
              <a:buChar char="•"/>
            </a:pPr>
            <a:r>
              <a:rPr lang="en-US" smtClean="0">
                <a:latin typeface="Helvetica" pitchFamily="34" charset="0"/>
              </a:rPr>
              <a:t>The Internet follows standard protocols in sending information between computers.</a:t>
            </a:r>
          </a:p>
          <a:p>
            <a:pPr eaLnBrk="1" hangingPunct="1">
              <a:buFontTx/>
              <a:buChar char="•"/>
            </a:pPr>
            <a:r>
              <a:rPr lang="en-US" smtClean="0">
                <a:latin typeface="Times New Roman" pitchFamily="18" charset="0"/>
              </a:rPr>
              <a:t>To accomplish the early goals of the Internet, protocols needed to be written and agreed on by users. The protocols needed to be </a:t>
            </a:r>
            <a:r>
              <a:rPr lang="en-US" i="1" smtClean="0">
                <a:latin typeface="Times New Roman" pitchFamily="18" charset="0"/>
              </a:rPr>
              <a:t>open systems</a:t>
            </a:r>
            <a:r>
              <a:rPr lang="en-US" smtClean="0">
                <a:latin typeface="Times New Roman" pitchFamily="18" charset="0"/>
              </a:rPr>
              <a:t>, meaning that their designs would be made public for access by any interested party.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86D7FA9-B539-47DF-9C87-A34AD96D27E3}" type="slidenum">
              <a:rPr lang="en-US" smtClean="0"/>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Agreeing on common standards was relatively easy. However, the tough part was developing a new method of communication because the current technology, </a:t>
            </a:r>
            <a:r>
              <a:rPr lang="en-US" i="1" dirty="0" smtClean="0">
                <a:latin typeface="Helvetica" pitchFamily="34" charset="0"/>
              </a:rPr>
              <a:t>circuit switching</a:t>
            </a:r>
            <a:r>
              <a:rPr lang="en-US" dirty="0" smtClean="0">
                <a:latin typeface="Helvetica" pitchFamily="34" charset="0"/>
              </a:rPr>
              <a:t>, was not efficient for computer communication. </a:t>
            </a:r>
          </a:p>
          <a:p>
            <a:pPr eaLnBrk="1" hangingPunct="1">
              <a:buFontTx/>
              <a:buChar char="•"/>
            </a:pPr>
            <a:r>
              <a:rPr lang="en-US" dirty="0" smtClean="0">
                <a:latin typeface="Helvetica" pitchFamily="34" charset="0"/>
              </a:rPr>
              <a:t>In circuit switching, a dedicated connection is formed between two points, and the connection remains active for the duration of the transmission. This method of communication is extremely important when communications must be received in the order in which they are sent (such as in telephone conversations). </a:t>
            </a:r>
          </a:p>
          <a:p>
            <a:pPr eaLnBrk="1" hangingPunct="1">
              <a:buFontTx/>
              <a:buChar char="•"/>
            </a:pPr>
            <a:r>
              <a:rPr lang="en-US" dirty="0" smtClean="0">
                <a:latin typeface="Times New Roman" pitchFamily="18" charset="0"/>
              </a:rPr>
              <a:t>When applied to computers, however, circuit switching is inefficient. Computer processing and communication take place in bursts. As a computer processor performs the operations necessary to complete a task, it transmits data in a group (or burst). The processor then begins working on its next task and ceases to communicate with output devices or other networks until it is ready to transmit data in the next burst. </a:t>
            </a:r>
          </a:p>
          <a:p>
            <a:pPr eaLnBrk="1" hangingPunct="1">
              <a:buFontTx/>
              <a:buChar char="•"/>
            </a:pPr>
            <a:r>
              <a:rPr lang="en-US" dirty="0" smtClean="0">
                <a:latin typeface="Times New Roman" pitchFamily="18" charset="0"/>
              </a:rPr>
              <a:t>Circuit switching is inefficient for computers because the circuit either would have to remain open (and therefore be unavailable to any other system) with long periods of inactivity or would have to be reestablished for each burst.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98CB7C8-32AE-483E-9261-30D69D588144}"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Packet switching</a:t>
            </a:r>
            <a:r>
              <a:rPr lang="en-US" dirty="0" smtClean="0">
                <a:latin typeface="Helvetica" pitchFamily="34" charset="0"/>
              </a:rPr>
              <a:t> is the communications methodology that makes computer communication efficient.</a:t>
            </a:r>
          </a:p>
          <a:p>
            <a:pPr eaLnBrk="1" hangingPunct="1">
              <a:buFontTx/>
              <a:buChar char="•"/>
            </a:pPr>
            <a:r>
              <a:rPr lang="en-US" dirty="0" smtClean="0">
                <a:latin typeface="Helvetica" pitchFamily="34" charset="0"/>
              </a:rPr>
              <a:t>Packet switching doesn’t require that a dedicated communications circuit be maintained. With packet switching, data is broken into smaller chunks (called </a:t>
            </a:r>
            <a:r>
              <a:rPr lang="en-US" i="1" dirty="0" smtClean="0">
                <a:latin typeface="Helvetica" pitchFamily="34" charset="0"/>
              </a:rPr>
              <a:t>packets</a:t>
            </a:r>
            <a:r>
              <a:rPr lang="en-US" dirty="0" smtClean="0">
                <a:latin typeface="Helvetica" pitchFamily="34" charset="0"/>
              </a:rPr>
              <a:t>) that are sent over various routes at the same time. </a:t>
            </a:r>
          </a:p>
          <a:p>
            <a:pPr eaLnBrk="1" hangingPunct="1">
              <a:buFontTx/>
              <a:buChar char="•"/>
            </a:pPr>
            <a:r>
              <a:rPr lang="en-US" dirty="0" smtClean="0">
                <a:latin typeface="Helvetica" pitchFamily="34" charset="0"/>
              </a:rPr>
              <a:t>When the packets reach their destination, they are reassembled by the receiving computer.</a:t>
            </a:r>
          </a:p>
          <a:p>
            <a:pPr eaLnBrk="1" hangingPunct="1">
              <a:buFontTx/>
              <a:buChar char="•"/>
            </a:pPr>
            <a:r>
              <a:rPr lang="en-US" dirty="0" smtClean="0">
                <a:latin typeface="Helvetica" pitchFamily="34" charset="0"/>
              </a:rPr>
              <a:t>Packet contents vary depending on the protocol being followed. At a minimum, all packets must contain (1) the address to which the packet is being sent, (2) reassembling instructions if the original data was split between packets, and (3) the data that is being transmitted.</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9E6DEA6-5258-4494-8C1E-F8F895287371}"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solidFill>
                  <a:srgbClr val="000000"/>
                </a:solidFill>
                <a:latin typeface="Verdana" pitchFamily="34" charset="0"/>
              </a:rPr>
              <a:t>Packets can each follow their own route to their final destination. Sequential numbering of packets ensures that they are reassembled in the correct order at their destination.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4908D5-84BE-4BFF-AA05-C0077C8DCA64}" type="slidenum">
              <a:rPr lang="en-US" smtClean="0"/>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buFontTx/>
              <a:buChar char="•"/>
            </a:pPr>
            <a:r>
              <a:rPr lang="en-US" smtClean="0">
                <a:latin typeface="Helvetica" pitchFamily="34" charset="0"/>
              </a:rPr>
              <a:t>Although many protocols are available on the Internet, the main suite of protocols used is </a:t>
            </a:r>
            <a:r>
              <a:rPr lang="en-US" i="1" smtClean="0">
                <a:latin typeface="Helvetica" pitchFamily="34" charset="0"/>
              </a:rPr>
              <a:t>TCP/IP</a:t>
            </a:r>
            <a:r>
              <a:rPr lang="en-US" smtClean="0">
                <a:latin typeface="Helvetica" pitchFamily="34" charset="0"/>
              </a:rPr>
              <a:t>. </a:t>
            </a:r>
          </a:p>
          <a:p>
            <a:pPr eaLnBrk="1" hangingPunct="1">
              <a:buFontTx/>
              <a:buChar char="•"/>
            </a:pPr>
            <a:r>
              <a:rPr lang="en-US" smtClean="0">
                <a:latin typeface="Helvetica" pitchFamily="34" charset="0"/>
              </a:rPr>
              <a:t>The suite is named after the original two protocols that were developed for the Internet: the </a:t>
            </a:r>
            <a:r>
              <a:rPr lang="en-US" i="1" smtClean="0">
                <a:latin typeface="Helvetica" pitchFamily="34" charset="0"/>
              </a:rPr>
              <a:t>Transmission Control Protocol (TCP)</a:t>
            </a:r>
            <a:r>
              <a:rPr lang="en-US" smtClean="0">
                <a:latin typeface="Helvetica" pitchFamily="34" charset="0"/>
              </a:rPr>
              <a:t> and the </a:t>
            </a:r>
            <a:r>
              <a:rPr lang="en-US" i="1" smtClean="0">
                <a:latin typeface="Helvetica" pitchFamily="34" charset="0"/>
              </a:rPr>
              <a:t>Internet Protocol (IP)</a:t>
            </a:r>
            <a:r>
              <a:rPr lang="en-US" smtClean="0">
                <a:latin typeface="Helvetica" pitchFamily="34" charset="0"/>
              </a:rPr>
              <a:t>.</a:t>
            </a:r>
          </a:p>
          <a:p>
            <a:pPr eaLnBrk="1" hangingPunct="1">
              <a:buFontTx/>
              <a:buChar char="•"/>
            </a:pPr>
            <a:r>
              <a:rPr lang="en-US" smtClean="0">
                <a:latin typeface="Times New Roman" pitchFamily="18" charset="0"/>
              </a:rPr>
              <a:t>TCP prepares data for transmission and provides for error checking and resending lost data.</a:t>
            </a:r>
          </a:p>
          <a:p>
            <a:pPr eaLnBrk="1" hangingPunct="1">
              <a:buFontTx/>
              <a:buChar char="•"/>
            </a:pPr>
            <a:r>
              <a:rPr lang="en-US" smtClean="0">
                <a:latin typeface="Helvetica" pitchFamily="34" charset="0"/>
              </a:rPr>
              <a:t>IP is responsible for sending the information from one computer to another.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3FFAD50-86E2-4C16-8104-830352BB51AD}" type="slidenum">
              <a:rPr lang="en-US" smtClean="0"/>
              <a:pPr/>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Each computer, server, or device connected to the Internet is required to have a unique identification number that defines it.</a:t>
            </a:r>
          </a:p>
          <a:p>
            <a:pPr eaLnBrk="1" hangingPunct="1">
              <a:buFontTx/>
              <a:buChar char="•"/>
            </a:pPr>
            <a:r>
              <a:rPr lang="en-US" dirty="0" smtClean="0">
                <a:latin typeface="Helvetica" pitchFamily="34" charset="0"/>
              </a:rPr>
              <a:t>A typical IP address is expressed as </a:t>
            </a:r>
            <a:r>
              <a:rPr lang="en-US" dirty="0" smtClean="0">
                <a:latin typeface="Times New Roman" pitchFamily="18" charset="0"/>
              </a:rPr>
              <a:t>a </a:t>
            </a:r>
            <a:r>
              <a:rPr lang="en-US" i="1" dirty="0" smtClean="0">
                <a:latin typeface="Times New Roman" pitchFamily="18" charset="0"/>
              </a:rPr>
              <a:t>dotted decimal number</a:t>
            </a:r>
            <a:r>
              <a:rPr lang="en-US" b="1" dirty="0" smtClean="0">
                <a:latin typeface="Times New Roman" pitchFamily="18" charset="0"/>
              </a:rPr>
              <a:t> </a:t>
            </a:r>
            <a:r>
              <a:rPr lang="en-US" dirty="0" smtClean="0">
                <a:latin typeface="Times New Roman" pitchFamily="18" charset="0"/>
              </a:rPr>
              <a:t>or a</a:t>
            </a:r>
            <a:r>
              <a:rPr lang="en-US" b="1" dirty="0" smtClean="0">
                <a:latin typeface="Times New Roman" pitchFamily="18" charset="0"/>
              </a:rPr>
              <a:t> </a:t>
            </a:r>
            <a:r>
              <a:rPr lang="en-US" i="1" dirty="0" smtClean="0">
                <a:latin typeface="Times New Roman" pitchFamily="18" charset="0"/>
              </a:rPr>
              <a:t>dotted quad</a:t>
            </a:r>
            <a:r>
              <a:rPr lang="en-US" dirty="0" smtClean="0">
                <a:latin typeface="Times New Roman" pitchFamily="18" charset="0"/>
              </a:rPr>
              <a:t>. </a:t>
            </a:r>
          </a:p>
          <a:p>
            <a:pPr eaLnBrk="1" hangingPunct="1">
              <a:buFontTx/>
              <a:buChar char="•"/>
            </a:pPr>
            <a:r>
              <a:rPr lang="en-US" dirty="0" smtClean="0">
                <a:latin typeface="Helvetica" pitchFamily="34" charset="0"/>
              </a:rPr>
              <a:t>IP addresses are assigned either </a:t>
            </a:r>
            <a:r>
              <a:rPr lang="en-US" i="1" dirty="0" smtClean="0">
                <a:latin typeface="Helvetica" pitchFamily="34" charset="0"/>
              </a:rPr>
              <a:t>statically</a:t>
            </a:r>
            <a:r>
              <a:rPr lang="en-US" dirty="0" smtClean="0">
                <a:latin typeface="Helvetica" pitchFamily="34" charset="0"/>
              </a:rPr>
              <a:t> or </a:t>
            </a:r>
            <a:r>
              <a:rPr lang="en-US" i="1" dirty="0" smtClean="0">
                <a:latin typeface="Helvetica" pitchFamily="34" charset="0"/>
              </a:rPr>
              <a:t>dynamically</a:t>
            </a:r>
            <a:r>
              <a:rPr lang="en-US" dirty="0" smtClean="0">
                <a:latin typeface="Helvetica" pitchFamily="34" charset="0"/>
              </a:rPr>
              <a:t>. </a:t>
            </a:r>
          </a:p>
          <a:p>
            <a:pPr lvl="1" eaLnBrk="1" hangingPunct="1">
              <a:buFontTx/>
              <a:buChar char="•"/>
            </a:pPr>
            <a:r>
              <a:rPr lang="en-US" i="1" dirty="0" smtClean="0">
                <a:latin typeface="Helvetica" pitchFamily="34" charset="0"/>
              </a:rPr>
              <a:t>Static addressing</a:t>
            </a:r>
            <a:r>
              <a:rPr lang="en-US" dirty="0" smtClean="0">
                <a:latin typeface="Helvetica" pitchFamily="34" charset="0"/>
              </a:rPr>
              <a:t> means that the IP address for a computer never changes and is most likely assigned manually by a network administrator. </a:t>
            </a:r>
          </a:p>
          <a:p>
            <a:pPr lvl="1" eaLnBrk="1" hangingPunct="1">
              <a:buFontTx/>
              <a:buChar char="•"/>
            </a:pPr>
            <a:r>
              <a:rPr lang="en-US" dirty="0" smtClean="0">
                <a:latin typeface="Helvetica" pitchFamily="34" charset="0"/>
              </a:rPr>
              <a:t>In</a:t>
            </a:r>
            <a:r>
              <a:rPr lang="en-US" b="1" dirty="0" smtClean="0">
                <a:latin typeface="Helvetica" pitchFamily="34" charset="0"/>
              </a:rPr>
              <a:t> </a:t>
            </a:r>
            <a:r>
              <a:rPr lang="en-US" i="1" dirty="0" smtClean="0">
                <a:latin typeface="Helvetica" pitchFamily="34" charset="0"/>
              </a:rPr>
              <a:t>dynamic addressing</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your computer is assigned a temporary address from an available pool of IP addresses.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8D5E4A-E68A-40A6-AB35-E131757BA30E}" type="slidenum">
              <a:rPr lang="en-US" smtClean="0"/>
              <a:pPr/>
              <a:t>17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Tx/>
              <a:buChar char="•"/>
            </a:pPr>
            <a:r>
              <a:rPr lang="en-US" dirty="0" smtClean="0"/>
              <a:t>When the original IP addressing scheme, </a:t>
            </a:r>
            <a:r>
              <a:rPr lang="en-US" i="1" dirty="0" smtClean="0"/>
              <a:t>Internet Protocol version 4 (IPv4),</a:t>
            </a:r>
            <a:r>
              <a:rPr lang="en-US" dirty="0" smtClean="0"/>
              <a:t> was created in the early 1980s, no one foresaw the explosive growth of the Internet that occurred in the 1990s. </a:t>
            </a:r>
          </a:p>
          <a:p>
            <a:pPr eaLnBrk="1" hangingPunct="1">
              <a:buFontTx/>
              <a:buChar char="•"/>
            </a:pPr>
            <a:r>
              <a:rPr lang="en-US" dirty="0" smtClean="0"/>
              <a:t>Four billion values seemed like enough. As the Internet grew, it became apparent that we were going to run out of IP addresses. </a:t>
            </a:r>
          </a:p>
          <a:p>
            <a:pPr eaLnBrk="1" hangingPunct="1">
              <a:buFontTx/>
              <a:buChar char="•"/>
            </a:pPr>
            <a:r>
              <a:rPr lang="en-US" i="1" dirty="0" smtClean="0"/>
              <a:t>Classless Inter-Domain Routing</a:t>
            </a:r>
            <a:r>
              <a:rPr lang="en-US" dirty="0" smtClean="0"/>
              <a:t> (</a:t>
            </a:r>
            <a:r>
              <a:rPr lang="en-US" i="1" dirty="0" err="1" smtClean="0"/>
              <a:t>CIDR</a:t>
            </a:r>
            <a:r>
              <a:rPr lang="en-US" dirty="0" smtClean="0"/>
              <a:t>, pronounced “</a:t>
            </a:r>
            <a:r>
              <a:rPr lang="en-US" i="1" dirty="0" smtClean="0"/>
              <a:t>cider”</a:t>
            </a:r>
            <a:r>
              <a:rPr lang="en-US" dirty="0" smtClean="0"/>
              <a:t>), or </a:t>
            </a:r>
            <a:r>
              <a:rPr lang="en-US" i="1" dirty="0" err="1" smtClean="0"/>
              <a:t>supernetting</a:t>
            </a:r>
            <a:r>
              <a:rPr lang="en-US" i="1" dirty="0" smtClean="0"/>
              <a:t>,</a:t>
            </a:r>
            <a:r>
              <a:rPr lang="en-US" dirty="0" smtClean="0"/>
              <a:t> was developed. </a:t>
            </a:r>
          </a:p>
          <a:p>
            <a:pPr eaLnBrk="1" hangingPunct="1">
              <a:buFontTx/>
              <a:buChar char="•"/>
            </a:pPr>
            <a:r>
              <a:rPr lang="en-US" dirty="0" err="1" smtClean="0"/>
              <a:t>CIDR</a:t>
            </a:r>
            <a:r>
              <a:rPr lang="en-US" dirty="0" smtClean="0"/>
              <a:t> allows a single IP address to represent several unique IP addresses by adding a </a:t>
            </a:r>
            <a:r>
              <a:rPr lang="en-US" i="1" dirty="0" smtClean="0"/>
              <a:t>network prefix</a:t>
            </a:r>
            <a:r>
              <a:rPr lang="en-US" dirty="0" smtClean="0"/>
              <a:t> (a slash and a number).</a:t>
            </a:r>
          </a:p>
          <a:p>
            <a:pPr eaLnBrk="1" hangingPunct="1">
              <a:buFontTx/>
              <a:buChar char="•"/>
            </a:pPr>
            <a:r>
              <a:rPr lang="en-US" dirty="0" smtClean="0"/>
              <a:t>The network prefix identifies how many of the possible 32 bits in a traditional IP address are to be used as the unique identifier, leaving the remaining bits to identify the specific host.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AA6C822-8174-40B1-995C-940556D97F0E}" type="slidenum">
              <a:rPr lang="en-US" smtClean="0"/>
              <a:pPr/>
              <a:t>18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Times" pitchFamily="18" charset="0"/>
              </a:rPr>
              <a:t>Internet Protocol version 6 (IPv6) is a proposed IP addressing scheme (developed by the Internet Engineering Task Force, or IETF) that makes IP addresses longer, thereby providing more available IP addresses. IPv6 uses eight groups of 16-bit numbers, referred to as </a:t>
            </a:r>
            <a:r>
              <a:rPr lang="en-US" i="1" smtClean="0">
                <a:latin typeface="Times" pitchFamily="18" charset="0"/>
              </a:rPr>
              <a:t>hexadecimal notation</a:t>
            </a:r>
            <a:r>
              <a:rPr lang="en-US" smtClean="0">
                <a:latin typeface="Times" pitchFamily="18" charset="0"/>
              </a:rPr>
              <a:t> (or </a:t>
            </a:r>
            <a:r>
              <a:rPr lang="en-US" i="1" smtClean="0">
                <a:latin typeface="Times" pitchFamily="18" charset="0"/>
              </a:rPr>
              <a:t>hex</a:t>
            </a:r>
            <a:r>
              <a:rPr lang="en-US" smtClean="0">
                <a:latin typeface="Times" pitchFamily="18" charset="0"/>
              </a:rPr>
              <a:t> for short).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08EE3F0-6E56-452C-8FF1-75A2BC01CBDE}" type="slidenum">
              <a:rPr lang="en-US" smtClean="0"/>
              <a:pPr/>
              <a:t>19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1" dirty="0" smtClean="0">
                <a:latin typeface="Helvetica" pitchFamily="34" charset="0"/>
              </a:rPr>
              <a:t>domain name</a:t>
            </a:r>
            <a:r>
              <a:rPr lang="en-US" dirty="0" smtClean="0">
                <a:latin typeface="Helvetica" pitchFamily="34" charset="0"/>
              </a:rPr>
              <a:t> is simply a name that takes the place of an IP address, making it easier for people to remember. For example, mywebsite.com is a domain name.</a:t>
            </a:r>
          </a:p>
          <a:p>
            <a:pPr eaLnBrk="1" hangingPunct="1">
              <a:buFontTx/>
              <a:buChar char="•"/>
            </a:pPr>
            <a:r>
              <a:rPr lang="en-US" dirty="0" smtClean="0">
                <a:latin typeface="Helvetica" pitchFamily="34" charset="0"/>
              </a:rPr>
              <a:t>Domains are organized by level. The portion of the domain name farthest to the right (after the dot) is the </a:t>
            </a:r>
            <a:r>
              <a:rPr lang="en-US" i="1" dirty="0" smtClean="0">
                <a:latin typeface="Helvetica" pitchFamily="34" charset="0"/>
              </a:rPr>
              <a:t>top-level domain (</a:t>
            </a:r>
            <a:r>
              <a:rPr lang="en-US" i="1" dirty="0" err="1" smtClean="0">
                <a:latin typeface="Helvetica" pitchFamily="34" charset="0"/>
              </a:rPr>
              <a:t>TLD</a:t>
            </a:r>
            <a:r>
              <a:rPr lang="en-US" i="1" dirty="0" smtClean="0">
                <a:latin typeface="Helvetica" pitchFamily="34" charset="0"/>
              </a:rPr>
              <a:t>)</a:t>
            </a:r>
            <a:r>
              <a:rPr lang="en-US" dirty="0" smtClean="0">
                <a:latin typeface="Helvetica" pitchFamily="34" charset="0"/>
              </a:rPr>
              <a:t>. </a:t>
            </a:r>
            <a:r>
              <a:rPr lang="en-US" dirty="0" err="1" smtClean="0">
                <a:latin typeface="Helvetica" pitchFamily="34" charset="0"/>
              </a:rPr>
              <a:t>TLDs</a:t>
            </a:r>
            <a:r>
              <a:rPr lang="en-US" dirty="0" smtClean="0">
                <a:latin typeface="Helvetica" pitchFamily="34" charset="0"/>
              </a:rPr>
              <a:t> (such as .com and .org)</a:t>
            </a:r>
            <a:r>
              <a:rPr lang="en-US" baseline="0" dirty="0" smtClean="0">
                <a:latin typeface="Helvetica" pitchFamily="34" charset="0"/>
              </a:rPr>
              <a:t> </a:t>
            </a:r>
            <a:r>
              <a:rPr lang="en-US" dirty="0" smtClean="0">
                <a:latin typeface="Helvetica" pitchFamily="34" charset="0"/>
              </a:rPr>
              <a:t>are standardized pools established by </a:t>
            </a:r>
            <a:r>
              <a:rPr lang="en-US" dirty="0" err="1" smtClean="0">
                <a:latin typeface="Helvetica" pitchFamily="34" charset="0"/>
              </a:rPr>
              <a:t>ICANN</a:t>
            </a:r>
            <a:r>
              <a:rPr lang="en-US" dirty="0" smtClean="0">
                <a:latin typeface="Helvetica" pitchFamily="34" charset="0"/>
              </a:rPr>
              <a:t>.</a:t>
            </a:r>
          </a:p>
          <a:p>
            <a:pPr eaLnBrk="1" hangingPunct="1">
              <a:buFontTx/>
              <a:buChar char="•"/>
            </a:pPr>
            <a:r>
              <a:rPr lang="en-US" dirty="0" smtClean="0">
                <a:latin typeface="Helvetica" pitchFamily="34" charset="0"/>
              </a:rPr>
              <a:t>Within the top-level domains are many </a:t>
            </a:r>
            <a:r>
              <a:rPr lang="en-US" i="1" dirty="0" smtClean="0">
                <a:latin typeface="Helvetica" pitchFamily="34" charset="0"/>
              </a:rPr>
              <a:t>second-level domains</a:t>
            </a:r>
            <a:r>
              <a:rPr lang="en-US" dirty="0" smtClean="0">
                <a:latin typeface="Helvetica" pitchFamily="34" charset="0"/>
              </a:rPr>
              <a:t>. In the .com domain, there are popular sites such as Amazon.com, Google.com, and Microsoft.com. Each of the second-level domains needs to be unique within that particular domain, but not necessarily unique to all top-level domains. For example, Mycoolsite.com and Mycoolsite.org could be registered as separate domain names.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4FAB47-A92F-4A80-B0C8-D29A8A236D75}" type="slidenum">
              <a:rPr lang="en-US" smtClean="0"/>
              <a:pPr/>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chapter takes you behind the scenes of the Internet. We look at how the Internet works and the various standards it follows. Along the way, we also go behind the scenes of some Internet communication features, such as e-mail and instant messaging services. We discuss just how safe these features are and what you can do to make your communications even more secure.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C930126-C974-417A-ACED-51714E7A0838}" type="slidenum">
              <a:rPr lang="en-US" smtClean="0"/>
              <a:pPr/>
              <a:t>20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Say you want to get to Yahoo.com. To do so, you type the URL </a:t>
            </a:r>
            <a:r>
              <a:rPr lang="en-US" dirty="0" smtClean="0">
                <a:latin typeface="GillSans BoldCondensed" charset="0"/>
              </a:rPr>
              <a:t>www.yahoo.com </a:t>
            </a:r>
            <a:r>
              <a:rPr lang="en-US" dirty="0" smtClean="0">
                <a:latin typeface="Helvetica" pitchFamily="34" charset="0"/>
              </a:rPr>
              <a:t>into your browser. When you enter the URL, your computer must convert it to an IP address. To do this, your computer consults a database maintained on a </a:t>
            </a:r>
            <a:r>
              <a:rPr lang="en-US" i="1" dirty="0" smtClean="0">
                <a:latin typeface="Helvetica" pitchFamily="34" charset="0"/>
              </a:rPr>
              <a:t>DNS server</a:t>
            </a:r>
            <a:r>
              <a:rPr lang="en-US" dirty="0" smtClean="0">
                <a:latin typeface="Helvetica" pitchFamily="34" charset="0"/>
              </a:rPr>
              <a:t>, which functions like a phone book for the Internet.</a:t>
            </a:r>
          </a:p>
          <a:p>
            <a:pPr eaLnBrk="1" hangingPunct="1">
              <a:buFontTx/>
              <a:buChar char="•"/>
            </a:pPr>
            <a:r>
              <a:rPr lang="en-US" dirty="0" smtClean="0">
                <a:latin typeface="Times New Roman" pitchFamily="18" charset="0"/>
              </a:rPr>
              <a:t>Your ISP’s Web server has a default DNS server that it goes to when it needs to translate a URL to an IP address.</a:t>
            </a:r>
          </a:p>
          <a:p>
            <a:pPr eaLnBrk="1" hangingPunct="1">
              <a:buFontTx/>
              <a:buChar char="•"/>
            </a:pPr>
            <a:r>
              <a:rPr lang="en-US" dirty="0" smtClean="0">
                <a:latin typeface="Times New Roman" pitchFamily="18" charset="0"/>
              </a:rPr>
              <a:t>If it can’t find it, it contacts one of the many </a:t>
            </a:r>
            <a:r>
              <a:rPr lang="en-US" i="1" dirty="0" smtClean="0">
                <a:latin typeface="Times New Roman" pitchFamily="18" charset="0"/>
              </a:rPr>
              <a:t>root DNS servers</a:t>
            </a:r>
            <a:r>
              <a:rPr lang="en-US" dirty="0" smtClean="0">
                <a:latin typeface="Times New Roman" pitchFamily="18" charset="0"/>
              </a:rPr>
              <a:t> maintained throughout the Internet. The root DNS servers</a:t>
            </a:r>
            <a:r>
              <a:rPr lang="en-US" dirty="0" smtClean="0">
                <a:latin typeface="Helvetica" pitchFamily="34" charset="0"/>
              </a:rPr>
              <a:t> </a:t>
            </a:r>
            <a:r>
              <a:rPr lang="en-US" dirty="0" smtClean="0">
                <a:latin typeface="Times New Roman" pitchFamily="18" charset="0"/>
              </a:rPr>
              <a:t>know the location of all the DNS servers that contain the master listings for an entire </a:t>
            </a:r>
            <a:r>
              <a:rPr lang="en-US" dirty="0" err="1" smtClean="0">
                <a:latin typeface="Times New Roman" pitchFamily="18" charset="0"/>
              </a:rPr>
              <a:t>TLD</a:t>
            </a:r>
            <a:r>
              <a:rPr lang="en-US" dirty="0" smtClean="0">
                <a:latin typeface="Times New Roman" pitchFamily="18" charset="0"/>
              </a:rPr>
              <a:t>. Your default DNS receives the information from the master DNS (say, for the .com domain), stores that information in its cache for future use, and communicates the appropriate IP address to your computer.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D2BC6F9-6647-4034-90F8-F9B805E69F3B}" type="slidenum">
              <a:rPr lang="en-US" smtClean="0"/>
              <a:pPr/>
              <a:t>21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Other commonly used protocols on the Internet are the File Transfer Protocol and Telnet.</a:t>
            </a:r>
          </a:p>
          <a:p>
            <a:pPr eaLnBrk="1" hangingPunct="1">
              <a:buFontTx/>
              <a:buChar char="•"/>
            </a:pPr>
            <a:r>
              <a:rPr lang="en-US" i="1" dirty="0" smtClean="0">
                <a:latin typeface="Helvetica" pitchFamily="34" charset="0"/>
              </a:rPr>
              <a:t>File Transfer Protocol (FTP)</a:t>
            </a:r>
            <a:r>
              <a:rPr lang="en-US" dirty="0" smtClean="0">
                <a:latin typeface="Helvetica" pitchFamily="34" charset="0"/>
              </a:rPr>
              <a:t> enables users to share files that reside on local computers with remote computers. If you’re attempting to download files using FTP to your local computer, the FTP client program first establishes a TCP session with the remote computer.</a:t>
            </a:r>
          </a:p>
          <a:p>
            <a:pPr eaLnBrk="1" hangingPunct="1">
              <a:buFontTx/>
              <a:buChar char="•"/>
            </a:pPr>
            <a:r>
              <a:rPr lang="en-US" i="1" dirty="0" smtClean="0">
                <a:latin typeface="Helvetica" pitchFamily="34" charset="0"/>
              </a:rPr>
              <a:t>Telnet</a:t>
            </a:r>
            <a:r>
              <a:rPr lang="en-US" dirty="0" smtClean="0">
                <a:latin typeface="Helvetica" pitchFamily="34" charset="0"/>
              </a:rPr>
              <a:t> is both a protocol for connecting to a remote computer and a TCP/IP service that runs on a remote computer to make it accessible to other computers. Telnet enables you to take control of a remote computer (the server) with your computer (the client) and manipulate files and data on the server as if you were sitting in front of that server.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E26F729-8574-47F5-8911-066E3F1748F6}" type="slidenum">
              <a:rPr lang="en-US" smtClean="0"/>
              <a:pPr/>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buFontTx/>
              <a:buChar char="•"/>
            </a:pPr>
            <a:r>
              <a:rPr lang="en-US" i="1" smtClean="0">
                <a:latin typeface="Helvetica" pitchFamily="34" charset="0"/>
              </a:rPr>
              <a:t>Hypertext Transfer Protocol (HTTP)</a:t>
            </a:r>
            <a:r>
              <a:rPr lang="en-US" smtClean="0">
                <a:latin typeface="Helvetica" pitchFamily="34" charset="0"/>
              </a:rPr>
              <a:t> was created especially for the transfer of hypertext documents across the Internet. </a:t>
            </a:r>
          </a:p>
          <a:p>
            <a:pPr eaLnBrk="1" hangingPunct="1">
              <a:buFontTx/>
              <a:buChar char="•"/>
            </a:pPr>
            <a:r>
              <a:rPr lang="en-US" i="1" smtClean="0">
                <a:solidFill>
                  <a:srgbClr val="000000"/>
                </a:solidFill>
                <a:latin typeface="Times" pitchFamily="18" charset="0"/>
              </a:rPr>
              <a:t>Secure Hypertext Transfer Protocol (S-HTTP)</a:t>
            </a:r>
            <a:r>
              <a:rPr lang="en-US" smtClean="0">
                <a:solidFill>
                  <a:srgbClr val="000000"/>
                </a:solidFill>
                <a:latin typeface="Times" pitchFamily="18" charset="0"/>
              </a:rPr>
              <a:t> is an extension to the HTTP protocol that supports sending data securely over the Web. </a:t>
            </a:r>
          </a:p>
          <a:p>
            <a:pPr eaLnBrk="1" hangingPunct="1">
              <a:buFontTx/>
              <a:buChar char="•"/>
            </a:pPr>
            <a:r>
              <a:rPr lang="en-US" i="1" smtClean="0">
                <a:latin typeface="Helvetica" pitchFamily="34" charset="0"/>
              </a:rPr>
              <a:t>Secure Sockets Layer (SSL)</a:t>
            </a:r>
            <a:r>
              <a:rPr lang="en-US" b="1" smtClean="0">
                <a:latin typeface="Helvetica" pitchFamily="34" charset="0"/>
              </a:rPr>
              <a:t> </a:t>
            </a:r>
            <a:r>
              <a:rPr lang="en-US" smtClean="0">
                <a:latin typeface="Helvetica" pitchFamily="34" charset="0"/>
              </a:rPr>
              <a:t>provides for the encryption of data transmitted using TCP/IP protocols such as HTTP. All major Web browsers support SSL.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11706E-EEEC-431D-B14B-0DB7FDEDB2F5}" type="slidenum">
              <a:rPr lang="en-US" smtClean="0"/>
              <a:pPr/>
              <a:t>23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buFontTx/>
              <a:buChar char="•"/>
            </a:pPr>
            <a:r>
              <a:rPr lang="en-US" smtClean="0">
                <a:latin typeface="Helvetica" pitchFamily="34" charset="0"/>
              </a:rPr>
              <a:t>A Web page is merely a text document that is formatted using the </a:t>
            </a:r>
            <a:r>
              <a:rPr lang="en-US" i="1" smtClean="0">
                <a:latin typeface="Helvetica" pitchFamily="34" charset="0"/>
              </a:rPr>
              <a:t>Hypertext Markup Language (HTML)</a:t>
            </a:r>
            <a:r>
              <a:rPr lang="en-US" smtClean="0">
                <a:latin typeface="Helvetica" pitchFamily="34" charset="0"/>
              </a:rPr>
              <a:t>. </a:t>
            </a:r>
          </a:p>
          <a:p>
            <a:pPr eaLnBrk="1" hangingPunct="1">
              <a:buFontTx/>
              <a:buChar char="•"/>
            </a:pPr>
            <a:r>
              <a:rPr lang="en-US" smtClean="0">
                <a:latin typeface="Helvetica" pitchFamily="34" charset="0"/>
              </a:rPr>
              <a:t>The current version of HTML is called the </a:t>
            </a:r>
            <a:r>
              <a:rPr lang="en-US" i="1" smtClean="0">
                <a:latin typeface="Helvetica" pitchFamily="34" charset="0"/>
              </a:rPr>
              <a:t>Extensible Hypertext Markup Language (XHTML)</a:t>
            </a:r>
            <a:r>
              <a:rPr lang="en-US" smtClean="0">
                <a:latin typeface="Helvetica" pitchFamily="34" charset="0"/>
              </a:rPr>
              <a:t>. XHTML has much more stringent rules than HTML regarding tagging (for instance, all elements require an end tag). </a:t>
            </a:r>
          </a:p>
          <a:p>
            <a:pPr eaLnBrk="1" hangingPunct="1">
              <a:buFontTx/>
              <a:buChar char="•"/>
            </a:pPr>
            <a:r>
              <a:rPr lang="en-US" smtClean="0">
                <a:latin typeface="Helvetica" pitchFamily="34" charset="0"/>
              </a:rPr>
              <a:t>XHTML is the development environment of choice for Web developers today, although many people still refer to Web site formatting as HTML tagging.</a:t>
            </a:r>
          </a:p>
          <a:p>
            <a:pPr eaLnBrk="1" hangingPunct="1">
              <a:buFontTx/>
              <a:buChar char="•"/>
            </a:pPr>
            <a:r>
              <a:rPr lang="en-US" smtClean="0">
                <a:latin typeface="Times New Roman" pitchFamily="18" charset="0"/>
              </a:rPr>
              <a:t>HTML/XHTML are not programming languages; rather, they are sets of rules for marking up blocks of text so that a browser knows how to display them.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A717C4D-AA7E-4C55-822E-3CAB9547F8C6}" type="slidenum">
              <a:rPr lang="en-US" smtClean="0"/>
              <a:pPr/>
              <a:t>24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Here you see an example of HTML/</a:t>
            </a:r>
            <a:r>
              <a:rPr lang="en-US" dirty="0" err="1" smtClean="0"/>
              <a:t>XHTML</a:t>
            </a:r>
            <a:r>
              <a:rPr lang="en-US" dirty="0" smtClean="0"/>
              <a:t> tags and what they produce.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1DF5F1B-4353-4E5D-B747-B27605B289F6}" type="slidenum">
              <a:rPr lang="en-US" smtClean="0"/>
              <a:pPr/>
              <a:t>25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buFontTx/>
              <a:buChar char="•"/>
            </a:pPr>
            <a:r>
              <a:rPr lang="en-US" dirty="0" smtClean="0"/>
              <a:t>Because HTML/</a:t>
            </a:r>
            <a:r>
              <a:rPr lang="en-US" dirty="0" err="1" smtClean="0"/>
              <a:t>XHTML</a:t>
            </a:r>
            <a:r>
              <a:rPr lang="en-US" dirty="0" smtClean="0"/>
              <a:t> is not designed for exchanging information, XML is used. </a:t>
            </a:r>
          </a:p>
          <a:p>
            <a:pPr eaLnBrk="1" hangingPunct="1">
              <a:buFontTx/>
              <a:buChar char="•"/>
            </a:pPr>
            <a:r>
              <a:rPr lang="en-US" i="1" dirty="0" smtClean="0">
                <a:latin typeface="Helvetica" pitchFamily="34" charset="0"/>
              </a:rPr>
              <a:t>Extensible Markup Language (XML)</a:t>
            </a:r>
            <a:r>
              <a:rPr lang="en-US" dirty="0" smtClean="0">
                <a:latin typeface="Helvetica" pitchFamily="34" charset="0"/>
              </a:rPr>
              <a:t> is a set of tools you can use to create your own markup language. Instead of being locked into standard tags and formats for data, users can build their own markup languages to accommodate particular data formats and needs.</a:t>
            </a:r>
          </a:p>
          <a:p>
            <a:pPr eaLnBrk="1" hangingPunct="1">
              <a:buFontTx/>
              <a:buChar char="•"/>
            </a:pPr>
            <a:r>
              <a:rPr lang="en-US" dirty="0" smtClean="0"/>
              <a:t>XML has spawned quite a few custom packages for specific communities. For example, Mathematical Markup Language (</a:t>
            </a:r>
            <a:r>
              <a:rPr lang="en-US" dirty="0" err="1" smtClean="0"/>
              <a:t>MathML</a:t>
            </a:r>
            <a:r>
              <a:rPr lang="en-US" dirty="0" smtClean="0"/>
              <a:t>) is an XML-based markup language used to describe mathematical symbols and formulas so that they can be presented in a familiar way in Web documents. Wireless Markup Language (</a:t>
            </a:r>
            <a:r>
              <a:rPr lang="en-US" dirty="0" err="1" smtClean="0"/>
              <a:t>WML</a:t>
            </a:r>
            <a:r>
              <a:rPr lang="en-US" dirty="0" smtClean="0"/>
              <a:t>) uses XML to output Web resources on mobile devices.</a:t>
            </a:r>
            <a:endParaRPr lang="en-US" dirty="0" smtClean="0">
              <a:latin typeface="Helvetic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E738C26-4ACF-49DA-AA2C-18ED5F1AB493}" type="slidenum">
              <a:rPr lang="en-US" smtClean="0"/>
              <a:pPr/>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The </a:t>
            </a:r>
            <a:r>
              <a:rPr lang="en-US" i="1" dirty="0" smtClean="0">
                <a:latin typeface="Times New Roman" pitchFamily="18" charset="0"/>
              </a:rPr>
              <a:t>Common Gateway Interface (CGI)</a:t>
            </a:r>
            <a:r>
              <a:rPr lang="en-US" dirty="0" smtClean="0">
                <a:latin typeface="Times New Roman" pitchFamily="18" charset="0"/>
              </a:rPr>
              <a:t> provides a methodology by which your browser can request that a program file be executed (or run) instead of just being delivered to the browser. This enables functionality beyond the simple displaying of information.</a:t>
            </a:r>
          </a:p>
          <a:p>
            <a:pPr eaLnBrk="1" hangingPunct="1">
              <a:buFontTx/>
              <a:buChar char="•"/>
            </a:pPr>
            <a:r>
              <a:rPr lang="en-US" dirty="0" smtClean="0">
                <a:latin typeface="Times New Roman" pitchFamily="18" charset="0"/>
              </a:rPr>
              <a:t>CGI files can be created in almost any programming language. The programs created are often referred to as </a:t>
            </a:r>
            <a:r>
              <a:rPr lang="en-US" i="1" dirty="0" smtClean="0">
                <a:latin typeface="Times New Roman" pitchFamily="18" charset="0"/>
              </a:rPr>
              <a:t>CGI scripts</a:t>
            </a:r>
            <a:r>
              <a:rPr lang="en-US" dirty="0" smtClean="0">
                <a:latin typeface="Times New Roman" pitchFamily="18" charset="0"/>
              </a:rPr>
              <a:t>. </a:t>
            </a:r>
          </a:p>
          <a:p>
            <a:pPr eaLnBrk="1" hangingPunct="1">
              <a:buFontTx/>
              <a:buChar char="•"/>
            </a:pPr>
            <a:r>
              <a:rPr lang="en-US" dirty="0" smtClean="0">
                <a:latin typeface="Times New Roman" pitchFamily="18" charset="0"/>
              </a:rPr>
              <a:t>Almost any task can be accomplished by writing a CGI script, such as creating a guest book or other form on a Web page.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31FAEC2-2C5F-401E-AEDE-750933023175}" type="slidenum">
              <a:rPr lang="en-US" smtClean="0"/>
              <a:pPr/>
              <a:t>27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 typeface="Arial" pitchFamily="34" charset="0"/>
              <a:buChar char="•"/>
            </a:pPr>
            <a:r>
              <a:rPr lang="en-AU" b="0" i="1" dirty="0" smtClean="0"/>
              <a:t>Dynamic HTML (</a:t>
            </a:r>
            <a:r>
              <a:rPr lang="en-AU" b="0" i="1" dirty="0" err="1" smtClean="0"/>
              <a:t>DHTML</a:t>
            </a:r>
            <a:r>
              <a:rPr lang="en-AU" b="0" i="1" dirty="0" smtClean="0"/>
              <a:t>) </a:t>
            </a:r>
            <a:r>
              <a:rPr lang="en-AU" dirty="0" smtClean="0"/>
              <a:t>is a combination of technologies—HTML/</a:t>
            </a:r>
            <a:r>
              <a:rPr lang="en-AU" dirty="0" err="1" smtClean="0"/>
              <a:t>XHTML</a:t>
            </a:r>
            <a:r>
              <a:rPr lang="en-AU" dirty="0" smtClean="0"/>
              <a:t>, cascading style sheets, and JavaScript—used to create lively and interactive Web sites. </a:t>
            </a:r>
          </a:p>
          <a:p>
            <a:pPr eaLnBrk="1" hangingPunct="1">
              <a:buFont typeface="Arial" pitchFamily="34" charset="0"/>
              <a:buChar char="•"/>
            </a:pPr>
            <a:r>
              <a:rPr lang="en-AU" dirty="0" smtClean="0"/>
              <a:t>The Web is based on a client/server network. Once a Web server processes a Web page and sends the page to the computer requesting it (the client), the receiving computer cannot get any new data from the server unless a new request is made. When interactivity is required on a Web page, this exchange of data between the client and server can make the interactivity inefficient and slow. </a:t>
            </a:r>
            <a:r>
              <a:rPr lang="en-AU" dirty="0" err="1" smtClean="0"/>
              <a:t>DHTML</a:t>
            </a:r>
            <a:r>
              <a:rPr lang="en-AU" dirty="0" smtClean="0"/>
              <a:t> technologies allow the Web page to change after it’s been loaded, generally in response to user actions such as clicking a mouse or mousing over objects on a page. </a:t>
            </a:r>
          </a:p>
          <a:p>
            <a:pPr eaLnBrk="1" hangingPunct="1">
              <a:buFont typeface="Arial" pitchFamily="34" charset="0"/>
              <a:buChar char="•"/>
            </a:pPr>
            <a:r>
              <a:rPr lang="en-AU" dirty="0" err="1" smtClean="0"/>
              <a:t>DHTML</a:t>
            </a:r>
            <a:r>
              <a:rPr lang="en-AU" dirty="0" smtClean="0"/>
              <a:t> brings special effects to otherwise static Web pages without the need to download and install plug-ins or other special software. </a:t>
            </a:r>
            <a:endParaRPr lang="en-US" dirty="0" smtClean="0"/>
          </a:p>
          <a:p>
            <a:pPr eaLnBrk="1" hangingPunct="1"/>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5B31345-0001-4688-982A-2FACB2CB8F42}" type="slidenum">
              <a:rPr lang="en-US" smtClean="0"/>
              <a:pPr/>
              <a:t>28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buFontTx/>
              <a:buChar char="•"/>
            </a:pPr>
            <a:r>
              <a:rPr lang="en-US" i="1" dirty="0" smtClean="0"/>
              <a:t>Cascading style sheets (</a:t>
            </a:r>
            <a:r>
              <a:rPr lang="en-US" i="1" dirty="0" err="1" smtClean="0"/>
              <a:t>CSS</a:t>
            </a:r>
            <a:r>
              <a:rPr lang="en-US" i="1" dirty="0" smtClean="0"/>
              <a:t>)</a:t>
            </a:r>
            <a:r>
              <a:rPr lang="en-US" dirty="0" smtClean="0"/>
              <a:t> are lists of statements (also known as “rules”) that define in one single location how to display HTML/</a:t>
            </a:r>
            <a:r>
              <a:rPr lang="en-US" dirty="0" err="1" smtClean="0"/>
              <a:t>XHTML</a:t>
            </a:r>
            <a:r>
              <a:rPr lang="en-US" dirty="0" smtClean="0"/>
              <a:t> elements. Style rules enable a Web developer to define a style for each HTML/</a:t>
            </a:r>
            <a:r>
              <a:rPr lang="en-US" dirty="0" err="1" smtClean="0"/>
              <a:t>XHTML</a:t>
            </a:r>
            <a:r>
              <a:rPr lang="en-US" dirty="0" smtClean="0"/>
              <a:t> element and apply it to as many elements on as many Web pages as needed. Then, when a global change is necessary, only the style on the style sheet needs to be changed, and all the elements in the Web document are updated automatically.</a:t>
            </a:r>
          </a:p>
          <a:p>
            <a:pPr eaLnBrk="1" hangingPunct="1">
              <a:buFontTx/>
              <a:buChar char="•"/>
            </a:pPr>
            <a:r>
              <a:rPr lang="en-US" dirty="0" smtClean="0"/>
              <a:t>There are different layers of styles (external, embedded, and inline), so it’s possible that different rules can be created for the same type of element. In other words, in an external style sheet, there might be a rule that defines the background color for all paragraphs as blue. But somewhere else, in an embedded style sheet, the rule for background color for paragraphs might be defined as white, and in an inline style sheet, the background color might be light pink. Eventually, all these style sheets must be merged to form one style sheet for the document, creating conflicts between rules. </a:t>
            </a:r>
          </a:p>
          <a:p>
            <a:pPr eaLnBrk="1" hangingPunct="1">
              <a:buFontTx/>
              <a:buChar char="•"/>
            </a:pPr>
            <a:endParaRPr 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0B30FF9-009F-49F2-AB23-360EE1ABA1BB}" type="slidenum">
              <a:rPr lang="en-US" smtClean="0"/>
              <a:pPr/>
              <a:t>29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Just as cascading style sheets organize and combine the attributes of the objects in a Web page, DHTML uses the </a:t>
            </a:r>
            <a:r>
              <a:rPr lang="en-US" i="1" smtClean="0"/>
              <a:t>Document Object Model (DOM)</a:t>
            </a:r>
            <a:r>
              <a:rPr lang="en-US" smtClean="0"/>
              <a:t> to organize the objects and page elements. The document object model defines every item on a Web page</a:t>
            </a:r>
            <a:r>
              <a:rPr lang="en-US" smtClean="0">
                <a:cs typeface="Arial" charset="0"/>
              </a:rPr>
              <a:t>—</a:t>
            </a:r>
            <a:r>
              <a:rPr lang="en-US" smtClean="0"/>
              <a:t>such as graphics, tables, and headers</a:t>
            </a:r>
            <a:r>
              <a:rPr lang="en-US" smtClean="0">
                <a:cs typeface="Arial" charset="0"/>
              </a:rPr>
              <a:t>—</a:t>
            </a:r>
            <a:r>
              <a:rPr lang="en-US" smtClean="0"/>
              <a:t>as an object. Then with DOM, similar to with CSS, Web developers can easily change the properties of these objects.</a:t>
            </a:r>
          </a:p>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29F40BE-231A-4F1A-9B4C-85943681A80C}" type="slidenum">
              <a:rPr lang="en-US" smtClean="0"/>
              <a:pPr/>
              <a:t>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Chapter topics include:</a:t>
            </a:r>
          </a:p>
          <a:p>
            <a:pPr eaLnBrk="1" hangingPunct="1">
              <a:buFontTx/>
              <a:buChar char="•"/>
            </a:pPr>
            <a:r>
              <a:rPr lang="en-US" dirty="0" smtClean="0"/>
              <a:t>Managing the Internet</a:t>
            </a:r>
          </a:p>
          <a:p>
            <a:pPr eaLnBrk="1" hangingPunct="1">
              <a:buFontTx/>
              <a:buChar char="•"/>
            </a:pPr>
            <a:r>
              <a:rPr lang="en-US" dirty="0" smtClean="0"/>
              <a:t>Interaction between Internet components</a:t>
            </a:r>
          </a:p>
          <a:p>
            <a:pPr eaLnBrk="1" hangingPunct="1">
              <a:buFontTx/>
              <a:buChar char="•"/>
            </a:pPr>
            <a:r>
              <a:rPr lang="en-US" dirty="0" smtClean="0"/>
              <a:t>Internet data transmission and protocols</a:t>
            </a:r>
          </a:p>
          <a:p>
            <a:pPr eaLnBrk="1" hangingPunct="1">
              <a:buFontTx/>
              <a:buChar char="•"/>
            </a:pPr>
            <a:r>
              <a:rPr lang="en-US" dirty="0" smtClean="0"/>
              <a:t>IP addresses and domain names</a:t>
            </a:r>
          </a:p>
          <a:p>
            <a:pPr eaLnBrk="1" hangingPunct="1">
              <a:buFontTx/>
              <a:buChar char="•"/>
            </a:pPr>
            <a:r>
              <a:rPr lang="en-US" dirty="0" smtClean="0"/>
              <a:t>FTP and Telnet</a:t>
            </a:r>
          </a:p>
          <a:p>
            <a:pPr eaLnBrk="1" hangingPunct="1">
              <a:buFontTx/>
              <a:buChar char="•"/>
            </a:pPr>
            <a:r>
              <a:rPr lang="en-US" dirty="0" smtClean="0"/>
              <a:t>HTML and XML</a:t>
            </a:r>
          </a:p>
          <a:p>
            <a:pPr eaLnBrk="1" hangingPunct="1">
              <a:buFontTx/>
              <a:buChar char="•"/>
            </a:pPr>
            <a:r>
              <a:rPr lang="en-US" dirty="0" smtClean="0"/>
              <a:t>How e-mail and instant messaging work, and how to keep them secure</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8574C78-4120-4D6C-A47C-0EC4BBAF1A9B}" type="slidenum">
              <a:rPr lang="en-US" smtClean="0"/>
              <a:pPr/>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1" dirty="0" smtClean="0">
                <a:latin typeface="Helvetica" pitchFamily="34" charset="0"/>
              </a:rPr>
              <a:t>client-side application</a:t>
            </a:r>
            <a:r>
              <a:rPr lang="en-US" dirty="0" smtClean="0">
                <a:latin typeface="Helvetica" pitchFamily="34" charset="0"/>
              </a:rPr>
              <a:t> is a computer program that runs on the client and requires no interaction with a Web server. Client-side applications are fast and efficient because they run at your desktop and don’t depend on sending signals back and forth to the Web server.</a:t>
            </a:r>
          </a:p>
          <a:p>
            <a:pPr eaLnBrk="1" hangingPunct="1">
              <a:buFontTx/>
              <a:buChar char="•"/>
            </a:pPr>
            <a:r>
              <a:rPr lang="en-US" dirty="0" smtClean="0">
                <a:latin typeface="Times New Roman" pitchFamily="18" charset="0"/>
              </a:rPr>
              <a:t>Two main types of client-side methods exist. </a:t>
            </a:r>
          </a:p>
          <a:p>
            <a:pPr marL="685800" lvl="1" indent="-228600" eaLnBrk="1" hangingPunct="1">
              <a:buFontTx/>
              <a:buChar char="•"/>
            </a:pPr>
            <a:r>
              <a:rPr lang="en-US" dirty="0" smtClean="0">
                <a:latin typeface="Times New Roman" pitchFamily="18" charset="0"/>
              </a:rPr>
              <a:t>The first involves embedding programming language code directly within the HTML/</a:t>
            </a:r>
            <a:r>
              <a:rPr lang="en-US" dirty="0" err="1" smtClean="0">
                <a:latin typeface="Times New Roman" pitchFamily="18" charset="0"/>
              </a:rPr>
              <a:t>XHTML</a:t>
            </a:r>
            <a:r>
              <a:rPr lang="en-US" dirty="0" smtClean="0">
                <a:latin typeface="Times New Roman" pitchFamily="18" charset="0"/>
              </a:rPr>
              <a:t> code of a Web page using an </a:t>
            </a:r>
            <a:r>
              <a:rPr lang="en-US" i="1" dirty="0" smtClean="0">
                <a:latin typeface="Times New Roman" pitchFamily="18" charset="0"/>
              </a:rPr>
              <a:t>HTML/</a:t>
            </a:r>
            <a:r>
              <a:rPr lang="en-US" i="1" dirty="0" err="1" smtClean="0">
                <a:latin typeface="Times New Roman" pitchFamily="18" charset="0"/>
              </a:rPr>
              <a:t>XHTML</a:t>
            </a:r>
            <a:r>
              <a:rPr lang="en-US" i="1" dirty="0" smtClean="0">
                <a:latin typeface="Times New Roman" pitchFamily="18" charset="0"/>
              </a:rPr>
              <a:t> embedded scripting language</a:t>
            </a:r>
            <a:r>
              <a:rPr lang="en-US" dirty="0" smtClean="0">
                <a:latin typeface="Times New Roman" pitchFamily="18" charset="0"/>
              </a:rPr>
              <a:t>. </a:t>
            </a:r>
          </a:p>
          <a:p>
            <a:pPr marL="685800" lvl="1" indent="-228600" eaLnBrk="1" hangingPunct="1">
              <a:buFontTx/>
              <a:buChar char="•"/>
            </a:pPr>
            <a:r>
              <a:rPr lang="en-US" dirty="0" smtClean="0">
                <a:latin typeface="Times New Roman" pitchFamily="18" charset="0"/>
              </a:rPr>
              <a:t>The second type of client-side application is an </a:t>
            </a:r>
            <a:r>
              <a:rPr lang="en-US" i="1" dirty="0" smtClean="0">
                <a:latin typeface="Times New Roman" pitchFamily="18" charset="0"/>
              </a:rPr>
              <a:t>applet</a:t>
            </a:r>
            <a:r>
              <a:rPr lang="en-US" dirty="0" smtClean="0">
                <a:latin typeface="Times New Roman" pitchFamily="18" charset="0"/>
              </a:rPr>
              <a:t>,</a:t>
            </a:r>
            <a:r>
              <a:rPr lang="en-US" b="1" dirty="0" smtClean="0">
                <a:latin typeface="Times New Roman" pitchFamily="18" charset="0"/>
              </a:rPr>
              <a:t> </a:t>
            </a:r>
            <a:r>
              <a:rPr lang="en-US" dirty="0" smtClean="0">
                <a:latin typeface="Times New Roman" pitchFamily="18" charset="0"/>
              </a:rPr>
              <a:t>a small program that resides on a server. When requested, a compiled version of the program is downloaded to the client computer and run there.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91EA571-B2B1-42D5-AB25-86B4B052782A}" type="slidenum">
              <a:rPr lang="en-US" smtClean="0"/>
              <a:pPr/>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buFontTx/>
              <a:buChar char="•"/>
            </a:pPr>
            <a:r>
              <a:rPr lang="en-US" smtClean="0">
                <a:latin typeface="Helvetica" pitchFamily="34" charset="0"/>
              </a:rPr>
              <a:t>Just like other kinds of data that flow along the Internet, e-mail has its own protocol. The </a:t>
            </a:r>
            <a:r>
              <a:rPr lang="en-US" i="1" smtClean="0">
                <a:latin typeface="Helvetica" pitchFamily="34" charset="0"/>
              </a:rPr>
              <a:t>Simple Mail Transfer Protocol (SMTP)</a:t>
            </a:r>
            <a:r>
              <a:rPr lang="en-US" smtClean="0">
                <a:latin typeface="Helvetica" pitchFamily="34" charset="0"/>
              </a:rPr>
              <a:t> is responsible for sending e-mail along the Internet to its destination.</a:t>
            </a:r>
          </a:p>
          <a:p>
            <a:pPr eaLnBrk="1" hangingPunct="1">
              <a:buFontTx/>
              <a:buChar char="•"/>
            </a:pPr>
            <a:r>
              <a:rPr lang="en-US" smtClean="0">
                <a:latin typeface="Times New Roman" pitchFamily="18" charset="0"/>
              </a:rPr>
              <a:t>The </a:t>
            </a:r>
            <a:r>
              <a:rPr lang="en-US" i="1" smtClean="0">
                <a:latin typeface="Times New Roman" pitchFamily="18" charset="0"/>
              </a:rPr>
              <a:t>Multipurpose Internet Mail Extensions (MIME)</a:t>
            </a:r>
            <a:r>
              <a:rPr lang="en-US" smtClean="0">
                <a:latin typeface="Helvetica" pitchFamily="34" charset="0"/>
              </a:rPr>
              <a:t> </a:t>
            </a:r>
            <a:r>
              <a:rPr lang="en-US" smtClean="0">
                <a:latin typeface="Times New Roman" pitchFamily="18" charset="0"/>
              </a:rPr>
              <a:t>specification was introduced in 1991 to simplify adding attachments to e-mail messages. All e-mail client software now uses this protocol for attaching files.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58AD1C0-75B4-448B-8D77-78DBB55EC61E}" type="slidenum">
              <a:rPr lang="en-US" smtClean="0"/>
              <a:pPr/>
              <a:t>32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E-mail is susceptible to being read by unintended parties, and copies of your e-mail message may exist (temporarily or permanently) on numerous servers as it makes its way through the Internet. Two options exist for protecting your sensitive e-mail messages: encryption and secure data transmission software.</a:t>
            </a:r>
          </a:p>
          <a:p>
            <a:pPr marL="742950" lvl="1" indent="-285750" eaLnBrk="1" hangingPunct="1">
              <a:buFontTx/>
              <a:buChar char="•"/>
            </a:pPr>
            <a:r>
              <a:rPr lang="en-US" i="1" dirty="0" smtClean="0">
                <a:latin typeface="Helvetica" pitchFamily="34" charset="0"/>
              </a:rPr>
              <a:t>Encryption </a:t>
            </a:r>
            <a:r>
              <a:rPr lang="en-US" dirty="0" smtClean="0">
                <a:latin typeface="Helvetica" pitchFamily="34" charset="0"/>
              </a:rPr>
              <a:t>refers to the process of coding your e-mail so that only the person with the key to the code (the intended recipient) can decode (or decipher) and read the message. </a:t>
            </a:r>
            <a:r>
              <a:rPr lang="en-US" dirty="0" smtClean="0">
                <a:latin typeface="Times New Roman" pitchFamily="18" charset="0"/>
              </a:rPr>
              <a:t>There are two basic types of encryption: private-key and public-key. </a:t>
            </a:r>
          </a:p>
          <a:p>
            <a:pPr marL="1143000" lvl="2" indent="-228600" eaLnBrk="1" hangingPunct="1">
              <a:buFontTx/>
              <a:buChar char="•"/>
            </a:pPr>
            <a:r>
              <a:rPr lang="en-US" dirty="0" smtClean="0">
                <a:latin typeface="Times New Roman" pitchFamily="18" charset="0"/>
              </a:rPr>
              <a:t>In </a:t>
            </a:r>
            <a:r>
              <a:rPr lang="en-US" i="1" dirty="0" smtClean="0">
                <a:latin typeface="Times New Roman" pitchFamily="18" charset="0"/>
              </a:rPr>
              <a:t>private-key encryption</a:t>
            </a:r>
            <a:r>
              <a:rPr lang="en-US" dirty="0" smtClean="0">
                <a:latin typeface="Times New Roman" pitchFamily="18" charset="0"/>
              </a:rPr>
              <a:t>, only the two parties involved in sending the message have the code. The main problem with private-key encryption is key security. If someone steals a copy of the code, the code is broken.</a:t>
            </a:r>
          </a:p>
          <a:p>
            <a:pPr marL="1143000" lvl="2" indent="-228600" eaLnBrk="1" hangingPunct="1">
              <a:buFontTx/>
              <a:buChar char="•"/>
            </a:pPr>
            <a:r>
              <a:rPr lang="en-US" dirty="0" smtClean="0">
                <a:latin typeface="Times New Roman" pitchFamily="18" charset="0"/>
              </a:rPr>
              <a:t>In </a:t>
            </a:r>
            <a:r>
              <a:rPr lang="en-US" i="1" dirty="0" smtClean="0">
                <a:latin typeface="Times New Roman" pitchFamily="18" charset="0"/>
              </a:rPr>
              <a:t>public-key encryption</a:t>
            </a:r>
            <a:r>
              <a:rPr lang="en-US" dirty="0" smtClean="0">
                <a:latin typeface="Times New Roman" pitchFamily="18" charset="0"/>
              </a:rPr>
              <a:t>, two keys, known as a </a:t>
            </a:r>
            <a:r>
              <a:rPr lang="en-US" i="1" dirty="0" smtClean="0">
                <a:latin typeface="Times New Roman" pitchFamily="18" charset="0"/>
              </a:rPr>
              <a:t>key pair</a:t>
            </a:r>
            <a:r>
              <a:rPr lang="en-US" dirty="0" smtClean="0">
                <a:latin typeface="Times New Roman" pitchFamily="18" charset="0"/>
              </a:rPr>
              <a:t>, are created. You use one key for coding and the other for decoding. The key for coding is generally distributed as a </a:t>
            </a:r>
            <a:r>
              <a:rPr lang="en-US" i="1" dirty="0" smtClean="0">
                <a:latin typeface="Times New Roman" pitchFamily="18" charset="0"/>
              </a:rPr>
              <a:t>public key</a:t>
            </a:r>
            <a:r>
              <a:rPr lang="en-US" dirty="0" smtClean="0">
                <a:latin typeface="Times New Roman" pitchFamily="18" charset="0"/>
              </a:rPr>
              <a:t>. You can place this key on your Web site, for instance. Anyone wishing to send you a message codes it using your public key. When you receive the message, you use your </a:t>
            </a:r>
            <a:r>
              <a:rPr lang="en-US" i="1" dirty="0" smtClean="0">
                <a:latin typeface="Times New Roman" pitchFamily="18" charset="0"/>
              </a:rPr>
              <a:t>private key</a:t>
            </a:r>
            <a:r>
              <a:rPr lang="en-US" dirty="0" smtClean="0">
                <a:latin typeface="Helvetica" pitchFamily="34" charset="0"/>
              </a:rPr>
              <a:t> </a:t>
            </a:r>
            <a:r>
              <a:rPr lang="en-US" dirty="0" smtClean="0">
                <a:latin typeface="Times New Roman" pitchFamily="18" charset="0"/>
              </a:rPr>
              <a:t>to decode it. You are the only one who ever possesses the private key, and therefore it is very secure.</a:t>
            </a:r>
          </a:p>
          <a:p>
            <a:pPr marL="742950" lvl="1" indent="-285750" eaLnBrk="1" hangingPunct="1">
              <a:buFontTx/>
              <a:buChar char="•"/>
            </a:pPr>
            <a:r>
              <a:rPr lang="en-US" dirty="0" smtClean="0">
                <a:latin typeface="Helvetica" pitchFamily="34" charset="0"/>
              </a:rPr>
              <a:t>Using encryption doesn’t always solve the other problems associated with e-mail. Companies have developed </a:t>
            </a:r>
            <a:r>
              <a:rPr lang="en-US" i="1" dirty="0" smtClean="0">
                <a:latin typeface="Helvetica" pitchFamily="34" charset="0"/>
              </a:rPr>
              <a:t>secure data transmission software</a:t>
            </a:r>
            <a:r>
              <a:rPr lang="en-US" dirty="0" smtClean="0">
                <a:latin typeface="Helvetica" pitchFamily="34" charset="0"/>
              </a:rPr>
              <a:t> (called </a:t>
            </a:r>
            <a:r>
              <a:rPr lang="en-US" i="1" dirty="0" err="1" smtClean="0">
                <a:latin typeface="Helvetica" pitchFamily="34" charset="0"/>
              </a:rPr>
              <a:t>SafeMessage</a:t>
            </a:r>
            <a:r>
              <a:rPr lang="en-US" dirty="0" smtClean="0">
                <a:latin typeface="Helvetica" pitchFamily="34" charset="0"/>
              </a:rPr>
              <a:t>), which works outside SMTP mail servers.</a:t>
            </a:r>
            <a:r>
              <a:rPr lang="en-US" dirty="0" smtClean="0">
                <a:latin typeface="Times New Roman" pitchFamily="18" charset="0"/>
              </a:rPr>
              <a:t> </a:t>
            </a:r>
          </a:p>
          <a:p>
            <a:pPr eaLnBrk="1" hangingPunct="1"/>
            <a:endParaRPr 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4589B-2E2F-4E0B-B741-F3A148006111}" type="slidenum">
              <a:rPr lang="en-US" smtClean="0"/>
              <a:pPr/>
              <a:t>33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Instant messaging (IM)</a:t>
            </a:r>
            <a:r>
              <a:rPr lang="en-US" dirty="0" smtClean="0">
                <a:latin typeface="Helvetica" pitchFamily="34" charset="0"/>
              </a:rPr>
              <a:t> is another client/server application. AOL Instant Messenger, ICQ, Yahoo! Messenger, and Windows Live are the top four instant messaging applications in use today.</a:t>
            </a:r>
          </a:p>
          <a:p>
            <a:pPr eaLnBrk="1" hangingPunct="1">
              <a:buFontTx/>
              <a:buChar char="•"/>
            </a:pPr>
            <a:r>
              <a:rPr lang="en-US" dirty="0" smtClean="0">
                <a:latin typeface="Helvetica" pitchFamily="34" charset="0"/>
              </a:rPr>
              <a:t>The client software running on your computer makes a connection with the chat server, using your Internet connection. Once contact is established, you can log in to the server with your name and password. The client software provides the server with connection information for your computer. The server then consults the list of contacts that you have previously established in your account and checks to see if any of your contacts are online. If any are, the server sends a message back to your client providing the necessary connection information (the IP addresses) for your friends. You can now click your friends’ names to establish a chat session with them.</a:t>
            </a:r>
          </a:p>
          <a:p>
            <a:pPr eaLnBrk="1" hangingPunct="1">
              <a:buFontTx/>
              <a:buChar char="•"/>
            </a:pPr>
            <a:r>
              <a:rPr lang="en-US" dirty="0" smtClean="0">
                <a:latin typeface="Helvetica" pitchFamily="34" charset="0"/>
              </a:rPr>
              <a:t>Instant messaging security threats have increased recently. Sensitive information should not be sent using IM.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4589B-2E2F-4E0B-B741-F3A148006111}"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Instant messaging (IM)</a:t>
            </a:r>
            <a:r>
              <a:rPr lang="en-US" dirty="0" smtClean="0">
                <a:latin typeface="Helvetica" pitchFamily="34" charset="0"/>
              </a:rPr>
              <a:t> is another client/server application. AOL Instant Messenger, ICQ, Yahoo! Messenger, and Windows Live are the top four instant messaging applications in use today.</a:t>
            </a:r>
          </a:p>
          <a:p>
            <a:pPr eaLnBrk="1" hangingPunct="1">
              <a:buFontTx/>
              <a:buChar char="•"/>
            </a:pPr>
            <a:r>
              <a:rPr lang="en-US" dirty="0" smtClean="0">
                <a:latin typeface="Helvetica" pitchFamily="34" charset="0"/>
              </a:rPr>
              <a:t>The client software running on your computer makes a connection with the chat server, using your Internet connection. Once contact is established, you can log in to the server with your name and password. The client software provides the server with connection information for your computer. The server then consults the list of contacts that you have previously established in your account and checks to see if any of your contacts are online. If any are, the server sends a message back to your client providing the necessary connection information (the IP addresses) for your friends. You can now click your friends’ names to establish a chat session with them.</a:t>
            </a:r>
          </a:p>
          <a:p>
            <a:pPr eaLnBrk="1" hangingPunct="1">
              <a:buFontTx/>
              <a:buChar char="•"/>
            </a:pPr>
            <a:r>
              <a:rPr lang="en-US" dirty="0" smtClean="0">
                <a:latin typeface="Helvetica" pitchFamily="34" charset="0"/>
              </a:rPr>
              <a:t>Instant messaging security threats have increased recently. Sensitive information should not be sent using IM.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E88EC67-0E3C-4EB4-839D-983DB6CBC618}"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AU" i="1" dirty="0" smtClean="0"/>
              <a:t>Voice over Internet Protocol (VoIP)</a:t>
            </a:r>
            <a:r>
              <a:rPr lang="en-AU" dirty="0" smtClean="0"/>
              <a:t> turns a standard Internet connection into a way to make free long-distance phone calls. If you have friends or relatives that live a long-distance phone call away from you, then you need to know more about VoIP. From a user’s perspective, the true advantage (at least right now) is that the service is free. Even some cell phones are VoIP-enabled. T-Mobile’s </a:t>
            </a:r>
            <a:r>
              <a:rPr lang="en-AU" dirty="0" err="1" smtClean="0"/>
              <a:t>HotSpot@Home</a:t>
            </a:r>
            <a:r>
              <a:rPr lang="en-AU" dirty="0" smtClean="0"/>
              <a:t> service allows customers to make cell phone calls over a VoIP network as long as the device can connect to a </a:t>
            </a:r>
            <a:r>
              <a:rPr lang="en-AU" dirty="0" err="1" smtClean="0"/>
              <a:t>WiFi</a:t>
            </a:r>
            <a:r>
              <a:rPr lang="en-AU" dirty="0" smtClean="0"/>
              <a:t> signal. When a </a:t>
            </a:r>
            <a:r>
              <a:rPr lang="en-AU" dirty="0" err="1" smtClean="0"/>
              <a:t>WiFi</a:t>
            </a:r>
            <a:r>
              <a:rPr lang="en-AU" dirty="0" smtClean="0"/>
              <a:t> signal is not detected, the cell phone makes the call through your usual cellular network. </a:t>
            </a:r>
          </a:p>
          <a:p>
            <a:pPr eaLnBrk="1" hangingPunct="1">
              <a:buFontTx/>
              <a:buChar char="•"/>
            </a:pPr>
            <a:r>
              <a:rPr lang="en-US" dirty="0" smtClean="0"/>
              <a:t>Like e-mail, VoIP uses packet switching as the method of transferring data. Unlike circuit switching (the method used with traditional phone calls), when a VoIP call is made, the transmission lines are used only when the two computers are communicating, thus allowing the computers to accept and process other information.</a:t>
            </a:r>
          </a:p>
          <a:p>
            <a:pPr eaLnBrk="1" hangingPunct="1"/>
            <a:endParaRPr lang="en-US" dirty="0" smtClean="0">
              <a:latin typeface="Helvetic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32FB17F-A587-421C-A86A-6C0D0FD24FD5}" type="slidenum">
              <a:rPr lang="en-US" smtClean="0"/>
              <a:pPr/>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a:spcBef>
                <a:spcPct val="0"/>
              </a:spcBef>
              <a:buFontTx/>
              <a:buChar char="•"/>
            </a:pPr>
            <a:r>
              <a:rPr lang="en-US" smtClean="0"/>
              <a:t>Who manages and pays for the Internet?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3C405CB-6F42-4E57-B04B-33B736A91D86}" type="slidenum">
              <a:rPr lang="en-US" smtClean="0"/>
              <a:pPr/>
              <a:t>37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How do the Internet’s networking components interact?</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B66EC78-AE6D-4ED1-8CEF-7CA427F06C65}" type="slidenum">
              <a:rPr lang="en-US" smtClean="0"/>
              <a:pPr/>
              <a:t>38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What data transmissions and protocols does the Internet use?</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A96EE09-2702-4F29-AE61-8152609F1C78}" type="slidenum">
              <a:rPr lang="en-US" smtClean="0"/>
              <a:pPr/>
              <a:t>39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Why are IP addresses and domain names important for Internet communications?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Although the U.S. government funded the development of the technologies that spawned the Internet, no one really owns it. The particular local networks that constitute the Internet are all owned by different individuals, universities, government agencies, and private companies. Many government entities and privately held companies own pieces of the communications infrastructure that makes the Internet work.</a:t>
            </a:r>
            <a:r>
              <a:rPr lang="en-US" dirty="0" smtClean="0"/>
              <a:t> </a:t>
            </a:r>
          </a:p>
          <a:p>
            <a:pPr eaLnBrk="1" hangingPunct="1">
              <a:buFontTx/>
              <a:buChar char="•"/>
            </a:pPr>
            <a:r>
              <a:rPr lang="en-US" dirty="0" smtClean="0">
                <a:latin typeface="Helvetica" pitchFamily="34" charset="0"/>
              </a:rPr>
              <a:t>A number of nonprofit organizations and user groups, each with a specialized purpose, are responsible for managing the Internet.</a:t>
            </a:r>
          </a:p>
          <a:p>
            <a:pPr eaLnBrk="1" hangingPunct="1">
              <a:buFontTx/>
              <a:buChar char="•"/>
            </a:pPr>
            <a:r>
              <a:rPr lang="en-US" dirty="0" smtClean="0">
                <a:latin typeface="Helvetica" pitchFamily="34" charset="0"/>
              </a:rPr>
              <a:t>The U.S. government pays for a large portion of the Internet infrastructure; it also funds research and development for new technologies. The primary source of these funds is your tax dollars. Originally, U.S. taxpayers footed the entire bill for the Internet, but as the Internet grew and organizations were formed to manage it, businesses, universities, and other countries began paying for Internet infrastructure and development.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56EFE06-0F1A-459D-A665-B89DB0E8B902}" type="slidenum">
              <a:rPr lang="en-US" smtClean="0"/>
              <a:pPr/>
              <a:t>40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What are FTP and Telnet, and how do I use them?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4351E86-9AE3-46CC-B333-C04ABB6953D3}" type="slidenum">
              <a:rPr lang="en-US" smtClean="0"/>
              <a:pPr/>
              <a:t>41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What are HTML and XML used for?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907B3A-E950-4FA3-8EF7-852D72123485}" type="slidenum">
              <a:rPr lang="en-US" smtClean="0"/>
              <a:pPr/>
              <a:t>42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How do e-mail, instant messaging, and Voice over Internet Protocol work, and how is information using these technologies kept secure?</a:t>
            </a:r>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4D564A-B396-48DA-A527-D14C2335D4A0}" type="slidenum">
              <a:rPr lang="en-US" smtClean="0"/>
              <a:pPr/>
              <a:t>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main paths of the Internet along which data travels the fastest are known collectively as the </a:t>
            </a:r>
            <a:r>
              <a:rPr lang="en-US" i="1" dirty="0" smtClean="0">
                <a:solidFill>
                  <a:srgbClr val="000000"/>
                </a:solidFill>
                <a:latin typeface="Times" pitchFamily="18" charset="0"/>
              </a:rPr>
              <a:t>Internet backbone</a:t>
            </a:r>
            <a:r>
              <a:rPr lang="en-US" dirty="0" smtClean="0">
                <a:solidFill>
                  <a:srgbClr val="000000"/>
                </a:solidFill>
                <a:latin typeface="Times" pitchFamily="18" charset="0"/>
              </a:rPr>
              <a:t>.</a:t>
            </a:r>
          </a:p>
          <a:p>
            <a:pPr eaLnBrk="1" hangingPunct="1">
              <a:buFontTx/>
              <a:buChar char="•"/>
            </a:pPr>
            <a:r>
              <a:rPr lang="en-US" dirty="0" smtClean="0">
                <a:solidFill>
                  <a:srgbClr val="000000"/>
                </a:solidFill>
                <a:latin typeface="Times" pitchFamily="18" charset="0"/>
              </a:rPr>
              <a:t> The backbone is a collection of large national and international networks, which are usually owned by commercial, educational, or government (such as NASA) organizations. </a:t>
            </a:r>
          </a:p>
          <a:p>
            <a:pPr eaLnBrk="1" hangingPunct="1">
              <a:buFontTx/>
              <a:buChar char="•"/>
            </a:pPr>
            <a:r>
              <a:rPr lang="en-US" dirty="0" smtClean="0">
                <a:solidFill>
                  <a:srgbClr val="000000"/>
                </a:solidFill>
                <a:latin typeface="Times" pitchFamily="18" charset="0"/>
              </a:rPr>
              <a:t>These backbone providers are required to be connected with other backbone providers and have the fastest high-speed connections. Some large companies that provide backbone connectivity are </a:t>
            </a:r>
            <a:r>
              <a:rPr lang="en-US" dirty="0" err="1" smtClean="0">
                <a:solidFill>
                  <a:srgbClr val="000000"/>
                </a:solidFill>
                <a:latin typeface="Times" pitchFamily="18" charset="0"/>
              </a:rPr>
              <a:t>UUnet</a:t>
            </a:r>
            <a:r>
              <a:rPr lang="en-US" dirty="0" smtClean="0">
                <a:solidFill>
                  <a:srgbClr val="000000"/>
                </a:solidFill>
                <a:latin typeface="Times" pitchFamily="18" charset="0"/>
              </a:rPr>
              <a:t> (now a division of Verizon), AT&amp;T, Sprint Nextel, and Qwest.</a:t>
            </a:r>
          </a:p>
          <a:p>
            <a:pPr eaLnBrk="1" hangingPunct="1">
              <a:buFontTx/>
              <a:buChar char="•"/>
            </a:pPr>
            <a:r>
              <a:rPr lang="en-US" dirty="0" smtClean="0"/>
              <a:t>Initially backbone ISPs connected through T lines. </a:t>
            </a:r>
            <a:r>
              <a:rPr lang="en-US" i="1" dirty="0" smtClean="0"/>
              <a:t>T lines</a:t>
            </a:r>
            <a:r>
              <a:rPr lang="en-US" b="1" dirty="0" smtClean="0"/>
              <a:t> </a:t>
            </a:r>
            <a:r>
              <a:rPr lang="en-US" dirty="0" smtClean="0"/>
              <a:t>carried digital data over twisted pair wires. T-1 lines were the first to be used and transmitted data at a throughput rate of 1.544 Mbps. One year later, T-3 lines were developed to transmit data at 45 Mbps. Today, backbones are typically high-speed, fiber-optic lines, designated as </a:t>
            </a:r>
            <a:r>
              <a:rPr lang="en-US" i="1" dirty="0" smtClean="0"/>
              <a:t>OC (optical carrier) lines</a:t>
            </a:r>
            <a:r>
              <a:rPr lang="en-US" dirty="0" smtClean="0"/>
              <a:t>. OC lines come in a variety of speeds. </a:t>
            </a:r>
          </a:p>
          <a:p>
            <a:pPr eaLnBrk="1" hangingPunct="1">
              <a:buFontTx/>
              <a:buChar char="•"/>
            </a:pPr>
            <a:r>
              <a:rPr lang="en-US" dirty="0" smtClean="0"/>
              <a:t>Whereas most large ISPs connect to the Internet with OC-192 lines, AT&amp;T has begun to use OC-768 connections in its Internet backbone network</a:t>
            </a:r>
            <a:r>
              <a:rPr lang="en-US" u="none" dirty="0" smtClean="0"/>
              <a:t>.</a:t>
            </a:r>
            <a:endParaRPr lang="en-US" u="none" dirty="0" smtClean="0">
              <a:solidFill>
                <a:srgbClr val="000000"/>
              </a:solidFill>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876DEEE-1AF3-4523-8928-89C70D03D45E}"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points of connection between ISPs were once known as network access points (</a:t>
            </a:r>
            <a:r>
              <a:rPr lang="en-US" dirty="0" err="1" smtClean="0">
                <a:solidFill>
                  <a:srgbClr val="000000"/>
                </a:solidFill>
                <a:latin typeface="Times" pitchFamily="18" charset="0"/>
              </a:rPr>
              <a:t>NAPs</a:t>
            </a:r>
            <a:r>
              <a:rPr lang="en-US" dirty="0" smtClean="0">
                <a:solidFill>
                  <a:srgbClr val="000000"/>
                </a:solidFill>
                <a:latin typeface="Times" pitchFamily="18" charset="0"/>
              </a:rPr>
              <a:t>). </a:t>
            </a:r>
          </a:p>
          <a:p>
            <a:pPr eaLnBrk="1" hangingPunct="1">
              <a:buFontTx/>
              <a:buChar char="•"/>
            </a:pPr>
            <a:r>
              <a:rPr lang="en-US" dirty="0" smtClean="0">
                <a:solidFill>
                  <a:srgbClr val="000000"/>
                </a:solidFill>
                <a:latin typeface="Times" pitchFamily="18" charset="0"/>
              </a:rPr>
              <a:t>Network access points were designed to move large amounts of data quickly among networks. </a:t>
            </a:r>
          </a:p>
          <a:p>
            <a:pPr eaLnBrk="1" hangingPunct="1">
              <a:buFontTx/>
              <a:buChar char="•"/>
            </a:pPr>
            <a:r>
              <a:rPr lang="en-US" dirty="0" smtClean="0">
                <a:solidFill>
                  <a:srgbClr val="000000"/>
                </a:solidFill>
                <a:latin typeface="Times" pitchFamily="18" charset="0"/>
              </a:rPr>
              <a:t>Now, private sector companies that make up the Internet system exchange data via </a:t>
            </a:r>
            <a:r>
              <a:rPr lang="en-US" i="1" dirty="0" smtClean="0">
                <a:solidFill>
                  <a:srgbClr val="000000"/>
                </a:solidFill>
                <a:latin typeface="Times" pitchFamily="18" charset="0"/>
              </a:rPr>
              <a:t>Internet exchange points (</a:t>
            </a:r>
            <a:r>
              <a:rPr lang="en-US" i="1" dirty="0" err="1" smtClean="0">
                <a:solidFill>
                  <a:srgbClr val="000000"/>
                </a:solidFill>
                <a:latin typeface="Times" pitchFamily="18" charset="0"/>
              </a:rPr>
              <a:t>IXPs</a:t>
            </a:r>
            <a:r>
              <a:rPr lang="en-US" i="1" dirty="0" smtClean="0">
                <a:solidFill>
                  <a:srgbClr val="000000"/>
                </a:solidFill>
                <a:latin typeface="Times" pitchFamily="18" charset="0"/>
              </a:rPr>
              <a:t>)</a:t>
            </a:r>
            <a:r>
              <a:rPr lang="en-US" dirty="0" smtClean="0">
                <a:solidFill>
                  <a:srgbClr val="000000"/>
                </a:solidFill>
                <a:latin typeface="Times" pitchFamily="18" charset="0"/>
              </a:rPr>
              <a:t>. </a:t>
            </a:r>
          </a:p>
          <a:p>
            <a:pPr eaLnBrk="1" hangingPunct="1">
              <a:buFontTx/>
              <a:buChar char="•"/>
            </a:pPr>
            <a:r>
              <a:rPr lang="en-US" dirty="0" smtClean="0">
                <a:solidFill>
                  <a:srgbClr val="000000"/>
                </a:solidFill>
                <a:latin typeface="Times" pitchFamily="18" charset="0"/>
              </a:rPr>
              <a:t>A typical </a:t>
            </a:r>
            <a:r>
              <a:rPr lang="en-US" dirty="0" err="1" smtClean="0">
                <a:solidFill>
                  <a:srgbClr val="000000"/>
                </a:solidFill>
                <a:latin typeface="Times" pitchFamily="18" charset="0"/>
              </a:rPr>
              <a:t>IXP</a:t>
            </a:r>
            <a:r>
              <a:rPr lang="en-US" dirty="0" smtClean="0">
                <a:solidFill>
                  <a:srgbClr val="000000"/>
                </a:solidFill>
                <a:latin typeface="Times" pitchFamily="18" charset="0"/>
              </a:rPr>
              <a:t> is made up of one or more network switches to which ISPs connect. </a:t>
            </a:r>
          </a:p>
          <a:p>
            <a:pPr eaLnBrk="1" hangingPunct="1">
              <a:buFontTx/>
              <a:buChar char="•"/>
            </a:pPr>
            <a:r>
              <a:rPr lang="en-US" dirty="0" smtClean="0">
                <a:solidFill>
                  <a:srgbClr val="000000"/>
                </a:solidFill>
                <a:latin typeface="Times" pitchFamily="18" charset="0"/>
              </a:rPr>
              <a:t>Switches are devices that send data on a specific route through the network.</a:t>
            </a:r>
          </a:p>
          <a:p>
            <a:pPr eaLnBrk="1" hangingPunct="1">
              <a:buFontTx/>
              <a:buChar char="•"/>
            </a:pPr>
            <a:r>
              <a:rPr lang="en-US" dirty="0" smtClean="0">
                <a:solidFill>
                  <a:srgbClr val="000000"/>
                </a:solidFill>
                <a:latin typeface="Times" pitchFamily="18" charset="0"/>
              </a:rPr>
              <a:t>By interconnecting directly to each other through </a:t>
            </a:r>
            <a:r>
              <a:rPr lang="en-US" dirty="0" err="1" smtClean="0">
                <a:solidFill>
                  <a:srgbClr val="000000"/>
                </a:solidFill>
                <a:latin typeface="Times" pitchFamily="18" charset="0"/>
              </a:rPr>
              <a:t>IXPs</a:t>
            </a:r>
            <a:r>
              <a:rPr lang="en-US" dirty="0" smtClean="0">
                <a:solidFill>
                  <a:srgbClr val="000000"/>
                </a:solidFill>
                <a:latin typeface="Times" pitchFamily="18" charset="0"/>
              </a:rPr>
              <a:t>, networks can reduce their costs and improve the speed and efficiency with which data is exchanged.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BD3624-655F-4D96-A918-09E269C57390}" type="slidenum">
              <a:rPr lang="en-US" smtClean="0"/>
              <a:pPr/>
              <a:t>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Whether dialing up through a conventional modem or connecting through high-speed access, individual Internet users enter an ISP through a </a:t>
            </a:r>
            <a:r>
              <a:rPr lang="en-US" i="1" dirty="0" smtClean="0">
                <a:latin typeface="Helvetica" pitchFamily="34" charset="0"/>
              </a:rPr>
              <a:t>point of presence (POP)</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which is</a:t>
            </a:r>
            <a:r>
              <a:rPr lang="en-US" b="1" dirty="0" smtClean="0">
                <a:latin typeface="Helvetica" pitchFamily="34" charset="0"/>
              </a:rPr>
              <a:t> </a:t>
            </a:r>
            <a:r>
              <a:rPr lang="en-US" dirty="0" smtClean="0">
                <a:latin typeface="Helvetica" pitchFamily="34" charset="0"/>
              </a:rPr>
              <a:t>basically a bank of modems through which many users can connect to an ISP simultaneously.</a:t>
            </a:r>
          </a:p>
          <a:p>
            <a:pPr eaLnBrk="1" hangingPunct="1">
              <a:buFontTx/>
              <a:buChar char="•"/>
            </a:pPr>
            <a:r>
              <a:rPr lang="en-US" dirty="0" smtClean="0">
                <a:latin typeface="Helvetica" pitchFamily="34" charset="0"/>
              </a:rPr>
              <a:t>ISPs maintain multiple </a:t>
            </a:r>
            <a:r>
              <a:rPr lang="en-US" dirty="0" err="1" smtClean="0">
                <a:latin typeface="Helvetica" pitchFamily="34" charset="0"/>
              </a:rPr>
              <a:t>POPs</a:t>
            </a:r>
            <a:r>
              <a:rPr lang="en-US" dirty="0" smtClean="0">
                <a:latin typeface="Helvetica" pitchFamily="34" charset="0"/>
              </a:rPr>
              <a:t> throughout the geographic area they serve.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3635AE8-0F62-41CD-BCB0-AD1894D3339D}" type="slidenum">
              <a:rPr lang="en-US" smtClean="0"/>
              <a:pPr/>
              <a:t>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buFontTx/>
              <a:buChar char="•"/>
            </a:pPr>
            <a:r>
              <a:rPr lang="en-US" smtClean="0">
                <a:latin typeface="Helvetica" pitchFamily="34" charset="0"/>
              </a:rPr>
              <a:t>The majority of Internet communications follow the </a:t>
            </a:r>
            <a:r>
              <a:rPr lang="en-US" i="1" smtClean="0">
                <a:latin typeface="Helvetica" pitchFamily="34" charset="0"/>
              </a:rPr>
              <a:t>client/server model</a:t>
            </a:r>
            <a:r>
              <a:rPr lang="en-US" smtClean="0">
                <a:latin typeface="Helvetica" pitchFamily="34" charset="0"/>
              </a:rPr>
              <a:t> of network communication.</a:t>
            </a:r>
          </a:p>
          <a:p>
            <a:pPr eaLnBrk="1" hangingPunct="1">
              <a:buFontTx/>
              <a:buChar char="•"/>
            </a:pPr>
            <a:r>
              <a:rPr lang="en-US" smtClean="0">
                <a:latin typeface="Helvetica" pitchFamily="34" charset="0"/>
              </a:rPr>
              <a:t>Client computers request services, and servers provide those services to the clients.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D6CBBF3-7282-4AD5-B263-04425D6A6D52}"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Helvetica" pitchFamily="34" charset="0"/>
              </a:rPr>
              <a:t>There are various types of </a:t>
            </a:r>
            <a:r>
              <a:rPr lang="en-US" i="1" dirty="0" smtClean="0">
                <a:latin typeface="Helvetica" pitchFamily="34" charset="0"/>
              </a:rPr>
              <a:t>servers</a:t>
            </a:r>
            <a:r>
              <a:rPr lang="en-US" dirty="0" smtClean="0">
                <a:latin typeface="Helvetica" pitchFamily="34" charset="0"/>
              </a:rPr>
              <a:t> deployed on the networks that make up the Internet and from which clients can request services.</a:t>
            </a:r>
          </a:p>
          <a:p>
            <a:pPr marL="742950" lvl="1" indent="-285750" eaLnBrk="1" hangingPunct="1">
              <a:buFontTx/>
              <a:buChar char="•"/>
            </a:pPr>
            <a:r>
              <a:rPr lang="en-US" i="1" dirty="0" smtClean="0">
                <a:latin typeface="Times New Roman" pitchFamily="18" charset="0"/>
              </a:rPr>
              <a:t>Web servers</a:t>
            </a:r>
            <a:r>
              <a:rPr lang="en-US" dirty="0" smtClean="0">
                <a:latin typeface="Times New Roman" pitchFamily="18" charset="0"/>
              </a:rPr>
              <a:t> run specialized operating systems that enable them to host Web pages and provide requested Web pages to clients.</a:t>
            </a:r>
          </a:p>
          <a:p>
            <a:pPr marL="742950" lvl="1" indent="-285750" eaLnBrk="1" hangingPunct="1">
              <a:buFontTx/>
              <a:buChar char="•"/>
            </a:pPr>
            <a:r>
              <a:rPr lang="en-US" i="1" dirty="0" smtClean="0">
                <a:latin typeface="Times New Roman" pitchFamily="18" charset="0"/>
              </a:rPr>
              <a:t>Commerce servers</a:t>
            </a:r>
            <a:r>
              <a:rPr lang="en-US" dirty="0" smtClean="0">
                <a:latin typeface="Times New Roman" pitchFamily="18" charset="0"/>
              </a:rPr>
              <a:t> host software that enables users to purchase goods and services over the Web. These servers generally use special security protocols to protect sensitive information (such as credit card numbers) from being intercepted.</a:t>
            </a:r>
          </a:p>
          <a:p>
            <a:pPr marL="742950" lvl="1" indent="-285750" eaLnBrk="1" hangingPunct="1">
              <a:buFontTx/>
              <a:buChar char="•"/>
            </a:pPr>
            <a:r>
              <a:rPr lang="en-US" i="1" dirty="0" smtClean="0">
                <a:latin typeface="Times New Roman" pitchFamily="18" charset="0"/>
              </a:rPr>
              <a:t>File servers</a:t>
            </a:r>
            <a:r>
              <a:rPr lang="en-US" dirty="0" smtClean="0">
                <a:latin typeface="Times New Roman" pitchFamily="18" charset="0"/>
              </a:rPr>
              <a:t> are deployed to provide remote storage space or to act as a repository for files that users can download.</a:t>
            </a:r>
            <a:endParaRPr lang="en-US" dirty="0" smtClean="0">
              <a:latin typeface="Helvetic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36633BB-21A4-4812-BC50-C31DBB3E6DE5}" type="slidenum">
              <a:rPr lang="en-US"/>
              <a:pPr>
                <a:defRPr/>
              </a:pPr>
              <a:t>‹#›</a:t>
            </a:fld>
            <a:endParaRPr lang="en-US" b="1"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1FD442D-854E-4E80-973E-E8583C1C21D9}" type="slidenum">
              <a:rPr lang="en-US"/>
              <a:pPr>
                <a:defRPr/>
              </a:pPr>
              <a:t>‹#›</a:t>
            </a:fld>
            <a:endParaRPr lang="en-US" b="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0853F88-AA01-462D-8421-29D64C269CC2}" type="slidenum">
              <a:rPr lang="en-US"/>
              <a:pPr>
                <a:defRPr/>
              </a:pPr>
              <a:t>‹#›</a:t>
            </a:fld>
            <a:endParaRPr lang="en-US" b="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7C10BC-5D3A-4CF7-B29F-8E8C84E23B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88B25E7-CC07-4634-92F5-2C3537574FE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D8A0382-6FBB-4A60-9DE3-2FCA7ED7BDD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DF5CEE5-2168-47B1-A577-F45FDBB2C62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498D800-290D-41A2-93E4-68E0F816FA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D2D64AD-75C6-4F40-879B-BBC49DB53428}" type="slidenum">
              <a:rPr lang="en-US"/>
              <a:pPr>
                <a:defRPr/>
              </a:pPr>
              <a:t>‹#›</a:t>
            </a:fld>
            <a:endParaRPr lang="en-US"/>
          </a:p>
        </p:txBody>
      </p:sp>
      <p:sp>
        <p:nvSpPr>
          <p:cNvPr id="3" name="TextBox 2"/>
          <p:cNvSpPr txBox="1"/>
          <p:nvPr userDrawn="1"/>
        </p:nvSpPr>
        <p:spPr>
          <a:xfrm>
            <a:off x="609600" y="6324600"/>
            <a:ext cx="1905000" cy="369332"/>
          </a:xfrm>
          <a:prstGeom prst="rect">
            <a:avLst/>
          </a:prstGeom>
          <a:noFill/>
        </p:spPr>
        <p:txBody>
          <a:bodyPr wrap="square" rtlCol="0">
            <a:spAutoFit/>
          </a:bodyPr>
          <a:lstStyle/>
          <a:p>
            <a:r>
              <a:rPr lang="en-US" sz="1800" dirty="0" smtClean="0">
                <a:solidFill>
                  <a:schemeClr val="accent4">
                    <a:lumMod val="10000"/>
                  </a:schemeClr>
                </a:solidFill>
              </a:rPr>
              <a:t>Chapter 13</a:t>
            </a:r>
            <a:endParaRPr lang="en-US" sz="1800" dirty="0">
              <a:solidFill>
                <a:schemeClr val="accent4">
                  <a:lumMod val="10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4EDD730-240B-46D9-B5F6-378CFB00EA4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FB192C-09A7-40C9-8B10-483E50B4B7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81000" y="6400799"/>
            <a:ext cx="5638800" cy="320675"/>
          </a:xfrm>
          <a:ln/>
        </p:spPr>
        <p:txBody>
          <a:bodyPr/>
          <a:lstStyle>
            <a:lvl1pPr>
              <a:defRPr sz="1050" b="0"/>
            </a:lvl1pPr>
          </a:lstStyle>
          <a:p>
            <a:pPr algn="l">
              <a:defRPr/>
            </a:pPr>
            <a:r>
              <a:rPr lang="en-US" dirty="0" smtClean="0"/>
              <a:t>Copyright © 2010 Pearson Education, Inc. Publishing as Prentice Hall</a:t>
            </a:r>
            <a:endParaRPr lang="en-US" dirty="0" smtClean="0">
              <a:solidFill>
                <a:srgbClr val="FFFBDD"/>
              </a:solidFill>
            </a:endParaRPr>
          </a:p>
          <a:p>
            <a:pPr>
              <a:defRPr/>
            </a:pPr>
            <a:endParaRPr lang="en-US" dirty="0"/>
          </a:p>
        </p:txBody>
      </p:sp>
      <p:sp>
        <p:nvSpPr>
          <p:cNvPr id="5" name="Rectangle 6"/>
          <p:cNvSpPr>
            <a:spLocks noGrp="1" noChangeArrowheads="1"/>
          </p:cNvSpPr>
          <p:nvPr>
            <p:ph type="sldNum" sz="quarter" idx="11"/>
          </p:nvPr>
        </p:nvSpPr>
        <p:spPr>
          <a:xfrm>
            <a:off x="6553200" y="6400799"/>
            <a:ext cx="2133600" cy="320675"/>
          </a:xfrm>
          <a:ln/>
        </p:spPr>
        <p:txBody>
          <a:bodyPr/>
          <a:lstStyle>
            <a:lvl1pPr>
              <a:defRPr/>
            </a:lvl1pPr>
          </a:lstStyle>
          <a:p>
            <a:pPr>
              <a:defRPr/>
            </a:pPr>
            <a:fld id="{FEFC8460-2138-445B-9FD9-4F5C6329C787}" type="slidenum">
              <a:rPr lang="en-US"/>
              <a:pPr>
                <a:defRPr/>
              </a:pPr>
              <a:t>‹#›</a:t>
            </a:fld>
            <a:endParaRPr lang="en-US" b="1"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B635E8-2F02-4D3C-B3E6-BA70131EBD9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99783B8-9524-4927-A81F-1BCF1C77F7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C204C75-BD8A-4D69-A68A-95D1C324E435}" type="slidenum">
              <a:rPr lang="en-US"/>
              <a:pPr>
                <a:defRPr/>
              </a:pPr>
              <a:t>‹#›</a:t>
            </a:fld>
            <a:endParaRPr lang="en-US" b="1"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77000"/>
            <a:ext cx="5486400" cy="244474"/>
          </a:xfrm>
          <a:ln/>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z="1050" b="0" smtClean="0">
                <a:solidFill>
                  <a:srgbClr val="000000"/>
                </a:solidFill>
              </a:rPr>
              <a:t>Copyright © 2010 Pearson Education, Inc. Publishing as Prentice Hall </a:t>
            </a:r>
            <a:endParaRPr lang="en-US" sz="1050" b="0" dirty="0" smtClean="0">
              <a:solidFill>
                <a:srgbClr val="FFFBDD"/>
              </a:solidFill>
            </a:endParaRPr>
          </a:p>
        </p:txBody>
      </p:sp>
      <p:sp>
        <p:nvSpPr>
          <p:cNvPr id="6" name="Rectangle 6"/>
          <p:cNvSpPr>
            <a:spLocks noGrp="1" noChangeArrowheads="1"/>
          </p:cNvSpPr>
          <p:nvPr>
            <p:ph type="sldNum" sz="quarter" idx="11"/>
          </p:nvPr>
        </p:nvSpPr>
        <p:spPr>
          <a:xfrm>
            <a:off x="6553200" y="6400800"/>
            <a:ext cx="2133600" cy="320674"/>
          </a:xfrm>
          <a:ln/>
        </p:spPr>
        <p:txBody>
          <a:bodyPr/>
          <a:lstStyle>
            <a:lvl1pPr>
              <a:defRPr/>
            </a:lvl1pPr>
          </a:lstStyle>
          <a:p>
            <a:pPr>
              <a:defRPr/>
            </a:pPr>
            <a:fld id="{0127A24A-ADE2-40AA-B331-593C487BE947}" type="slidenum">
              <a:rPr lang="en-US"/>
              <a:pPr>
                <a:defRPr/>
              </a:pPr>
              <a:t>‹#›</a:t>
            </a:fld>
            <a:endParaRPr lang="en-US" b="1"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F1B1FD7-9E63-481C-8603-BCDB433B663C}" type="slidenum">
              <a:rPr lang="en-US"/>
              <a:pPr>
                <a:defRPr/>
              </a:pPr>
              <a:t>‹#›</a:t>
            </a:fld>
            <a:endParaRPr lang="en-US" b="1"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B5F3B7E-2EE5-49BD-B965-BDF3A5768572}" type="slidenum">
              <a:rPr lang="en-US"/>
              <a:pPr>
                <a:defRPr/>
              </a:pPr>
              <a:t>‹#›</a:t>
            </a:fld>
            <a:endParaRPr lang="en-US" b="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AABF791-E184-4E46-83B3-9DB61F5B8C8E}" type="slidenum">
              <a:rPr lang="en-US"/>
              <a:pPr>
                <a:defRPr/>
              </a:pPr>
              <a:t>‹#›</a:t>
            </a:fld>
            <a:endParaRPr lang="en-US" b="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673A1B4-C464-4ABE-829F-D555C4DCECB1}" type="slidenum">
              <a:rPr lang="en-US"/>
              <a:pPr>
                <a:defRPr/>
              </a:pPr>
              <a:t>‹#›</a:t>
            </a:fld>
            <a:endParaRPr lang="en-US" b="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Copyright © 2010 Pearson Education, Inc. Publishing as Prentice Hall </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CC5558D-6245-4B45-A8B8-0236F704FD77}" type="slidenum">
              <a:rPr lang="en-US"/>
              <a:pPr>
                <a:defRPr/>
              </a:pPr>
              <a:t>‹#›</a:t>
            </a:fld>
            <a:endParaRPr lang="en-US" b="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latin typeface="Arial" charset="0"/>
              </a:defRPr>
            </a:lvl1pPr>
          </a:lstStyle>
          <a:p>
            <a:pPr>
              <a:defRPr/>
            </a:pPr>
            <a:r>
              <a:rPr lang="en-US" smtClean="0"/>
              <a:t>Copyright © 2010 Pearson Education, Inc. Publishing as Prentice Hall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777CFB5F-9ED6-4A90-8986-D77BF91E2998}" type="slidenum">
              <a:rPr lang="en-US"/>
              <a:pPr>
                <a:defRPr/>
              </a:pPr>
              <a:t>‹#›</a:t>
            </a:fld>
            <a:endParaRPr lang="en-US" b="1" dirty="0"/>
          </a:p>
        </p:txBody>
      </p:sp>
      <p:sp>
        <p:nvSpPr>
          <p:cNvPr id="1039" name="Rectangle 15"/>
          <p:cNvSpPr>
            <a:spLocks noChangeArrowheads="1"/>
          </p:cNvSpPr>
          <p:nvPr userDrawn="1"/>
        </p:nvSpPr>
        <p:spPr bwMode="auto">
          <a:xfrm>
            <a:off x="304800" y="6248400"/>
            <a:ext cx="3200400" cy="320675"/>
          </a:xfrm>
          <a:prstGeom prst="rect">
            <a:avLst/>
          </a:prstGeom>
          <a:noFill/>
          <a:ln w="9525">
            <a:noFill/>
            <a:miter lim="800000"/>
            <a:headEnd/>
            <a:tailEnd/>
          </a:ln>
          <a:effectLst/>
        </p:spPr>
        <p:txBody>
          <a:bodyPr/>
          <a:lstStyle/>
          <a:p>
            <a:pPr algn="l">
              <a:defRPr/>
            </a:pPr>
            <a:r>
              <a:rPr lang="en-US" sz="1400" dirty="0">
                <a:solidFill>
                  <a:schemeClr val="tx1"/>
                </a:solidFill>
              </a:rPr>
              <a:t>© 2009 Prentice-Hall, Inc.</a:t>
            </a:r>
          </a:p>
        </p:txBody>
      </p:sp>
      <p:sp>
        <p:nvSpPr>
          <p:cNvPr id="1038"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lgn="l">
              <a:defRPr/>
            </a:pPr>
            <a:endParaRPr lang="en-US"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Arial" charset="0"/>
              </a:defRPr>
            </a:lvl1pPr>
          </a:lstStyle>
          <a:p>
            <a:pPr>
              <a:defRPr/>
            </a:pPr>
            <a:fld id="{48D2A918-9805-4E51-803B-81BAF47C2DEC}" type="slidenum">
              <a:rPr lang="en-US"/>
              <a:pPr>
                <a:defRPr/>
              </a:pPr>
              <a:t>‹#›</a:t>
            </a:fld>
            <a:endParaRPr lang="en-US"/>
          </a:p>
        </p:txBody>
      </p:sp>
      <p:sp>
        <p:nvSpPr>
          <p:cNvPr id="148487" name="Text Box 7"/>
          <p:cNvSpPr txBox="1">
            <a:spLocks noChangeArrowheads="1"/>
          </p:cNvSpPr>
          <p:nvPr/>
        </p:nvSpPr>
        <p:spPr bwMode="auto">
          <a:xfrm>
            <a:off x="441325" y="6262688"/>
            <a:ext cx="1177925" cy="396875"/>
          </a:xfrm>
          <a:prstGeom prst="rect">
            <a:avLst/>
          </a:prstGeom>
          <a:noFill/>
          <a:ln w="12700">
            <a:noFill/>
            <a:miter lim="800000"/>
            <a:headEnd/>
            <a:tailEnd/>
          </a:ln>
          <a:effectLst/>
        </p:spPr>
        <p:txBody>
          <a:bodyPr wrap="none">
            <a:spAutoFit/>
          </a:bodyPr>
          <a:lstStyle/>
          <a:p>
            <a:pPr>
              <a:defRPr/>
            </a:pPr>
            <a:r>
              <a:rPr lang="en-US" sz="2000" dirty="0">
                <a:solidFill>
                  <a:srgbClr val="000000"/>
                </a:solidFill>
                <a:latin typeface="Times New Roman" pitchFamily="18" charset="0"/>
              </a:rPr>
              <a:t>Chapter 5</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ywebsit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1"/>
          </p:nvPr>
        </p:nvSpPr>
        <p:spPr>
          <a:noFill/>
        </p:spPr>
        <p:txBody>
          <a:bodyPr/>
          <a:lstStyle/>
          <a:p>
            <a:fld id="{671A6A21-B368-4445-A144-A5EC0B127F08}" type="slidenum">
              <a:rPr lang="en-US" smtClean="0"/>
              <a:pPr/>
              <a:t>1</a:t>
            </a:fld>
            <a:endParaRPr lang="en-US" b="1" dirty="0" smtClean="0"/>
          </a:p>
        </p:txBody>
      </p:sp>
      <p:pic>
        <p:nvPicPr>
          <p:cNvPr id="2052" name="Picture 12" descr="TIA5e.cover_lo-res.tif                                         00000010Macintosh HD                   ABA78158:"/>
          <p:cNvPicPr>
            <a:picLocks noChangeAspect="1" noChangeArrowheads="1"/>
          </p:cNvPicPr>
          <p:nvPr/>
        </p:nvPicPr>
        <p:blipFill>
          <a:blip r:embed="rId3"/>
          <a:stretch>
            <a:fillRect/>
          </a:stretch>
        </p:blipFill>
        <p:spPr bwMode="auto">
          <a:xfrm>
            <a:off x="2634562" y="939800"/>
            <a:ext cx="3874875" cy="49784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77277E47-AB12-4FC0-93B2-BC49591684D9}" type="slidenum">
              <a:rPr lang="en-US" smtClean="0"/>
              <a:pPr/>
              <a:t>10</a:t>
            </a:fld>
            <a:endParaRPr lang="en-US" b="1" smtClean="0"/>
          </a:p>
        </p:txBody>
      </p:sp>
      <p:sp>
        <p:nvSpPr>
          <p:cNvPr id="207876" name="Rectangle 4"/>
          <p:cNvSpPr>
            <a:spLocks noGrp="1" noChangeArrowheads="1"/>
          </p:cNvSpPr>
          <p:nvPr>
            <p:ph type="title"/>
          </p:nvPr>
        </p:nvSpPr>
        <p:spPr/>
        <p:txBody>
          <a:bodyPr/>
          <a:lstStyle/>
          <a:p>
            <a:pPr eaLnBrk="1" hangingPunct="1">
              <a:defRPr/>
            </a:pPr>
            <a:r>
              <a:rPr lang="en-US" dirty="0" smtClean="0"/>
              <a:t>P2P File Sharing</a:t>
            </a:r>
          </a:p>
        </p:txBody>
      </p:sp>
      <p:pic>
        <p:nvPicPr>
          <p:cNvPr id="11268" name="Picture 8" descr="evans5_13_5_0001.jpg                                           00000010Macintosh HD                   ABA78158:"/>
          <p:cNvPicPr>
            <a:picLocks noChangeAspect="1" noChangeArrowheads="1"/>
          </p:cNvPicPr>
          <p:nvPr/>
        </p:nvPicPr>
        <p:blipFill>
          <a:blip r:embed="rId3" cstate="screen"/>
          <a:srcRect/>
          <a:stretch>
            <a:fillRect/>
          </a:stretch>
        </p:blipFill>
        <p:spPr bwMode="auto">
          <a:xfrm>
            <a:off x="228600" y="1371600"/>
            <a:ext cx="8839200" cy="481965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6926DC0B-EF07-497D-AB18-C7D01778D0DE}" type="slidenum">
              <a:rPr lang="en-US" smtClean="0"/>
              <a:pPr/>
              <a:t>11</a:t>
            </a:fld>
            <a:endParaRPr lang="en-US" b="1" smtClean="0"/>
          </a:p>
        </p:txBody>
      </p:sp>
      <p:sp>
        <p:nvSpPr>
          <p:cNvPr id="148482" name="Rectangle 2"/>
          <p:cNvSpPr>
            <a:spLocks noGrp="1" noChangeArrowheads="1"/>
          </p:cNvSpPr>
          <p:nvPr>
            <p:ph type="title"/>
          </p:nvPr>
        </p:nvSpPr>
        <p:spPr/>
        <p:txBody>
          <a:bodyPr/>
          <a:lstStyle/>
          <a:p>
            <a:pPr eaLnBrk="1" hangingPunct="1">
              <a:defRPr/>
            </a:pPr>
            <a:r>
              <a:rPr lang="en-US" dirty="0" smtClean="0"/>
              <a:t>Data Transmission </a:t>
            </a:r>
            <a:br>
              <a:rPr lang="en-US" dirty="0" smtClean="0"/>
            </a:br>
            <a:r>
              <a:rPr lang="en-US" dirty="0" smtClean="0"/>
              <a:t>and Protocols</a:t>
            </a:r>
          </a:p>
        </p:txBody>
      </p:sp>
      <p:sp>
        <p:nvSpPr>
          <p:cNvPr id="148483" name="Rectangle 3"/>
          <p:cNvSpPr>
            <a:spLocks noGrp="1" noChangeArrowheads="1"/>
          </p:cNvSpPr>
          <p:nvPr>
            <p:ph type="body" idx="1"/>
          </p:nvPr>
        </p:nvSpPr>
        <p:spPr>
          <a:xfrm>
            <a:off x="457200" y="1905000"/>
            <a:ext cx="8229600" cy="4221163"/>
          </a:xfrm>
        </p:spPr>
        <p:txBody>
          <a:bodyPr/>
          <a:lstStyle/>
          <a:p>
            <a:pPr eaLnBrk="1" hangingPunct="1">
              <a:defRPr/>
            </a:pPr>
            <a:r>
              <a:rPr lang="en-US" dirty="0" smtClean="0">
                <a:effectLst/>
              </a:rPr>
              <a:t>Computer protocols are rules for electronic information exchange</a:t>
            </a:r>
          </a:p>
          <a:p>
            <a:pPr eaLnBrk="1" hangingPunct="1">
              <a:defRPr/>
            </a:pPr>
            <a:r>
              <a:rPr lang="en-US" dirty="0" smtClean="0">
                <a:effectLst/>
              </a:rPr>
              <a:t>Open system protocols</a:t>
            </a:r>
          </a:p>
          <a:p>
            <a:pPr lvl="1" eaLnBrk="1" hangingPunct="1">
              <a:defRPr/>
            </a:pPr>
            <a:r>
              <a:rPr lang="en-US" dirty="0" smtClean="0">
                <a:effectLst/>
              </a:rPr>
              <a:t>Any computer can communicate with other computers using the same protocols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1D504637-7315-4F21-8B12-2457AB83EAE5}" type="slidenum">
              <a:rPr lang="en-US" smtClean="0"/>
              <a:pPr/>
              <a:t>12</a:t>
            </a:fld>
            <a:endParaRPr lang="en-US" b="1" smtClean="0"/>
          </a:p>
        </p:txBody>
      </p:sp>
      <p:sp>
        <p:nvSpPr>
          <p:cNvPr id="149506" name="Rectangle 2"/>
          <p:cNvSpPr>
            <a:spLocks noGrp="1" noChangeArrowheads="1"/>
          </p:cNvSpPr>
          <p:nvPr>
            <p:ph type="title"/>
          </p:nvPr>
        </p:nvSpPr>
        <p:spPr/>
        <p:txBody>
          <a:bodyPr/>
          <a:lstStyle/>
          <a:p>
            <a:pPr eaLnBrk="1" hangingPunct="1">
              <a:defRPr/>
            </a:pPr>
            <a:r>
              <a:rPr lang="en-US" dirty="0" smtClean="0"/>
              <a:t>Circuit Switching</a:t>
            </a:r>
          </a:p>
        </p:txBody>
      </p:sp>
      <p:sp>
        <p:nvSpPr>
          <p:cNvPr id="149507" name="Rectangle 3"/>
          <p:cNvSpPr>
            <a:spLocks noGrp="1" noChangeArrowheads="1"/>
          </p:cNvSpPr>
          <p:nvPr>
            <p:ph type="body" idx="1"/>
          </p:nvPr>
        </p:nvSpPr>
        <p:spPr/>
        <p:txBody>
          <a:bodyPr/>
          <a:lstStyle/>
          <a:p>
            <a:pPr eaLnBrk="1" hangingPunct="1">
              <a:defRPr/>
            </a:pPr>
            <a:r>
              <a:rPr lang="en-US" dirty="0" smtClean="0">
                <a:effectLst/>
              </a:rPr>
              <a:t>Dedicated connection between two points</a:t>
            </a:r>
          </a:p>
          <a:p>
            <a:pPr eaLnBrk="1" hangingPunct="1">
              <a:defRPr/>
            </a:pPr>
            <a:r>
              <a:rPr lang="en-US" dirty="0" smtClean="0">
                <a:effectLst/>
              </a:rPr>
              <a:t>Remains active until the transmission is terminated</a:t>
            </a:r>
          </a:p>
          <a:p>
            <a:pPr eaLnBrk="1" hangingPunct="1">
              <a:defRPr/>
            </a:pPr>
            <a:r>
              <a:rPr lang="en-US" dirty="0" smtClean="0">
                <a:effectLst/>
              </a:rPr>
              <a:t>Used in telephone communications</a:t>
            </a:r>
          </a:p>
          <a:p>
            <a:pPr eaLnBrk="1" hangingPunct="1">
              <a:defRPr/>
            </a:pPr>
            <a:r>
              <a:rPr lang="en-US" dirty="0" smtClean="0">
                <a:effectLst/>
              </a:rPr>
              <a:t>Inefficient for computers</a:t>
            </a:r>
            <a:endParaRPr lang="en-US" dirty="0" smtClean="0">
              <a:effectLst/>
              <a:latin typeface="Times New Roman" pitchFamily="18" charset="0"/>
            </a:endParaRP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D910C1E5-A1D1-409D-803B-128AB47B8A14}" type="slidenum">
              <a:rPr lang="en-US" smtClean="0"/>
              <a:pPr/>
              <a:t>13</a:t>
            </a:fld>
            <a:endParaRPr lang="en-US" b="1" smtClean="0"/>
          </a:p>
        </p:txBody>
      </p:sp>
      <p:sp>
        <p:nvSpPr>
          <p:cNvPr id="150530" name="Rectangle 2"/>
          <p:cNvSpPr>
            <a:spLocks noGrp="1" noChangeArrowheads="1"/>
          </p:cNvSpPr>
          <p:nvPr>
            <p:ph type="title"/>
          </p:nvPr>
        </p:nvSpPr>
        <p:spPr/>
        <p:txBody>
          <a:bodyPr/>
          <a:lstStyle/>
          <a:p>
            <a:pPr eaLnBrk="1" hangingPunct="1">
              <a:defRPr/>
            </a:pPr>
            <a:r>
              <a:rPr lang="en-US" dirty="0" smtClean="0"/>
              <a:t>Packet Switching</a:t>
            </a:r>
          </a:p>
        </p:txBody>
      </p:sp>
      <p:sp>
        <p:nvSpPr>
          <p:cNvPr id="150531" name="Rectangle 3"/>
          <p:cNvSpPr>
            <a:spLocks noGrp="1" noChangeArrowheads="1"/>
          </p:cNvSpPr>
          <p:nvPr>
            <p:ph type="body" idx="1"/>
          </p:nvPr>
        </p:nvSpPr>
        <p:spPr>
          <a:xfrm>
            <a:off x="660400" y="1543050"/>
            <a:ext cx="7910513" cy="4525963"/>
          </a:xfrm>
        </p:spPr>
        <p:txBody>
          <a:bodyPr/>
          <a:lstStyle/>
          <a:p>
            <a:pPr eaLnBrk="1" hangingPunct="1">
              <a:lnSpc>
                <a:spcPct val="80000"/>
              </a:lnSpc>
            </a:pPr>
            <a:r>
              <a:rPr lang="en-US" dirty="0" smtClean="0">
                <a:effectLst/>
              </a:rPr>
              <a:t>Data is broken into small units called packets.</a:t>
            </a:r>
          </a:p>
          <a:p>
            <a:pPr eaLnBrk="1" hangingPunct="1">
              <a:lnSpc>
                <a:spcPct val="80000"/>
              </a:lnSpc>
            </a:pPr>
            <a:r>
              <a:rPr lang="en-US" dirty="0" smtClean="0">
                <a:effectLst/>
              </a:rPr>
              <a:t>Packets are sent over various routes to their destination.</a:t>
            </a:r>
          </a:p>
          <a:p>
            <a:pPr eaLnBrk="1" hangingPunct="1">
              <a:lnSpc>
                <a:spcPct val="80000"/>
              </a:lnSpc>
            </a:pPr>
            <a:r>
              <a:rPr lang="en-US" dirty="0" smtClean="0">
                <a:effectLst/>
              </a:rPr>
              <a:t>Packets are reassembled by the receiving computer.</a:t>
            </a:r>
          </a:p>
          <a:p>
            <a:pPr eaLnBrk="1" hangingPunct="1">
              <a:lnSpc>
                <a:spcPct val="80000"/>
              </a:lnSpc>
            </a:pPr>
            <a:r>
              <a:rPr lang="en-US" dirty="0" smtClean="0">
                <a:effectLst/>
              </a:rPr>
              <a:t>Packets contain</a:t>
            </a:r>
          </a:p>
          <a:p>
            <a:pPr lvl="1" eaLnBrk="1" hangingPunct="1">
              <a:lnSpc>
                <a:spcPct val="80000"/>
              </a:lnSpc>
            </a:pPr>
            <a:r>
              <a:rPr lang="en-US" dirty="0" smtClean="0">
                <a:effectLst/>
              </a:rPr>
              <a:t>Destination/source addresses</a:t>
            </a:r>
          </a:p>
          <a:p>
            <a:pPr lvl="1" eaLnBrk="1" hangingPunct="1">
              <a:lnSpc>
                <a:spcPct val="80000"/>
              </a:lnSpc>
            </a:pPr>
            <a:r>
              <a:rPr lang="en-US" dirty="0" smtClean="0">
                <a:effectLst/>
              </a:rPr>
              <a:t>Reassembling instructions</a:t>
            </a:r>
          </a:p>
          <a:p>
            <a:pPr lvl="1" eaLnBrk="1" hangingPunct="1">
              <a:lnSpc>
                <a:spcPct val="80000"/>
              </a:lnSpc>
            </a:pPr>
            <a:r>
              <a:rPr lang="en-US" dirty="0" smtClean="0">
                <a:effectLst/>
              </a:rPr>
              <a:t>Data</a:t>
            </a:r>
            <a:r>
              <a:rPr lang="en-US" sz="2400" dirty="0" smtClean="0">
                <a:effectLst/>
              </a:rPr>
              <a:t> </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28ACD0B7-860E-46A1-85AB-2AB3E7711C5E}" type="slidenum">
              <a:rPr lang="en-US" smtClean="0"/>
              <a:pPr/>
              <a:t>14</a:t>
            </a:fld>
            <a:endParaRPr lang="en-US" b="1" smtClean="0"/>
          </a:p>
        </p:txBody>
      </p:sp>
      <p:sp>
        <p:nvSpPr>
          <p:cNvPr id="15363" name="Rectangle 11"/>
          <p:cNvSpPr>
            <a:spLocks noChangeArrowheads="1"/>
          </p:cNvSpPr>
          <p:nvPr/>
        </p:nvSpPr>
        <p:spPr bwMode="auto">
          <a:xfrm>
            <a:off x="2971800" y="25908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4" name="Rectangle 12"/>
          <p:cNvSpPr>
            <a:spLocks noChangeArrowheads="1"/>
          </p:cNvSpPr>
          <p:nvPr/>
        </p:nvSpPr>
        <p:spPr bwMode="auto">
          <a:xfrm>
            <a:off x="2971800" y="31623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5" name="Rectangle 13"/>
          <p:cNvSpPr>
            <a:spLocks noChangeArrowheads="1"/>
          </p:cNvSpPr>
          <p:nvPr/>
        </p:nvSpPr>
        <p:spPr bwMode="auto">
          <a:xfrm>
            <a:off x="2962275" y="45720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6" name="Rectangle 14"/>
          <p:cNvSpPr>
            <a:spLocks noChangeArrowheads="1"/>
          </p:cNvSpPr>
          <p:nvPr/>
        </p:nvSpPr>
        <p:spPr bwMode="auto">
          <a:xfrm>
            <a:off x="2962275" y="5133975"/>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7" name="Rectangle 15"/>
          <p:cNvSpPr>
            <a:spLocks noChangeArrowheads="1"/>
          </p:cNvSpPr>
          <p:nvPr/>
        </p:nvSpPr>
        <p:spPr bwMode="auto">
          <a:xfrm>
            <a:off x="2962275" y="56769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8" name="Rectangle 10"/>
          <p:cNvSpPr>
            <a:spLocks noChangeArrowheads="1"/>
          </p:cNvSpPr>
          <p:nvPr/>
        </p:nvSpPr>
        <p:spPr bwMode="auto">
          <a:xfrm>
            <a:off x="2971800" y="20574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9" name="Rectangle 9"/>
          <p:cNvSpPr>
            <a:spLocks noChangeArrowheads="1"/>
          </p:cNvSpPr>
          <p:nvPr/>
        </p:nvSpPr>
        <p:spPr bwMode="auto">
          <a:xfrm>
            <a:off x="533400" y="2324100"/>
            <a:ext cx="762000" cy="533400"/>
          </a:xfrm>
          <a:prstGeom prst="rect">
            <a:avLst/>
          </a:prstGeom>
          <a:solidFill>
            <a:schemeClr val="bg1"/>
          </a:solidFill>
          <a:ln w="9525" algn="ctr">
            <a:noFill/>
            <a:miter lim="800000"/>
            <a:headEnd/>
            <a:tailEnd/>
          </a:ln>
        </p:spPr>
        <p:txBody>
          <a:bodyPr wrap="none" anchor="ctr"/>
          <a:lstStyle/>
          <a:p>
            <a:endParaRPr lang="en-US"/>
          </a:p>
        </p:txBody>
      </p:sp>
      <p:sp>
        <p:nvSpPr>
          <p:cNvPr id="15370" name="Rectangle 8"/>
          <p:cNvSpPr>
            <a:spLocks noChangeArrowheads="1"/>
          </p:cNvSpPr>
          <p:nvPr/>
        </p:nvSpPr>
        <p:spPr bwMode="auto">
          <a:xfrm>
            <a:off x="533400" y="4876800"/>
            <a:ext cx="762000" cy="457200"/>
          </a:xfrm>
          <a:prstGeom prst="rect">
            <a:avLst/>
          </a:prstGeom>
          <a:solidFill>
            <a:schemeClr val="bg1"/>
          </a:solidFill>
          <a:ln w="9525" algn="ctr">
            <a:noFill/>
            <a:miter lim="800000"/>
            <a:headEnd/>
            <a:tailEnd/>
          </a:ln>
        </p:spPr>
        <p:txBody>
          <a:bodyPr wrap="none" anchor="ctr"/>
          <a:lstStyle/>
          <a:p>
            <a:endParaRPr lang="en-US"/>
          </a:p>
        </p:txBody>
      </p:sp>
      <p:sp>
        <p:nvSpPr>
          <p:cNvPr id="210948" name="Rectangle 4"/>
          <p:cNvSpPr>
            <a:spLocks noGrp="1" noChangeArrowheads="1"/>
          </p:cNvSpPr>
          <p:nvPr>
            <p:ph type="title"/>
          </p:nvPr>
        </p:nvSpPr>
        <p:spPr>
          <a:xfrm>
            <a:off x="457200" y="152400"/>
            <a:ext cx="8229600" cy="1143000"/>
          </a:xfrm>
        </p:spPr>
        <p:txBody>
          <a:bodyPr/>
          <a:lstStyle/>
          <a:p>
            <a:pPr eaLnBrk="1" hangingPunct="1">
              <a:defRPr/>
            </a:pPr>
            <a:r>
              <a:rPr lang="en-US" dirty="0" smtClean="0"/>
              <a:t>Packet Switching</a:t>
            </a:r>
          </a:p>
        </p:txBody>
      </p:sp>
      <p:sp>
        <p:nvSpPr>
          <p:cNvPr id="15372" name="Rectangle 7"/>
          <p:cNvSpPr>
            <a:spLocks noChangeArrowheads="1"/>
          </p:cNvSpPr>
          <p:nvPr/>
        </p:nvSpPr>
        <p:spPr bwMode="auto">
          <a:xfrm>
            <a:off x="609600" y="4800600"/>
            <a:ext cx="304800" cy="457200"/>
          </a:xfrm>
          <a:prstGeom prst="rect">
            <a:avLst/>
          </a:prstGeom>
          <a:noFill/>
          <a:ln w="9525" algn="ctr">
            <a:noFill/>
            <a:miter lim="800000"/>
            <a:headEnd/>
            <a:tailEnd/>
          </a:ln>
        </p:spPr>
        <p:txBody>
          <a:bodyPr wrap="none" anchor="ctr"/>
          <a:lstStyle/>
          <a:p>
            <a:endParaRPr lang="en-US"/>
          </a:p>
        </p:txBody>
      </p:sp>
      <p:pic>
        <p:nvPicPr>
          <p:cNvPr id="15373" name="Picture 16" descr="evans4_13_8.jpg                                                0002EBBFMacintosh HD                   ABA78158:"/>
          <p:cNvPicPr>
            <a:picLocks noChangeAspect="1" noChangeArrowheads="1"/>
          </p:cNvPicPr>
          <p:nvPr/>
        </p:nvPicPr>
        <p:blipFill>
          <a:blip r:embed="rId3"/>
          <a:srcRect/>
          <a:stretch>
            <a:fillRect/>
          </a:stretch>
        </p:blipFill>
        <p:spPr bwMode="auto">
          <a:xfrm>
            <a:off x="990600" y="1193800"/>
            <a:ext cx="7315200" cy="4978400"/>
          </a:xfrm>
          <a:prstGeom prst="rect">
            <a:avLst/>
          </a:prstGeom>
          <a:noFill/>
          <a:ln w="9525">
            <a:noFill/>
            <a:miter lim="800000"/>
            <a:headEnd/>
            <a:tailEnd/>
          </a:ln>
        </p:spPr>
      </p:pic>
      <p:sp>
        <p:nvSpPr>
          <p:cNvPr id="14" name="Footer Placeholder 13"/>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BB8A9F68-377E-40B3-9663-0B6F78824FFD}" type="slidenum">
              <a:rPr lang="en-US" smtClean="0"/>
              <a:pPr/>
              <a:t>15</a:t>
            </a:fld>
            <a:endParaRPr lang="en-US" b="1" smtClean="0"/>
          </a:p>
        </p:txBody>
      </p:sp>
      <p:sp>
        <p:nvSpPr>
          <p:cNvPr id="152578" name="Rectangle 2"/>
          <p:cNvSpPr>
            <a:spLocks noGrp="1" noChangeArrowheads="1"/>
          </p:cNvSpPr>
          <p:nvPr>
            <p:ph type="title"/>
          </p:nvPr>
        </p:nvSpPr>
        <p:spPr/>
        <p:txBody>
          <a:bodyPr/>
          <a:lstStyle/>
          <a:p>
            <a:pPr eaLnBrk="1" hangingPunct="1">
              <a:defRPr/>
            </a:pPr>
            <a:r>
              <a:rPr lang="en-US" dirty="0" smtClean="0"/>
              <a:t>TCP/IP</a:t>
            </a:r>
          </a:p>
        </p:txBody>
      </p:sp>
      <p:sp>
        <p:nvSpPr>
          <p:cNvPr id="152579" name="Rectangle 3"/>
          <p:cNvSpPr>
            <a:spLocks noGrp="1" noChangeArrowheads="1"/>
          </p:cNvSpPr>
          <p:nvPr>
            <p:ph type="body" idx="1"/>
          </p:nvPr>
        </p:nvSpPr>
        <p:spPr/>
        <p:txBody>
          <a:bodyPr/>
          <a:lstStyle/>
          <a:p>
            <a:pPr eaLnBrk="1" hangingPunct="1"/>
            <a:r>
              <a:rPr lang="en-US" dirty="0" smtClean="0">
                <a:effectLst/>
              </a:rPr>
              <a:t>Transmission Control Protocol (TCP)</a:t>
            </a:r>
          </a:p>
          <a:p>
            <a:pPr lvl="1" eaLnBrk="1" hangingPunct="1"/>
            <a:r>
              <a:rPr lang="en-US" dirty="0" smtClean="0">
                <a:effectLst/>
              </a:rPr>
              <a:t>Prepares data for transmission</a:t>
            </a:r>
          </a:p>
          <a:p>
            <a:pPr lvl="1" eaLnBrk="1" hangingPunct="1"/>
            <a:r>
              <a:rPr lang="en-US" dirty="0" smtClean="0">
                <a:effectLst/>
              </a:rPr>
              <a:t>Provides error checking</a:t>
            </a:r>
          </a:p>
          <a:p>
            <a:pPr lvl="1" eaLnBrk="1" hangingPunct="1"/>
            <a:r>
              <a:rPr lang="en-US" dirty="0" smtClean="0">
                <a:effectLst/>
              </a:rPr>
              <a:t>Enables resending lost data</a:t>
            </a:r>
          </a:p>
          <a:p>
            <a:pPr eaLnBrk="1" hangingPunct="1"/>
            <a:r>
              <a:rPr lang="en-US" dirty="0" smtClean="0">
                <a:effectLst/>
              </a:rPr>
              <a:t>Internet Protocol (IP)</a:t>
            </a:r>
          </a:p>
          <a:p>
            <a:pPr lvl="1" eaLnBrk="1" hangingPunct="1"/>
            <a:r>
              <a:rPr lang="en-US" dirty="0" smtClean="0">
                <a:effectLst/>
              </a:rPr>
              <a:t>Responsible for sending data from one computer to another</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953E72B3-FA5F-4530-B072-43F7267F95BE}" type="slidenum">
              <a:rPr lang="en-US" smtClean="0"/>
              <a:pPr/>
              <a:t>16</a:t>
            </a:fld>
            <a:endParaRPr lang="en-US" b="1" smtClean="0"/>
          </a:p>
        </p:txBody>
      </p:sp>
      <p:sp>
        <p:nvSpPr>
          <p:cNvPr id="153602" name="Rectangle 2"/>
          <p:cNvSpPr>
            <a:spLocks noGrp="1" noChangeArrowheads="1"/>
          </p:cNvSpPr>
          <p:nvPr>
            <p:ph type="title"/>
          </p:nvPr>
        </p:nvSpPr>
        <p:spPr/>
        <p:txBody>
          <a:bodyPr/>
          <a:lstStyle/>
          <a:p>
            <a:pPr eaLnBrk="1" hangingPunct="1">
              <a:defRPr/>
            </a:pPr>
            <a:r>
              <a:rPr lang="en-US" dirty="0" smtClean="0"/>
              <a:t>IP Addresses</a:t>
            </a:r>
          </a:p>
        </p:txBody>
      </p:sp>
      <p:sp>
        <p:nvSpPr>
          <p:cNvPr id="153603" name="Rectangle 3"/>
          <p:cNvSpPr>
            <a:spLocks noGrp="1" noChangeArrowheads="1"/>
          </p:cNvSpPr>
          <p:nvPr>
            <p:ph type="body" idx="1"/>
          </p:nvPr>
        </p:nvSpPr>
        <p:spPr/>
        <p:txBody>
          <a:bodyPr/>
          <a:lstStyle/>
          <a:p>
            <a:pPr eaLnBrk="1" hangingPunct="1">
              <a:defRPr/>
            </a:pPr>
            <a:r>
              <a:rPr lang="en-US" dirty="0" smtClean="0"/>
              <a:t>Unique number that identifies devices connected to the Internet</a:t>
            </a:r>
          </a:p>
          <a:p>
            <a:pPr eaLnBrk="1" hangingPunct="1">
              <a:defRPr/>
            </a:pPr>
            <a:r>
              <a:rPr lang="en-US" dirty="0" smtClean="0"/>
              <a:t>Typical IP address</a:t>
            </a:r>
          </a:p>
          <a:p>
            <a:pPr lvl="1" eaLnBrk="1" hangingPunct="1">
              <a:defRPr/>
            </a:pPr>
            <a:r>
              <a:rPr lang="en-US" dirty="0" smtClean="0"/>
              <a:t> 197.24.72.157</a:t>
            </a:r>
          </a:p>
          <a:p>
            <a:pPr eaLnBrk="1" hangingPunct="1">
              <a:defRPr/>
            </a:pPr>
            <a:r>
              <a:rPr lang="en-US" dirty="0" smtClean="0"/>
              <a:t>Static address</a:t>
            </a:r>
          </a:p>
          <a:p>
            <a:pPr lvl="1" eaLnBrk="1" hangingPunct="1">
              <a:defRPr/>
            </a:pPr>
            <a:r>
              <a:rPr lang="en-US" dirty="0" smtClean="0"/>
              <a:t>Address never changes</a:t>
            </a:r>
          </a:p>
          <a:p>
            <a:pPr eaLnBrk="1" hangingPunct="1">
              <a:defRPr/>
            </a:pPr>
            <a:r>
              <a:rPr lang="en-US" dirty="0" smtClean="0"/>
              <a:t>Dynamic address</a:t>
            </a:r>
          </a:p>
          <a:p>
            <a:pPr lvl="1" eaLnBrk="1" hangingPunct="1">
              <a:defRPr/>
            </a:pPr>
            <a:r>
              <a:rPr lang="en-US" dirty="0" smtClean="0"/>
              <a:t>Temporary address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7EB1C961-3E3A-4456-AA90-085A3B9C520F}" type="slidenum">
              <a:rPr lang="en-US" smtClean="0"/>
              <a:pPr/>
              <a:t>17</a:t>
            </a:fld>
            <a:endParaRPr lang="en-US" b="1" smtClean="0"/>
          </a:p>
        </p:txBody>
      </p:sp>
      <p:sp>
        <p:nvSpPr>
          <p:cNvPr id="221186" name="Rectangle 2"/>
          <p:cNvSpPr>
            <a:spLocks noGrp="1" noChangeArrowheads="1"/>
          </p:cNvSpPr>
          <p:nvPr>
            <p:ph type="title"/>
          </p:nvPr>
        </p:nvSpPr>
        <p:spPr/>
        <p:txBody>
          <a:bodyPr/>
          <a:lstStyle/>
          <a:p>
            <a:pPr eaLnBrk="1" hangingPunct="1">
              <a:defRPr/>
            </a:pPr>
            <a:r>
              <a:rPr lang="en-US" dirty="0" smtClean="0"/>
              <a:t>Having Enough IP Addresses</a:t>
            </a:r>
          </a:p>
        </p:txBody>
      </p:sp>
      <p:sp>
        <p:nvSpPr>
          <p:cNvPr id="221187" name="Rectangle 3"/>
          <p:cNvSpPr>
            <a:spLocks noGrp="1" noChangeArrowheads="1"/>
          </p:cNvSpPr>
          <p:nvPr>
            <p:ph type="body" idx="1"/>
          </p:nvPr>
        </p:nvSpPr>
        <p:spPr/>
        <p:txBody>
          <a:bodyPr/>
          <a:lstStyle/>
          <a:p>
            <a:pPr eaLnBrk="1" hangingPunct="1">
              <a:defRPr/>
            </a:pPr>
            <a:r>
              <a:rPr lang="en-US" dirty="0" smtClean="0">
                <a:effectLst/>
              </a:rPr>
              <a:t>IPv4 addressing scheme didn’t foresee explosive growth</a:t>
            </a:r>
          </a:p>
          <a:p>
            <a:pPr eaLnBrk="1" hangingPunct="1">
              <a:defRPr/>
            </a:pPr>
            <a:r>
              <a:rPr lang="en-US" dirty="0" smtClean="0">
                <a:effectLst/>
              </a:rPr>
              <a:t>CIDR (Classless Inter-Domain Routing)</a:t>
            </a:r>
          </a:p>
          <a:p>
            <a:pPr lvl="1" eaLnBrk="1" hangingPunct="1">
              <a:defRPr/>
            </a:pPr>
            <a:r>
              <a:rPr lang="en-US" dirty="0" smtClean="0">
                <a:effectLst/>
              </a:rPr>
              <a:t>Allows a single IP address to represent several unique addresses</a:t>
            </a:r>
          </a:p>
          <a:p>
            <a:pPr lvl="1" eaLnBrk="1" hangingPunct="1">
              <a:defRPr/>
            </a:pPr>
            <a:r>
              <a:rPr lang="en-US" dirty="0" smtClean="0">
                <a:effectLst/>
              </a:rPr>
              <a:t>Uses a network prefix (slash and number)</a:t>
            </a:r>
          </a:p>
          <a:p>
            <a:pPr lvl="1" eaLnBrk="1" hangingPunct="1">
              <a:defRPr/>
            </a:pPr>
            <a:r>
              <a:rPr lang="en-US" dirty="0" smtClean="0">
                <a:effectLst/>
              </a:rPr>
              <a:t>Identifies how many bits in the IP address are unique identifiers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50506182-30DB-41E3-A77E-E8AA862689FB}" type="slidenum">
              <a:rPr lang="en-US" smtClean="0"/>
              <a:pPr/>
              <a:t>18</a:t>
            </a:fld>
            <a:endParaRPr lang="en-US" b="1" smtClean="0"/>
          </a:p>
        </p:txBody>
      </p:sp>
      <p:sp>
        <p:nvSpPr>
          <p:cNvPr id="227330" name="Rectangle 2"/>
          <p:cNvSpPr>
            <a:spLocks noGrp="1" noChangeArrowheads="1"/>
          </p:cNvSpPr>
          <p:nvPr>
            <p:ph type="title"/>
          </p:nvPr>
        </p:nvSpPr>
        <p:spPr/>
        <p:txBody>
          <a:bodyPr/>
          <a:lstStyle/>
          <a:p>
            <a:pPr eaLnBrk="1" hangingPunct="1">
              <a:defRPr/>
            </a:pPr>
            <a:r>
              <a:rPr lang="en-US" dirty="0" smtClean="0"/>
              <a:t>Having Enough IP Addresses</a:t>
            </a:r>
          </a:p>
        </p:txBody>
      </p:sp>
      <p:sp>
        <p:nvSpPr>
          <p:cNvPr id="227331" name="Rectangle 3"/>
          <p:cNvSpPr>
            <a:spLocks noGrp="1" noChangeArrowheads="1"/>
          </p:cNvSpPr>
          <p:nvPr>
            <p:ph type="body" idx="1"/>
          </p:nvPr>
        </p:nvSpPr>
        <p:spPr/>
        <p:txBody>
          <a:bodyPr/>
          <a:lstStyle/>
          <a:p>
            <a:pPr eaLnBrk="1" hangingPunct="1">
              <a:defRPr/>
            </a:pPr>
            <a:r>
              <a:rPr lang="en-US" dirty="0" smtClean="0">
                <a:effectLst/>
              </a:rPr>
              <a:t>Internet Protocol version 6 (IPv6)</a:t>
            </a:r>
          </a:p>
          <a:p>
            <a:pPr lvl="1" eaLnBrk="1" hangingPunct="1">
              <a:defRPr/>
            </a:pPr>
            <a:r>
              <a:rPr lang="en-US" dirty="0" smtClean="0">
                <a:effectLst/>
              </a:rPr>
              <a:t>Longer IP addresses</a:t>
            </a:r>
          </a:p>
          <a:p>
            <a:pPr lvl="1" eaLnBrk="1" hangingPunct="1">
              <a:defRPr/>
            </a:pPr>
            <a:r>
              <a:rPr lang="en-US" dirty="0" smtClean="0">
                <a:effectLst/>
              </a:rPr>
              <a:t>Easier for non-PC devices to connect to the Internet</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40BEA90B-54A2-48CE-ADC1-6C2D4991AD9F}" type="slidenum">
              <a:rPr lang="en-US" smtClean="0"/>
              <a:pPr/>
              <a:t>19</a:t>
            </a:fld>
            <a:endParaRPr lang="en-US" b="1" dirty="0" smtClean="0"/>
          </a:p>
        </p:txBody>
      </p:sp>
      <p:sp>
        <p:nvSpPr>
          <p:cNvPr id="154626" name="Rectangle 2"/>
          <p:cNvSpPr>
            <a:spLocks noGrp="1" noChangeArrowheads="1"/>
          </p:cNvSpPr>
          <p:nvPr>
            <p:ph type="title"/>
          </p:nvPr>
        </p:nvSpPr>
        <p:spPr/>
        <p:txBody>
          <a:bodyPr/>
          <a:lstStyle/>
          <a:p>
            <a:pPr eaLnBrk="1" hangingPunct="1">
              <a:defRPr/>
            </a:pPr>
            <a:r>
              <a:rPr lang="en-US" dirty="0" smtClean="0"/>
              <a:t>Domain Names</a:t>
            </a:r>
          </a:p>
        </p:txBody>
      </p:sp>
      <p:sp>
        <p:nvSpPr>
          <p:cNvPr id="154627" name="Rectangle 3"/>
          <p:cNvSpPr>
            <a:spLocks noGrp="1" noChangeArrowheads="1"/>
          </p:cNvSpPr>
          <p:nvPr>
            <p:ph type="body" idx="1"/>
          </p:nvPr>
        </p:nvSpPr>
        <p:spPr>
          <a:xfrm>
            <a:off x="457200" y="1600200"/>
            <a:ext cx="8686800" cy="4724400"/>
          </a:xfrm>
        </p:spPr>
        <p:txBody>
          <a:bodyPr/>
          <a:lstStyle/>
          <a:p>
            <a:pPr eaLnBrk="1" hangingPunct="1">
              <a:lnSpc>
                <a:spcPct val="80000"/>
              </a:lnSpc>
            </a:pPr>
            <a:r>
              <a:rPr lang="en-US" dirty="0" smtClean="0">
                <a:effectLst/>
              </a:rPr>
              <a:t>Names that take the place of an IP address</a:t>
            </a:r>
          </a:p>
          <a:p>
            <a:pPr eaLnBrk="1" hangingPunct="1">
              <a:lnSpc>
                <a:spcPct val="80000"/>
              </a:lnSpc>
            </a:pPr>
            <a:r>
              <a:rPr lang="en-US" dirty="0" smtClean="0">
                <a:effectLst/>
              </a:rPr>
              <a:t>Sample domain name:</a:t>
            </a:r>
          </a:p>
          <a:p>
            <a:pPr lvl="1" eaLnBrk="1" hangingPunct="1">
              <a:lnSpc>
                <a:spcPct val="80000"/>
              </a:lnSpc>
            </a:pPr>
            <a:r>
              <a:rPr lang="en-US" dirty="0" smtClean="0">
                <a:solidFill>
                  <a:srgbClr val="FEF7CE"/>
                </a:solidFill>
                <a:effectLst/>
                <a:latin typeface="Verdana" pitchFamily="34" charset="0"/>
              </a:rPr>
              <a:t> </a:t>
            </a:r>
            <a:r>
              <a:rPr lang="en-US" dirty="0" smtClean="0">
                <a:solidFill>
                  <a:srgbClr val="FEF7CE"/>
                </a:solidFill>
                <a:effectLst/>
                <a:latin typeface="Verdana" pitchFamily="34" charset="0"/>
                <a:hlinkClick r:id="rId3"/>
              </a:rPr>
              <a:t>www.mywebsite.com</a:t>
            </a:r>
            <a:endParaRPr lang="en-US" dirty="0" smtClean="0">
              <a:solidFill>
                <a:schemeClr val="accent4">
                  <a:lumMod val="10000"/>
                </a:schemeClr>
              </a:solidFill>
              <a:effectLst/>
              <a:latin typeface="Verdana" pitchFamily="34" charset="0"/>
            </a:endParaRPr>
          </a:p>
          <a:p>
            <a:pPr eaLnBrk="1" hangingPunct="1">
              <a:lnSpc>
                <a:spcPct val="80000"/>
              </a:lnSpc>
            </a:pPr>
            <a:r>
              <a:rPr lang="en-US" dirty="0" smtClean="0">
                <a:effectLst/>
              </a:rPr>
              <a:t>Top-level domains (</a:t>
            </a:r>
            <a:r>
              <a:rPr lang="en-US" dirty="0" err="1" smtClean="0">
                <a:effectLst/>
              </a:rPr>
              <a:t>TLD</a:t>
            </a:r>
            <a:r>
              <a:rPr lang="en-US" dirty="0" smtClean="0">
                <a:effectLst/>
              </a:rPr>
              <a:t>)</a:t>
            </a:r>
          </a:p>
          <a:p>
            <a:pPr lvl="1" eaLnBrk="1" hangingPunct="1">
              <a:lnSpc>
                <a:spcPct val="80000"/>
              </a:lnSpc>
            </a:pPr>
            <a:r>
              <a:rPr lang="en-US" dirty="0" smtClean="0">
                <a:effectLst/>
              </a:rPr>
              <a:t>Portion of the domain name that follows the dot</a:t>
            </a:r>
          </a:p>
          <a:p>
            <a:pPr lvl="1" eaLnBrk="1" hangingPunct="1">
              <a:lnSpc>
                <a:spcPct val="80000"/>
              </a:lnSpc>
            </a:pPr>
            <a:r>
              <a:rPr lang="en-US" dirty="0" smtClean="0">
                <a:effectLst/>
              </a:rPr>
              <a:t>Sample top-level domain names</a:t>
            </a:r>
          </a:p>
          <a:p>
            <a:pPr lvl="2" eaLnBrk="1" hangingPunct="1">
              <a:lnSpc>
                <a:spcPct val="80000"/>
              </a:lnSpc>
            </a:pPr>
            <a:r>
              <a:rPr lang="en-US" dirty="0" smtClean="0">
                <a:effectLst/>
              </a:rPr>
              <a:t> </a:t>
            </a:r>
            <a:r>
              <a:rPr lang="en-US" b="1" dirty="0" smtClean="0">
                <a:solidFill>
                  <a:schemeClr val="hlink"/>
                </a:solidFill>
                <a:effectLst/>
              </a:rPr>
              <a:t>.com</a:t>
            </a:r>
            <a:r>
              <a:rPr lang="en-US" dirty="0" smtClean="0">
                <a:effectLst/>
              </a:rPr>
              <a:t>, </a:t>
            </a:r>
            <a:r>
              <a:rPr lang="en-US" b="1" dirty="0" smtClean="0">
                <a:solidFill>
                  <a:schemeClr val="hlink"/>
                </a:solidFill>
                <a:effectLst/>
              </a:rPr>
              <a:t>.org</a:t>
            </a:r>
            <a:r>
              <a:rPr lang="en-US" dirty="0" smtClean="0">
                <a:effectLst/>
              </a:rPr>
              <a:t>, </a:t>
            </a:r>
            <a:r>
              <a:rPr lang="en-US" b="1" dirty="0" smtClean="0">
                <a:solidFill>
                  <a:schemeClr val="hlink"/>
                </a:solidFill>
                <a:effectLst/>
              </a:rPr>
              <a:t>.</a:t>
            </a:r>
            <a:r>
              <a:rPr lang="en-US" b="1" dirty="0" err="1" smtClean="0">
                <a:solidFill>
                  <a:schemeClr val="hlink"/>
                </a:solidFill>
                <a:effectLst/>
              </a:rPr>
              <a:t>edu</a:t>
            </a:r>
            <a:r>
              <a:rPr lang="en-US" dirty="0" smtClean="0">
                <a:effectLst/>
              </a:rPr>
              <a:t>, and </a:t>
            </a:r>
            <a:r>
              <a:rPr lang="en-US" b="1" dirty="0" err="1" smtClean="0">
                <a:solidFill>
                  <a:schemeClr val="hlink"/>
                </a:solidFill>
                <a:effectLst/>
              </a:rPr>
              <a:t>.net</a:t>
            </a:r>
            <a:endParaRPr lang="en-US" b="1" dirty="0" smtClean="0">
              <a:solidFill>
                <a:schemeClr val="hlink"/>
              </a:solidFill>
              <a:effectLst/>
            </a:endParaRPr>
          </a:p>
          <a:p>
            <a:pPr eaLnBrk="1" hangingPunct="1">
              <a:lnSpc>
                <a:spcPct val="80000"/>
              </a:lnSpc>
            </a:pPr>
            <a:r>
              <a:rPr lang="en-US" dirty="0" smtClean="0">
                <a:effectLst/>
              </a:rPr>
              <a:t>Second-level domains</a:t>
            </a:r>
          </a:p>
          <a:p>
            <a:pPr lvl="1" eaLnBrk="1" hangingPunct="1">
              <a:lnSpc>
                <a:spcPct val="80000"/>
              </a:lnSpc>
            </a:pPr>
            <a:r>
              <a:rPr lang="en-US" dirty="0" smtClean="0">
                <a:effectLst/>
              </a:rPr>
              <a:t>Unique name within a top-level domain</a:t>
            </a:r>
          </a:p>
          <a:p>
            <a:pPr lvl="1" eaLnBrk="1" hangingPunct="1">
              <a:lnSpc>
                <a:spcPct val="80000"/>
              </a:lnSpc>
            </a:pPr>
            <a:r>
              <a:rPr lang="en-US" dirty="0" smtClean="0">
                <a:effectLst/>
              </a:rPr>
              <a:t>Sample second-level domain names</a:t>
            </a:r>
          </a:p>
          <a:p>
            <a:pPr lvl="2" eaLnBrk="1" hangingPunct="1">
              <a:lnSpc>
                <a:spcPct val="80000"/>
              </a:lnSpc>
            </a:pPr>
            <a:r>
              <a:rPr lang="en-US" dirty="0" smtClean="0">
                <a:effectLst/>
              </a:rPr>
              <a:t> </a:t>
            </a:r>
            <a:r>
              <a:rPr lang="en-US" b="1" u="sng" dirty="0" smtClean="0">
                <a:solidFill>
                  <a:schemeClr val="hlink"/>
                </a:solidFill>
                <a:effectLst/>
              </a:rPr>
              <a:t>Yahoo.com</a:t>
            </a:r>
            <a:r>
              <a:rPr lang="en-US" dirty="0" smtClean="0">
                <a:effectLst/>
              </a:rPr>
              <a:t>, </a:t>
            </a:r>
            <a:r>
              <a:rPr lang="en-US" b="1" u="sng" dirty="0" smtClean="0">
                <a:solidFill>
                  <a:schemeClr val="hlink"/>
                </a:solidFill>
                <a:effectLst/>
              </a:rPr>
              <a:t>Google.com</a:t>
            </a:r>
            <a:r>
              <a:rPr lang="en-US" dirty="0" smtClean="0">
                <a:effectLst/>
              </a:rPr>
              <a:t>, and </a:t>
            </a:r>
            <a:r>
              <a:rPr lang="en-US" b="1" u="sng" dirty="0" smtClean="0">
                <a:solidFill>
                  <a:schemeClr val="hlink"/>
                </a:solidFill>
                <a:effectLst/>
              </a:rPr>
              <a:t>Unesco.org</a:t>
            </a:r>
          </a:p>
        </p:txBody>
      </p:sp>
      <p:sp>
        <p:nvSpPr>
          <p:cNvPr id="5" name="Footer Placeholder 4"/>
          <p:cNvSpPr>
            <a:spLocks noGrp="1"/>
          </p:cNvSpPr>
          <p:nvPr>
            <p:ph type="ftr" sz="quarter" idx="10"/>
          </p:nvPr>
        </p:nvSpPr>
        <p:spPr/>
        <p:txBody>
          <a:bodyPr/>
          <a:lstStyle/>
          <a:p>
            <a:pPr algn="l">
              <a:defRPr/>
            </a:pPr>
            <a:r>
              <a:rPr lang="en-US" dirty="0" smtClean="0"/>
              <a:t>Copyright © 2010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4F5F612B-5DC2-4726-897A-D289280EDA08}" type="slidenum">
              <a:rPr lang="en-US" smtClean="0"/>
              <a:pPr/>
              <a:t>2</a:t>
            </a:fld>
            <a:endParaRPr lang="en-US" b="1" smtClean="0"/>
          </a:p>
        </p:txBody>
      </p:sp>
      <p:sp>
        <p:nvSpPr>
          <p:cNvPr id="138242" name="Rectangle 2"/>
          <p:cNvSpPr>
            <a:spLocks noGrp="1" noChangeArrowheads="1"/>
          </p:cNvSpPr>
          <p:nvPr>
            <p:ph type="title"/>
          </p:nvPr>
        </p:nvSpPr>
        <p:spPr>
          <a:xfrm>
            <a:off x="609600" y="1219200"/>
            <a:ext cx="8229600" cy="1143000"/>
          </a:xfrm>
        </p:spPr>
        <p:txBody>
          <a:bodyPr/>
          <a:lstStyle/>
          <a:p>
            <a:pPr eaLnBrk="1" hangingPunct="1">
              <a:defRPr/>
            </a:pPr>
            <a:r>
              <a:rPr lang="en-US" i="1" dirty="0" smtClean="0"/>
              <a:t>Technology in Action</a:t>
            </a:r>
            <a:endParaRPr lang="en-US" dirty="0" smtClean="0"/>
          </a:p>
        </p:txBody>
      </p:sp>
      <p:sp>
        <p:nvSpPr>
          <p:cNvPr id="138243" name="Rectangle 3"/>
          <p:cNvSpPr>
            <a:spLocks noGrp="1" noChangeArrowheads="1"/>
          </p:cNvSpPr>
          <p:nvPr>
            <p:ph type="body" idx="1"/>
          </p:nvPr>
        </p:nvSpPr>
        <p:spPr>
          <a:xfrm>
            <a:off x="457200" y="2438400"/>
            <a:ext cx="8229600" cy="2057400"/>
          </a:xfrm>
        </p:spPr>
        <p:txBody>
          <a:bodyPr/>
          <a:lstStyle/>
          <a:p>
            <a:pPr algn="ctr" eaLnBrk="1" hangingPunct="1">
              <a:buFontTx/>
              <a:buNone/>
              <a:defRPr/>
            </a:pPr>
            <a:r>
              <a:rPr lang="en-US" dirty="0" smtClean="0"/>
              <a:t>Chapter 13</a:t>
            </a:r>
          </a:p>
          <a:p>
            <a:pPr algn="ctr" eaLnBrk="1" hangingPunct="1">
              <a:buFontTx/>
              <a:buNone/>
              <a:defRPr/>
            </a:pPr>
            <a:r>
              <a:rPr lang="en-US" dirty="0" smtClean="0"/>
              <a:t>Behind the Scenes: </a:t>
            </a:r>
          </a:p>
          <a:p>
            <a:pPr algn="ctr" eaLnBrk="1" hangingPunct="1">
              <a:buFontTx/>
              <a:buNone/>
              <a:defRPr/>
            </a:pPr>
            <a:r>
              <a:rPr lang="en-US" dirty="0" smtClean="0"/>
              <a:t>The Internet: How It Works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CF511795-4C4E-4B94-B8C1-7600803E4198}" type="slidenum">
              <a:rPr lang="en-US" smtClean="0"/>
              <a:pPr/>
              <a:t>20</a:t>
            </a:fld>
            <a:endParaRPr lang="en-US" b="1" smtClean="0"/>
          </a:p>
        </p:txBody>
      </p:sp>
      <p:sp>
        <p:nvSpPr>
          <p:cNvPr id="189442" name="Rectangle 2"/>
          <p:cNvSpPr>
            <a:spLocks noGrp="1" noChangeArrowheads="1"/>
          </p:cNvSpPr>
          <p:nvPr>
            <p:ph type="title"/>
          </p:nvPr>
        </p:nvSpPr>
        <p:spPr/>
        <p:txBody>
          <a:bodyPr/>
          <a:lstStyle/>
          <a:p>
            <a:pPr eaLnBrk="1" hangingPunct="1">
              <a:defRPr/>
            </a:pPr>
            <a:r>
              <a:rPr lang="en-US" dirty="0" smtClean="0"/>
              <a:t>Domain Name Servers</a:t>
            </a:r>
          </a:p>
        </p:txBody>
      </p:sp>
      <p:sp>
        <p:nvSpPr>
          <p:cNvPr id="189443" name="Rectangle 3"/>
          <p:cNvSpPr>
            <a:spLocks noGrp="1" noChangeArrowheads="1"/>
          </p:cNvSpPr>
          <p:nvPr>
            <p:ph type="body" idx="1"/>
          </p:nvPr>
        </p:nvSpPr>
        <p:spPr>
          <a:xfrm>
            <a:off x="457200" y="1752600"/>
            <a:ext cx="8229600" cy="4419600"/>
          </a:xfrm>
        </p:spPr>
        <p:txBody>
          <a:bodyPr/>
          <a:lstStyle/>
          <a:p>
            <a:pPr eaLnBrk="1" hangingPunct="1">
              <a:lnSpc>
                <a:spcPct val="80000"/>
              </a:lnSpc>
            </a:pPr>
            <a:r>
              <a:rPr lang="en-US" dirty="0" smtClean="0">
                <a:effectLst/>
              </a:rPr>
              <a:t>Internet servers that translate domain names into IP addresses</a:t>
            </a:r>
          </a:p>
          <a:p>
            <a:pPr eaLnBrk="1" hangingPunct="1">
              <a:lnSpc>
                <a:spcPct val="80000"/>
              </a:lnSpc>
            </a:pPr>
            <a:r>
              <a:rPr lang="en-US" dirty="0" smtClean="0">
                <a:effectLst/>
              </a:rPr>
              <a:t>ISPs go first to a default DNS to resolve a name</a:t>
            </a:r>
          </a:p>
          <a:p>
            <a:pPr eaLnBrk="1" hangingPunct="1">
              <a:lnSpc>
                <a:spcPct val="80000"/>
              </a:lnSpc>
            </a:pPr>
            <a:r>
              <a:rPr lang="en-US" dirty="0" smtClean="0">
                <a:effectLst/>
              </a:rPr>
              <a:t>Name queries work up the hierarchy to the root DNS servers if required</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6EE4638E-8238-46C5-9B3B-6E9681BB4FFC}" type="slidenum">
              <a:rPr lang="en-US" smtClean="0"/>
              <a:pPr/>
              <a:t>21</a:t>
            </a:fld>
            <a:endParaRPr lang="en-US" b="1" smtClean="0"/>
          </a:p>
        </p:txBody>
      </p:sp>
      <p:sp>
        <p:nvSpPr>
          <p:cNvPr id="155650" name="Rectangle 2"/>
          <p:cNvSpPr>
            <a:spLocks noGrp="1" noChangeArrowheads="1"/>
          </p:cNvSpPr>
          <p:nvPr>
            <p:ph type="title"/>
          </p:nvPr>
        </p:nvSpPr>
        <p:spPr/>
        <p:txBody>
          <a:bodyPr/>
          <a:lstStyle/>
          <a:p>
            <a:pPr eaLnBrk="1" hangingPunct="1">
              <a:defRPr/>
            </a:pPr>
            <a:r>
              <a:rPr lang="en-US" dirty="0" smtClean="0"/>
              <a:t>Other Protocols</a:t>
            </a:r>
          </a:p>
        </p:txBody>
      </p:sp>
      <p:sp>
        <p:nvSpPr>
          <p:cNvPr id="155651" name="Rectangle 3"/>
          <p:cNvSpPr>
            <a:spLocks noGrp="1" noChangeArrowheads="1"/>
          </p:cNvSpPr>
          <p:nvPr>
            <p:ph type="body" idx="1"/>
          </p:nvPr>
        </p:nvSpPr>
        <p:spPr/>
        <p:txBody>
          <a:bodyPr/>
          <a:lstStyle/>
          <a:p>
            <a:pPr eaLnBrk="1" hangingPunct="1">
              <a:defRPr/>
            </a:pPr>
            <a:r>
              <a:rPr lang="en-US" dirty="0" smtClean="0">
                <a:effectLst/>
              </a:rPr>
              <a:t>File Transfer Protocol (FTP)</a:t>
            </a:r>
          </a:p>
          <a:p>
            <a:pPr lvl="1" eaLnBrk="1" hangingPunct="1">
              <a:defRPr/>
            </a:pPr>
            <a:r>
              <a:rPr lang="en-US" dirty="0" smtClean="0">
                <a:effectLst/>
              </a:rPr>
              <a:t>File-sharing protocol</a:t>
            </a:r>
          </a:p>
          <a:p>
            <a:pPr lvl="1" eaLnBrk="1" hangingPunct="1">
              <a:defRPr/>
            </a:pPr>
            <a:r>
              <a:rPr lang="en-US" dirty="0" smtClean="0">
                <a:effectLst/>
              </a:rPr>
              <a:t>Files are downloaded and uploaded using </a:t>
            </a:r>
            <a:br>
              <a:rPr lang="en-US" dirty="0" smtClean="0">
                <a:effectLst/>
              </a:rPr>
            </a:br>
            <a:r>
              <a:rPr lang="en-US" dirty="0" smtClean="0">
                <a:effectLst/>
              </a:rPr>
              <a:t>the Internet</a:t>
            </a:r>
          </a:p>
          <a:p>
            <a:pPr eaLnBrk="1" hangingPunct="1">
              <a:defRPr/>
            </a:pPr>
            <a:r>
              <a:rPr lang="en-US" dirty="0" smtClean="0">
                <a:effectLst/>
              </a:rPr>
              <a:t>Telnet</a:t>
            </a:r>
          </a:p>
          <a:p>
            <a:pPr lvl="1" eaLnBrk="1" hangingPunct="1">
              <a:defRPr/>
            </a:pPr>
            <a:r>
              <a:rPr lang="en-US" dirty="0" smtClean="0">
                <a:effectLst/>
              </a:rPr>
              <a:t>Protocol for connecting to a remote computer and a TCP/IP service</a:t>
            </a:r>
          </a:p>
          <a:p>
            <a:pPr lvl="1" eaLnBrk="1" hangingPunct="1">
              <a:defRPr/>
            </a:pPr>
            <a:r>
              <a:rPr lang="en-US" dirty="0" smtClean="0">
                <a:effectLst/>
              </a:rPr>
              <a:t>Enables a client computer to control a server computer</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1676F366-3B4E-4424-A5CE-81F84BFC0F5F}" type="slidenum">
              <a:rPr lang="en-US" smtClean="0"/>
              <a:pPr/>
              <a:t>22</a:t>
            </a:fld>
            <a:endParaRPr lang="en-US" b="1" smtClean="0"/>
          </a:p>
        </p:txBody>
      </p:sp>
      <p:sp>
        <p:nvSpPr>
          <p:cNvPr id="156674" name="Rectangle 2"/>
          <p:cNvSpPr>
            <a:spLocks noGrp="1" noChangeArrowheads="1"/>
          </p:cNvSpPr>
          <p:nvPr>
            <p:ph type="title"/>
          </p:nvPr>
        </p:nvSpPr>
        <p:spPr/>
        <p:txBody>
          <a:bodyPr/>
          <a:lstStyle/>
          <a:p>
            <a:pPr eaLnBrk="1" hangingPunct="1">
              <a:defRPr/>
            </a:pPr>
            <a:r>
              <a:rPr lang="en-US" dirty="0" smtClean="0"/>
              <a:t>HTTP and SSL</a:t>
            </a:r>
          </a:p>
        </p:txBody>
      </p:sp>
      <p:sp>
        <p:nvSpPr>
          <p:cNvPr id="156675" name="Rectangle 3"/>
          <p:cNvSpPr>
            <a:spLocks noGrp="1" noChangeArrowheads="1"/>
          </p:cNvSpPr>
          <p:nvPr>
            <p:ph type="body" idx="1"/>
          </p:nvPr>
        </p:nvSpPr>
        <p:spPr>
          <a:xfrm>
            <a:off x="457200" y="1371600"/>
            <a:ext cx="8229600" cy="4724400"/>
          </a:xfrm>
        </p:spPr>
        <p:txBody>
          <a:bodyPr/>
          <a:lstStyle/>
          <a:p>
            <a:pPr eaLnBrk="1" hangingPunct="1">
              <a:lnSpc>
                <a:spcPct val="90000"/>
              </a:lnSpc>
            </a:pPr>
            <a:r>
              <a:rPr lang="en-US" dirty="0" smtClean="0">
                <a:effectLst/>
              </a:rPr>
              <a:t>Hypertext Transfer Protocol (HTTP)</a:t>
            </a:r>
          </a:p>
          <a:p>
            <a:pPr lvl="1" eaLnBrk="1" hangingPunct="1">
              <a:lnSpc>
                <a:spcPct val="90000"/>
              </a:lnSpc>
            </a:pPr>
            <a:r>
              <a:rPr lang="en-US" dirty="0" smtClean="0">
                <a:effectLst/>
              </a:rPr>
              <a:t>Protocol for transferring hypertext documents</a:t>
            </a:r>
          </a:p>
          <a:p>
            <a:pPr lvl="1" eaLnBrk="1" hangingPunct="1">
              <a:lnSpc>
                <a:spcPct val="90000"/>
              </a:lnSpc>
            </a:pPr>
            <a:r>
              <a:rPr lang="en-US" dirty="0" smtClean="0">
                <a:effectLst/>
              </a:rPr>
              <a:t>Hypertext documents are linked to other documents (through hyperlinks) </a:t>
            </a:r>
          </a:p>
          <a:p>
            <a:pPr eaLnBrk="1" hangingPunct="1">
              <a:lnSpc>
                <a:spcPct val="90000"/>
              </a:lnSpc>
            </a:pPr>
            <a:r>
              <a:rPr lang="en-US" dirty="0" smtClean="0">
                <a:solidFill>
                  <a:srgbClr val="000000"/>
                </a:solidFill>
                <a:effectLst/>
              </a:rPr>
              <a:t>Secure Hypertext Transfer Protocol </a:t>
            </a:r>
            <a:br>
              <a:rPr lang="en-US" dirty="0" smtClean="0">
                <a:solidFill>
                  <a:srgbClr val="000000"/>
                </a:solidFill>
                <a:effectLst/>
              </a:rPr>
            </a:br>
            <a:r>
              <a:rPr lang="en-US" dirty="0" smtClean="0">
                <a:solidFill>
                  <a:srgbClr val="000000"/>
                </a:solidFill>
                <a:effectLst/>
              </a:rPr>
              <a:t>(S-HTTP)</a:t>
            </a:r>
            <a:r>
              <a:rPr lang="en-US" dirty="0" smtClean="0">
                <a:solidFill>
                  <a:srgbClr val="000000"/>
                </a:solidFill>
                <a:effectLst/>
                <a:latin typeface="Times" pitchFamily="18" charset="0"/>
              </a:rPr>
              <a:t> </a:t>
            </a:r>
          </a:p>
          <a:p>
            <a:pPr eaLnBrk="1" hangingPunct="1">
              <a:lnSpc>
                <a:spcPct val="90000"/>
              </a:lnSpc>
            </a:pPr>
            <a:r>
              <a:rPr lang="en-US" dirty="0" smtClean="0">
                <a:effectLst/>
              </a:rPr>
              <a:t>Secure Socket Layer (</a:t>
            </a:r>
            <a:r>
              <a:rPr lang="en-US" dirty="0" err="1" smtClean="0">
                <a:effectLst/>
              </a:rPr>
              <a:t>SSL</a:t>
            </a:r>
            <a:r>
              <a:rPr lang="en-US" dirty="0" smtClean="0">
                <a:effectLst/>
              </a:rPr>
              <a:t>)</a:t>
            </a:r>
          </a:p>
          <a:p>
            <a:pPr lvl="1" eaLnBrk="1" hangingPunct="1">
              <a:lnSpc>
                <a:spcPct val="90000"/>
              </a:lnSpc>
            </a:pPr>
            <a:r>
              <a:rPr lang="en-US" dirty="0" smtClean="0">
                <a:effectLst/>
              </a:rPr>
              <a:t>Security protocols that protect sensitive information</a:t>
            </a:r>
          </a:p>
          <a:p>
            <a:pPr lvl="1" eaLnBrk="1" hangingPunct="1">
              <a:lnSpc>
                <a:spcPct val="90000"/>
              </a:lnSpc>
            </a:pPr>
            <a:r>
              <a:rPr lang="en-US" dirty="0" smtClean="0">
                <a:effectLst/>
              </a:rPr>
              <a:t>Encrypts data</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E05F4260-63D9-4DE2-88DF-C7B3C154174E}" type="slidenum">
              <a:rPr lang="en-US" smtClean="0"/>
              <a:pPr/>
              <a:t>23</a:t>
            </a:fld>
            <a:endParaRPr lang="en-US" b="1" smtClean="0"/>
          </a:p>
        </p:txBody>
      </p:sp>
      <p:sp>
        <p:nvSpPr>
          <p:cNvPr id="157698" name="Rectangle 2"/>
          <p:cNvSpPr>
            <a:spLocks noGrp="1" noChangeArrowheads="1"/>
          </p:cNvSpPr>
          <p:nvPr>
            <p:ph type="title"/>
          </p:nvPr>
        </p:nvSpPr>
        <p:spPr/>
        <p:txBody>
          <a:bodyPr/>
          <a:lstStyle/>
          <a:p>
            <a:pPr eaLnBrk="1" hangingPunct="1">
              <a:defRPr/>
            </a:pPr>
            <a:r>
              <a:rPr lang="en-US" dirty="0" smtClean="0"/>
              <a:t>HTML/XHTML</a:t>
            </a:r>
          </a:p>
        </p:txBody>
      </p:sp>
      <p:sp>
        <p:nvSpPr>
          <p:cNvPr id="157699" name="Rectangle 3"/>
          <p:cNvSpPr>
            <a:spLocks noGrp="1" noChangeArrowheads="1"/>
          </p:cNvSpPr>
          <p:nvPr>
            <p:ph type="body" idx="1"/>
          </p:nvPr>
        </p:nvSpPr>
        <p:spPr>
          <a:xfrm>
            <a:off x="369888" y="1447800"/>
            <a:ext cx="8229600" cy="4876800"/>
          </a:xfrm>
        </p:spPr>
        <p:txBody>
          <a:bodyPr/>
          <a:lstStyle/>
          <a:p>
            <a:pPr eaLnBrk="1" hangingPunct="1">
              <a:lnSpc>
                <a:spcPct val="80000"/>
              </a:lnSpc>
            </a:pPr>
            <a:r>
              <a:rPr lang="en-US" dirty="0" smtClean="0">
                <a:effectLst/>
              </a:rPr>
              <a:t>Hypertext Markup Language (HTML)</a:t>
            </a:r>
          </a:p>
          <a:p>
            <a:pPr lvl="1" eaLnBrk="1" hangingPunct="1">
              <a:lnSpc>
                <a:spcPct val="80000"/>
              </a:lnSpc>
            </a:pPr>
            <a:r>
              <a:rPr lang="en-US" dirty="0" smtClean="0">
                <a:effectLst/>
              </a:rPr>
              <a:t>Tags that describe the formatting and layout of a Web page</a:t>
            </a:r>
          </a:p>
          <a:p>
            <a:pPr eaLnBrk="1" hangingPunct="1">
              <a:lnSpc>
                <a:spcPct val="80000"/>
              </a:lnSpc>
            </a:pPr>
            <a:r>
              <a:rPr lang="en-US" dirty="0" smtClean="0">
                <a:effectLst/>
              </a:rPr>
              <a:t>Extensible Hypertext Markup Language (</a:t>
            </a:r>
            <a:r>
              <a:rPr lang="en-US" dirty="0" err="1" smtClean="0">
                <a:effectLst/>
              </a:rPr>
              <a:t>XHTML</a:t>
            </a:r>
            <a:r>
              <a:rPr lang="en-US" dirty="0" smtClean="0">
                <a:effectLst/>
              </a:rPr>
              <a:t>)</a:t>
            </a:r>
          </a:p>
          <a:p>
            <a:pPr lvl="1" eaLnBrk="1" hangingPunct="1">
              <a:lnSpc>
                <a:spcPct val="80000"/>
              </a:lnSpc>
            </a:pPr>
            <a:r>
              <a:rPr lang="en-US" dirty="0" smtClean="0">
                <a:effectLst/>
              </a:rPr>
              <a:t>Successor to HTML</a:t>
            </a:r>
          </a:p>
          <a:p>
            <a:pPr lvl="1" eaLnBrk="1" hangingPunct="1">
              <a:lnSpc>
                <a:spcPct val="80000"/>
              </a:lnSpc>
            </a:pPr>
            <a:r>
              <a:rPr lang="en-US" dirty="0" smtClean="0">
                <a:effectLst/>
              </a:rPr>
              <a:t>Has much more stringent rules regarding tagging</a:t>
            </a:r>
          </a:p>
          <a:p>
            <a:pPr eaLnBrk="1" hangingPunct="1">
              <a:lnSpc>
                <a:spcPct val="80000"/>
              </a:lnSpc>
            </a:pPr>
            <a:r>
              <a:rPr lang="en-US" dirty="0" smtClean="0">
                <a:effectLst/>
              </a:rPr>
              <a:t>HTML/</a:t>
            </a:r>
            <a:r>
              <a:rPr lang="en-US" dirty="0" err="1" smtClean="0">
                <a:effectLst/>
              </a:rPr>
              <a:t>XHTML</a:t>
            </a:r>
            <a:r>
              <a:rPr lang="en-US" dirty="0" smtClean="0">
                <a:effectLst/>
              </a:rPr>
              <a:t> </a:t>
            </a:r>
          </a:p>
          <a:p>
            <a:pPr lvl="1" eaLnBrk="1" hangingPunct="1">
              <a:lnSpc>
                <a:spcPct val="80000"/>
              </a:lnSpc>
            </a:pPr>
            <a:r>
              <a:rPr lang="en-US" dirty="0" smtClean="0">
                <a:effectLst/>
              </a:rPr>
              <a:t>Not programming languages but sets of rules for marking up blocks of text so that a browser knows how to display them </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0E4A7499-F616-421E-B681-84A022D80214}" type="slidenum">
              <a:rPr lang="en-US" smtClean="0"/>
              <a:pPr/>
              <a:t>24</a:t>
            </a:fld>
            <a:endParaRPr lang="en-US" b="1" smtClean="0"/>
          </a:p>
        </p:txBody>
      </p:sp>
      <p:sp>
        <p:nvSpPr>
          <p:cNvPr id="199682" name="Rectangle 2"/>
          <p:cNvSpPr>
            <a:spLocks noGrp="1" noChangeArrowheads="1"/>
          </p:cNvSpPr>
          <p:nvPr>
            <p:ph type="title"/>
          </p:nvPr>
        </p:nvSpPr>
        <p:spPr/>
        <p:txBody>
          <a:bodyPr/>
          <a:lstStyle/>
          <a:p>
            <a:pPr eaLnBrk="1" hangingPunct="1">
              <a:defRPr/>
            </a:pPr>
            <a:r>
              <a:rPr lang="en-US" dirty="0" smtClean="0"/>
              <a:t>HTML/XHTML Example</a:t>
            </a:r>
          </a:p>
        </p:txBody>
      </p:sp>
      <p:sp>
        <p:nvSpPr>
          <p:cNvPr id="25604" name="Text Box 4"/>
          <p:cNvSpPr txBox="1">
            <a:spLocks noChangeArrowheads="1"/>
          </p:cNvSpPr>
          <p:nvPr/>
        </p:nvSpPr>
        <p:spPr bwMode="auto">
          <a:xfrm>
            <a:off x="346075" y="1600200"/>
            <a:ext cx="4911725" cy="4801314"/>
          </a:xfrm>
          <a:prstGeom prst="rect">
            <a:avLst/>
          </a:prstGeom>
          <a:solidFill>
            <a:schemeClr val="bg1"/>
          </a:solidFill>
          <a:ln w="9525" algn="ctr">
            <a:noFill/>
            <a:miter lim="800000"/>
            <a:headEnd/>
            <a:tailEnd/>
          </a:ln>
        </p:spPr>
        <p:txBody>
          <a:bodyPr wrap="square">
            <a:spAutoFit/>
          </a:bodyPr>
          <a:lstStyle/>
          <a:p>
            <a:pPr algn="l"/>
            <a:r>
              <a:rPr lang="en-US" sz="1700" dirty="0">
                <a:solidFill>
                  <a:schemeClr val="tx1"/>
                </a:solidFill>
              </a:rPr>
              <a:t>&lt;h1&gt;This is the Heading&lt;/h1&gt;</a:t>
            </a:r>
          </a:p>
          <a:p>
            <a:pPr algn="l"/>
            <a:endParaRPr lang="en-US" sz="1700" dirty="0">
              <a:solidFill>
                <a:schemeClr val="tx1"/>
              </a:solidFill>
            </a:endParaRPr>
          </a:p>
          <a:p>
            <a:pPr algn="l"/>
            <a:r>
              <a:rPr lang="en-US" sz="1700" dirty="0">
                <a:solidFill>
                  <a:schemeClr val="tx1"/>
                </a:solidFill>
              </a:rPr>
              <a:t>&lt;p&gt;&lt;font face="Arial"&gt;This is text using Arial font.&lt;/font&gt;&lt;/p&gt;</a:t>
            </a:r>
          </a:p>
          <a:p>
            <a:pPr algn="l"/>
            <a:endParaRPr lang="en-US" sz="1700" dirty="0">
              <a:solidFill>
                <a:schemeClr val="tx1"/>
              </a:solidFill>
            </a:endParaRPr>
          </a:p>
          <a:p>
            <a:pPr algn="l"/>
            <a:r>
              <a:rPr lang="en-US" sz="1700" dirty="0">
                <a:solidFill>
                  <a:schemeClr val="tx1"/>
                </a:solidFill>
              </a:rPr>
              <a:t>&lt;p&gt;&lt;font face="Arial"&gt;&lt;</a:t>
            </a:r>
            <a:r>
              <a:rPr lang="en-US" sz="1700" dirty="0" err="1">
                <a:solidFill>
                  <a:schemeClr val="tx1"/>
                </a:solidFill>
              </a:rPr>
              <a:t>i</a:t>
            </a:r>
            <a:r>
              <a:rPr lang="en-US" sz="1700" dirty="0">
                <a:solidFill>
                  <a:schemeClr val="tx1"/>
                </a:solidFill>
              </a:rPr>
              <a:t>&gt;This text is italicized&lt;/</a:t>
            </a:r>
            <a:r>
              <a:rPr lang="en-US" sz="1700" dirty="0" err="1">
                <a:solidFill>
                  <a:schemeClr val="tx1"/>
                </a:solidFill>
              </a:rPr>
              <a:t>i</a:t>
            </a:r>
            <a:r>
              <a:rPr lang="en-US" sz="1700" dirty="0">
                <a:solidFill>
                  <a:schemeClr val="tx1"/>
                </a:solidFill>
              </a:rPr>
              <a:t>&gt;.&lt;/font&gt;&lt;/p&gt;</a:t>
            </a:r>
          </a:p>
          <a:p>
            <a:pPr algn="l"/>
            <a:endParaRPr lang="en-US" sz="1700" dirty="0">
              <a:solidFill>
                <a:schemeClr val="tx1"/>
              </a:solidFill>
            </a:endParaRPr>
          </a:p>
          <a:p>
            <a:pPr algn="l"/>
            <a:r>
              <a:rPr lang="en-US" sz="1700" dirty="0">
                <a:solidFill>
                  <a:schemeClr val="tx1"/>
                </a:solidFill>
              </a:rPr>
              <a:t>&lt;p&gt;&lt;font face="Arial"&gt;&lt;b&gt;This text is bold&lt;/b&gt;.&lt;/font&gt;&lt;/p&gt;</a:t>
            </a:r>
          </a:p>
          <a:p>
            <a:pPr algn="l"/>
            <a:endParaRPr lang="en-US" sz="1700" dirty="0">
              <a:solidFill>
                <a:schemeClr val="tx1"/>
              </a:solidFill>
            </a:endParaRPr>
          </a:p>
          <a:p>
            <a:pPr algn="l"/>
            <a:r>
              <a:rPr lang="en-US" sz="1700" dirty="0">
                <a:solidFill>
                  <a:schemeClr val="tx1"/>
                </a:solidFill>
              </a:rPr>
              <a:t>&lt;p&gt;&lt;font face="Arial"&gt;&lt;font color="#FF0000"&gt;This text color is red&lt;/font&gt;.&lt;/font&gt;&lt;/p&gt;</a:t>
            </a:r>
          </a:p>
          <a:p>
            <a:pPr algn="l"/>
            <a:endParaRPr lang="en-US" sz="1700" dirty="0">
              <a:solidFill>
                <a:schemeClr val="tx1"/>
              </a:solidFill>
            </a:endParaRPr>
          </a:p>
          <a:p>
            <a:pPr algn="l"/>
            <a:r>
              <a:rPr lang="en-US" sz="1700" dirty="0">
                <a:solidFill>
                  <a:schemeClr val="tx1"/>
                </a:solidFill>
              </a:rPr>
              <a:t>&lt;p&gt;&lt;font face="Arial"&gt;This is a hyperlink &lt;a </a:t>
            </a:r>
            <a:r>
              <a:rPr lang="en-US" sz="1700" dirty="0" err="1">
                <a:solidFill>
                  <a:schemeClr val="tx1"/>
                </a:solidFill>
              </a:rPr>
              <a:t>href</a:t>
            </a:r>
            <a:r>
              <a:rPr lang="en-US" sz="1700" dirty="0">
                <a:solidFill>
                  <a:schemeClr val="tx1"/>
                </a:solidFill>
              </a:rPr>
              <a:t>="http://vig.prenhall.com/"&gt;</a:t>
            </a:r>
          </a:p>
          <a:p>
            <a:pPr algn="l"/>
            <a:r>
              <a:rPr lang="en-US" sz="1700" dirty="0">
                <a:solidFill>
                  <a:schemeClr val="tx1"/>
                </a:solidFill>
              </a:rPr>
              <a:t>www.prenhall.com&lt;/a&gt;&lt;/font&gt;&lt;/p&gt;</a:t>
            </a:r>
          </a:p>
        </p:txBody>
      </p:sp>
      <p:pic>
        <p:nvPicPr>
          <p:cNvPr id="25605" name="Picture 5"/>
          <p:cNvPicPr>
            <a:picLocks noChangeAspect="1" noChangeArrowheads="1"/>
          </p:cNvPicPr>
          <p:nvPr/>
        </p:nvPicPr>
        <p:blipFill>
          <a:blip r:embed="rId3"/>
          <a:srcRect/>
          <a:stretch>
            <a:fillRect/>
          </a:stretch>
        </p:blipFill>
        <p:spPr bwMode="auto">
          <a:xfrm>
            <a:off x="5257800" y="1733550"/>
            <a:ext cx="3581400" cy="3219450"/>
          </a:xfrm>
          <a:prstGeom prst="rect">
            <a:avLst/>
          </a:prstGeom>
          <a:noFill/>
          <a:ln w="9525" algn="ctr">
            <a:noFill/>
            <a:miter lim="800000"/>
            <a:headEnd/>
            <a:tailEnd/>
          </a:ln>
        </p:spPr>
      </p:pic>
      <p:sp>
        <p:nvSpPr>
          <p:cNvPr id="25606" name="Text Box 6"/>
          <p:cNvSpPr txBox="1">
            <a:spLocks noChangeArrowheads="1"/>
          </p:cNvSpPr>
          <p:nvPr/>
        </p:nvSpPr>
        <p:spPr bwMode="auto">
          <a:xfrm>
            <a:off x="1465263" y="1295400"/>
            <a:ext cx="2003425" cy="366713"/>
          </a:xfrm>
          <a:prstGeom prst="rect">
            <a:avLst/>
          </a:prstGeom>
          <a:solidFill>
            <a:schemeClr val="bg1"/>
          </a:solidFill>
          <a:ln w="9525" algn="ctr">
            <a:noFill/>
            <a:miter lim="800000"/>
            <a:headEnd/>
            <a:tailEnd/>
          </a:ln>
        </p:spPr>
        <p:txBody>
          <a:bodyPr>
            <a:spAutoFit/>
          </a:bodyPr>
          <a:lstStyle/>
          <a:p>
            <a:pPr>
              <a:spcBef>
                <a:spcPct val="50000"/>
              </a:spcBef>
            </a:pPr>
            <a:r>
              <a:rPr lang="en-US" sz="1800" b="1">
                <a:solidFill>
                  <a:schemeClr val="tx1"/>
                </a:solidFill>
              </a:rPr>
              <a:t>HTML/XHTML</a:t>
            </a:r>
          </a:p>
        </p:txBody>
      </p:sp>
      <p:sp>
        <p:nvSpPr>
          <p:cNvPr id="25607" name="Text Box 7"/>
          <p:cNvSpPr txBox="1">
            <a:spLocks noChangeArrowheads="1"/>
          </p:cNvSpPr>
          <p:nvPr/>
        </p:nvSpPr>
        <p:spPr bwMode="auto">
          <a:xfrm>
            <a:off x="5724525" y="1371600"/>
            <a:ext cx="2657475" cy="366713"/>
          </a:xfrm>
          <a:prstGeom prst="rect">
            <a:avLst/>
          </a:prstGeom>
          <a:solidFill>
            <a:schemeClr val="bg1"/>
          </a:solidFill>
          <a:ln w="9525" algn="ctr">
            <a:noFill/>
            <a:miter lim="800000"/>
            <a:headEnd/>
            <a:tailEnd/>
          </a:ln>
        </p:spPr>
        <p:txBody>
          <a:bodyPr>
            <a:spAutoFit/>
          </a:bodyPr>
          <a:lstStyle/>
          <a:p>
            <a:pPr>
              <a:spcBef>
                <a:spcPct val="50000"/>
              </a:spcBef>
            </a:pPr>
            <a:r>
              <a:rPr lang="en-US" sz="1800" b="1">
                <a:solidFill>
                  <a:schemeClr val="tx1"/>
                </a:solidFill>
              </a:rPr>
              <a:t>Web Page Display</a:t>
            </a:r>
          </a:p>
        </p:txBody>
      </p:sp>
      <p:sp>
        <p:nvSpPr>
          <p:cNvPr id="8" name="Footer Placeholder 7"/>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16CDAD6B-0850-44F5-A178-26940CBB1ABA}" type="slidenum">
              <a:rPr lang="en-US" smtClean="0"/>
              <a:pPr/>
              <a:t>25</a:t>
            </a:fld>
            <a:endParaRPr lang="en-US" b="1" smtClean="0"/>
          </a:p>
        </p:txBody>
      </p:sp>
      <p:sp>
        <p:nvSpPr>
          <p:cNvPr id="160770" name="Rectangle 2"/>
          <p:cNvSpPr>
            <a:spLocks noGrp="1" noChangeArrowheads="1"/>
          </p:cNvSpPr>
          <p:nvPr>
            <p:ph type="title"/>
          </p:nvPr>
        </p:nvSpPr>
        <p:spPr/>
        <p:txBody>
          <a:bodyPr/>
          <a:lstStyle/>
          <a:p>
            <a:pPr eaLnBrk="1" hangingPunct="1">
              <a:defRPr/>
            </a:pPr>
            <a:r>
              <a:rPr lang="en-US" dirty="0" smtClean="0"/>
              <a:t>Extensible Markup </a:t>
            </a:r>
            <a:br>
              <a:rPr lang="en-US" dirty="0" smtClean="0"/>
            </a:br>
            <a:r>
              <a:rPr lang="en-US" dirty="0" smtClean="0"/>
              <a:t>Language (XML)</a:t>
            </a:r>
          </a:p>
        </p:txBody>
      </p:sp>
      <p:sp>
        <p:nvSpPr>
          <p:cNvPr id="160771" name="Rectangle 3"/>
          <p:cNvSpPr>
            <a:spLocks noGrp="1" noChangeArrowheads="1"/>
          </p:cNvSpPr>
          <p:nvPr>
            <p:ph type="body" idx="1"/>
          </p:nvPr>
        </p:nvSpPr>
        <p:spPr>
          <a:xfrm>
            <a:off x="457200" y="1828800"/>
            <a:ext cx="8229600" cy="4297363"/>
          </a:xfrm>
        </p:spPr>
        <p:txBody>
          <a:bodyPr/>
          <a:lstStyle/>
          <a:p>
            <a:pPr eaLnBrk="1" hangingPunct="1">
              <a:defRPr/>
            </a:pPr>
            <a:r>
              <a:rPr lang="en-US" dirty="0" smtClean="0">
                <a:effectLst/>
              </a:rPr>
              <a:t>Designed for information exchange</a:t>
            </a:r>
          </a:p>
          <a:p>
            <a:pPr eaLnBrk="1" hangingPunct="1">
              <a:defRPr/>
            </a:pPr>
            <a:r>
              <a:rPr lang="en-US" dirty="0" smtClean="0">
                <a:effectLst/>
              </a:rPr>
              <a:t>Tools used to create your own markup language</a:t>
            </a:r>
          </a:p>
          <a:p>
            <a:pPr eaLnBrk="1" hangingPunct="1">
              <a:defRPr/>
            </a:pPr>
            <a:r>
              <a:rPr lang="en-US" dirty="0" smtClean="0">
                <a:effectLst/>
              </a:rPr>
              <a:t>Used in e-commerce transactions</a:t>
            </a:r>
          </a:p>
          <a:p>
            <a:pPr eaLnBrk="1" hangingPunct="1">
              <a:buFontTx/>
              <a:buNone/>
              <a:defRPr/>
            </a:pPr>
            <a:endParaRPr lang="en-US" dirty="0" smtClean="0"/>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1FD4AFDB-3DB6-4EC2-8867-4B31A7D8F7C5}" type="slidenum">
              <a:rPr lang="en-US" smtClean="0"/>
              <a:pPr/>
              <a:t>26</a:t>
            </a:fld>
            <a:endParaRPr lang="en-US" b="1" smtClean="0"/>
          </a:p>
        </p:txBody>
      </p:sp>
      <p:sp>
        <p:nvSpPr>
          <p:cNvPr id="158722" name="Rectangle 2"/>
          <p:cNvSpPr>
            <a:spLocks noGrp="1" noChangeArrowheads="1"/>
          </p:cNvSpPr>
          <p:nvPr>
            <p:ph type="title"/>
          </p:nvPr>
        </p:nvSpPr>
        <p:spPr/>
        <p:txBody>
          <a:bodyPr/>
          <a:lstStyle/>
          <a:p>
            <a:pPr eaLnBrk="1" hangingPunct="1">
              <a:defRPr/>
            </a:pPr>
            <a:r>
              <a:rPr lang="en-US" dirty="0" smtClean="0"/>
              <a:t>Common Gateway </a:t>
            </a:r>
            <a:br>
              <a:rPr lang="en-US" dirty="0" smtClean="0"/>
            </a:br>
            <a:r>
              <a:rPr lang="en-US" dirty="0" smtClean="0"/>
              <a:t>Interface (CGI)</a:t>
            </a:r>
          </a:p>
        </p:txBody>
      </p:sp>
      <p:sp>
        <p:nvSpPr>
          <p:cNvPr id="158723" name="Rectangle 3"/>
          <p:cNvSpPr>
            <a:spLocks noGrp="1" noChangeArrowheads="1"/>
          </p:cNvSpPr>
          <p:nvPr>
            <p:ph type="body" idx="1"/>
          </p:nvPr>
        </p:nvSpPr>
        <p:spPr>
          <a:xfrm>
            <a:off x="457200" y="1828800"/>
            <a:ext cx="8229600" cy="3657600"/>
          </a:xfrm>
        </p:spPr>
        <p:txBody>
          <a:bodyPr/>
          <a:lstStyle/>
          <a:p>
            <a:pPr eaLnBrk="1" hangingPunct="1">
              <a:lnSpc>
                <a:spcPct val="80000"/>
              </a:lnSpc>
            </a:pPr>
            <a:r>
              <a:rPr lang="en-US" dirty="0" smtClean="0">
                <a:effectLst/>
              </a:rPr>
              <a:t>Browsers request that a program file executes (runs)</a:t>
            </a:r>
          </a:p>
          <a:p>
            <a:pPr eaLnBrk="1" hangingPunct="1">
              <a:lnSpc>
                <a:spcPct val="80000"/>
              </a:lnSpc>
            </a:pPr>
            <a:r>
              <a:rPr lang="en-US" dirty="0" smtClean="0">
                <a:effectLst/>
              </a:rPr>
              <a:t>CGI files are often called CGI scripts</a:t>
            </a:r>
          </a:p>
          <a:p>
            <a:pPr eaLnBrk="1" hangingPunct="1">
              <a:lnSpc>
                <a:spcPct val="80000"/>
              </a:lnSpc>
            </a:pPr>
            <a:r>
              <a:rPr lang="en-US" dirty="0" smtClean="0">
                <a:effectLst/>
              </a:rPr>
              <a:t>Adds Web page interaction</a:t>
            </a:r>
          </a:p>
          <a:p>
            <a:pPr lvl="1" eaLnBrk="1" hangingPunct="1">
              <a:lnSpc>
                <a:spcPct val="80000"/>
              </a:lnSpc>
            </a:pPr>
            <a:r>
              <a:rPr lang="en-US" dirty="0" smtClean="0">
                <a:effectLst/>
              </a:rPr>
              <a:t>Adding names to guest books/mailing lists</a:t>
            </a:r>
          </a:p>
          <a:p>
            <a:pPr lvl="1" eaLnBrk="1" hangingPunct="1">
              <a:lnSpc>
                <a:spcPct val="80000"/>
              </a:lnSpc>
            </a:pPr>
            <a:r>
              <a:rPr lang="en-US" dirty="0" smtClean="0">
                <a:effectLst/>
              </a:rPr>
              <a:t>Completing forms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9CC1C159-9C9C-4E1F-8D3F-84DCD6755E7B}" type="slidenum">
              <a:rPr lang="en-US" smtClean="0"/>
              <a:pPr/>
              <a:t>27</a:t>
            </a:fld>
            <a:endParaRPr lang="en-US" b="1" smtClean="0"/>
          </a:p>
        </p:txBody>
      </p:sp>
      <p:sp>
        <p:nvSpPr>
          <p:cNvPr id="158722" name="Rectangle 2"/>
          <p:cNvSpPr>
            <a:spLocks noGrp="1" noChangeArrowheads="1"/>
          </p:cNvSpPr>
          <p:nvPr>
            <p:ph type="title"/>
          </p:nvPr>
        </p:nvSpPr>
        <p:spPr/>
        <p:txBody>
          <a:bodyPr/>
          <a:lstStyle/>
          <a:p>
            <a:pPr eaLnBrk="1" hangingPunct="1">
              <a:defRPr/>
            </a:pPr>
            <a:r>
              <a:rPr lang="en-US" dirty="0" smtClean="0"/>
              <a:t>Dynamic HTML</a:t>
            </a:r>
          </a:p>
        </p:txBody>
      </p:sp>
      <p:sp>
        <p:nvSpPr>
          <p:cNvPr id="158723" name="Rectangle 3"/>
          <p:cNvSpPr>
            <a:spLocks noGrp="1" noChangeArrowheads="1"/>
          </p:cNvSpPr>
          <p:nvPr>
            <p:ph type="body" idx="1"/>
          </p:nvPr>
        </p:nvSpPr>
        <p:spPr>
          <a:xfrm>
            <a:off x="533400" y="1752600"/>
            <a:ext cx="8229600" cy="4162425"/>
          </a:xfrm>
        </p:spPr>
        <p:txBody>
          <a:bodyPr/>
          <a:lstStyle/>
          <a:p>
            <a:pPr eaLnBrk="1" hangingPunct="1">
              <a:lnSpc>
                <a:spcPct val="80000"/>
              </a:lnSpc>
            </a:pPr>
            <a:r>
              <a:rPr lang="en-US" dirty="0" smtClean="0">
                <a:effectLst/>
              </a:rPr>
              <a:t>A combination of technologies</a:t>
            </a:r>
          </a:p>
          <a:p>
            <a:pPr lvl="1" eaLnBrk="1" hangingPunct="1">
              <a:lnSpc>
                <a:spcPct val="80000"/>
              </a:lnSpc>
            </a:pPr>
            <a:r>
              <a:rPr lang="en-US" dirty="0" smtClean="0">
                <a:effectLst/>
              </a:rPr>
              <a:t>HTML/</a:t>
            </a:r>
            <a:r>
              <a:rPr lang="en-US" dirty="0" err="1" smtClean="0">
                <a:effectLst/>
              </a:rPr>
              <a:t>XHTML</a:t>
            </a:r>
            <a:endParaRPr lang="en-US" dirty="0" smtClean="0">
              <a:effectLst/>
            </a:endParaRPr>
          </a:p>
          <a:p>
            <a:pPr lvl="1" eaLnBrk="1" hangingPunct="1">
              <a:lnSpc>
                <a:spcPct val="80000"/>
              </a:lnSpc>
            </a:pPr>
            <a:r>
              <a:rPr lang="en-US" dirty="0" smtClean="0">
                <a:effectLst/>
              </a:rPr>
              <a:t>Cascading style sheets</a:t>
            </a:r>
          </a:p>
          <a:p>
            <a:pPr lvl="1" eaLnBrk="1" hangingPunct="1">
              <a:lnSpc>
                <a:spcPct val="80000"/>
              </a:lnSpc>
            </a:pPr>
            <a:r>
              <a:rPr lang="en-US" dirty="0" smtClean="0">
                <a:effectLst/>
              </a:rPr>
              <a:t>JavaScript</a:t>
            </a:r>
          </a:p>
          <a:p>
            <a:pPr eaLnBrk="1" hangingPunct="1">
              <a:lnSpc>
                <a:spcPct val="80000"/>
              </a:lnSpc>
            </a:pPr>
            <a:r>
              <a:rPr lang="en-US" dirty="0" smtClean="0">
                <a:effectLst/>
              </a:rPr>
              <a:t>Allows a Web page to change in response to user action</a:t>
            </a:r>
          </a:p>
          <a:p>
            <a:pPr eaLnBrk="1" hangingPunct="1">
              <a:lnSpc>
                <a:spcPct val="80000"/>
              </a:lnSpc>
            </a:pPr>
            <a:r>
              <a:rPr lang="en-US" dirty="0" smtClean="0">
                <a:effectLst/>
              </a:rPr>
              <a:t>Brings special effects to otherwise static Web pages</a:t>
            </a:r>
          </a:p>
        </p:txBody>
      </p:sp>
      <p:sp>
        <p:nvSpPr>
          <p:cNvPr id="6" name="Footer Placeholder 5"/>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32E7E460-CFB3-45FB-8800-5B09AE8EB41F}" type="slidenum">
              <a:rPr lang="en-US" smtClean="0"/>
              <a:pPr/>
              <a:t>28</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Cascading Style Sheets</a:t>
            </a:r>
          </a:p>
        </p:txBody>
      </p:sp>
      <p:sp>
        <p:nvSpPr>
          <p:cNvPr id="159747" name="Rectangle 3"/>
          <p:cNvSpPr>
            <a:spLocks noGrp="1" noChangeArrowheads="1"/>
          </p:cNvSpPr>
          <p:nvPr>
            <p:ph type="body" idx="1"/>
          </p:nvPr>
        </p:nvSpPr>
        <p:spPr>
          <a:xfrm>
            <a:off x="609600" y="1676400"/>
            <a:ext cx="8077200" cy="4419600"/>
          </a:xfrm>
        </p:spPr>
        <p:txBody>
          <a:bodyPr/>
          <a:lstStyle/>
          <a:p>
            <a:pPr eaLnBrk="1" hangingPunct="1">
              <a:lnSpc>
                <a:spcPct val="80000"/>
              </a:lnSpc>
              <a:defRPr/>
            </a:pPr>
            <a:r>
              <a:rPr lang="en-US" dirty="0" smtClean="0">
                <a:effectLst/>
              </a:rPr>
              <a:t>Statements that define in one single location how to display HTML/XHTML elements </a:t>
            </a:r>
          </a:p>
          <a:p>
            <a:pPr eaLnBrk="1" hangingPunct="1">
              <a:lnSpc>
                <a:spcPct val="80000"/>
              </a:lnSpc>
              <a:defRPr/>
            </a:pPr>
            <a:r>
              <a:rPr lang="en-US" dirty="0" smtClean="0">
                <a:effectLst/>
              </a:rPr>
              <a:t>Enable a Web developer to define a style for each HTML/XHTML element</a:t>
            </a:r>
          </a:p>
          <a:p>
            <a:pPr lvl="1" eaLnBrk="1" hangingPunct="1">
              <a:lnSpc>
                <a:spcPct val="80000"/>
              </a:lnSpc>
              <a:defRPr/>
            </a:pPr>
            <a:r>
              <a:rPr lang="en-US" dirty="0" smtClean="0">
                <a:effectLst/>
              </a:rPr>
              <a:t>The rule may be applied to as many elements on as many Web pages as needed</a:t>
            </a:r>
            <a:endParaRPr lang="en-US" sz="1200" dirty="0" smtClean="0">
              <a:effectLst/>
            </a:endParaRPr>
          </a:p>
          <a:p>
            <a:pPr lvl="1" eaLnBrk="1" hangingPunct="1">
              <a:lnSpc>
                <a:spcPct val="80000"/>
              </a:lnSpc>
              <a:defRPr/>
            </a:pPr>
            <a:r>
              <a:rPr lang="en-US" dirty="0" smtClean="0">
                <a:effectLst/>
              </a:rPr>
              <a:t>Speeds up global changes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BD231D0D-13DF-488B-A6B9-1B05CCE9F7BC}" type="slidenum">
              <a:rPr lang="en-US" smtClean="0"/>
              <a:pPr/>
              <a:t>29</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Document Object Model</a:t>
            </a:r>
          </a:p>
        </p:txBody>
      </p:sp>
      <p:sp>
        <p:nvSpPr>
          <p:cNvPr id="159747" name="Rectangle 3"/>
          <p:cNvSpPr>
            <a:spLocks noGrp="1" noChangeArrowheads="1"/>
          </p:cNvSpPr>
          <p:nvPr>
            <p:ph type="body" idx="1"/>
          </p:nvPr>
        </p:nvSpPr>
        <p:spPr>
          <a:xfrm>
            <a:off x="609600" y="1676400"/>
            <a:ext cx="8077200" cy="4419600"/>
          </a:xfrm>
        </p:spPr>
        <p:txBody>
          <a:bodyPr/>
          <a:lstStyle/>
          <a:p>
            <a:pPr eaLnBrk="1" hangingPunct="1">
              <a:lnSpc>
                <a:spcPct val="80000"/>
              </a:lnSpc>
              <a:defRPr/>
            </a:pPr>
            <a:r>
              <a:rPr lang="en-US" dirty="0" smtClean="0">
                <a:effectLst/>
              </a:rPr>
              <a:t>Organizes the objects and elements of a Web page</a:t>
            </a:r>
          </a:p>
          <a:p>
            <a:pPr eaLnBrk="1" hangingPunct="1">
              <a:lnSpc>
                <a:spcPct val="80000"/>
              </a:lnSpc>
              <a:defRPr/>
            </a:pPr>
            <a:r>
              <a:rPr lang="en-US" dirty="0" smtClean="0">
                <a:effectLst/>
              </a:rPr>
              <a:t>Defines every item on a Web page as an object</a:t>
            </a:r>
          </a:p>
          <a:p>
            <a:pPr eaLnBrk="1" hangingPunct="1">
              <a:lnSpc>
                <a:spcPct val="80000"/>
              </a:lnSpc>
              <a:defRPr/>
            </a:pPr>
            <a:r>
              <a:rPr lang="en-US" dirty="0" smtClean="0">
                <a:effectLst/>
              </a:rPr>
              <a:t>Developers can easily change the properties of these objects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5ACC0077-71F0-41D7-B571-E6BEFEF6A2EF}" type="slidenum">
              <a:rPr lang="en-US" smtClean="0"/>
              <a:pPr/>
              <a:t>3</a:t>
            </a:fld>
            <a:endParaRPr lang="en-US" b="1" smtClean="0"/>
          </a:p>
        </p:txBody>
      </p:sp>
      <p:sp>
        <p:nvSpPr>
          <p:cNvPr id="139266" name="Rectangle 2"/>
          <p:cNvSpPr>
            <a:spLocks noGrp="1" noChangeArrowheads="1"/>
          </p:cNvSpPr>
          <p:nvPr>
            <p:ph type="title"/>
          </p:nvPr>
        </p:nvSpPr>
        <p:spPr/>
        <p:txBody>
          <a:bodyPr/>
          <a:lstStyle/>
          <a:p>
            <a:pPr eaLnBrk="1" hangingPunct="1">
              <a:defRPr/>
            </a:pPr>
            <a:r>
              <a:rPr lang="en-US" dirty="0" smtClean="0"/>
              <a:t>Chapter Topics</a:t>
            </a:r>
          </a:p>
        </p:txBody>
      </p:sp>
      <p:sp>
        <p:nvSpPr>
          <p:cNvPr id="139267" name="Rectangle 3"/>
          <p:cNvSpPr>
            <a:spLocks noGrp="1" noChangeArrowheads="1"/>
          </p:cNvSpPr>
          <p:nvPr>
            <p:ph type="body" idx="1"/>
          </p:nvPr>
        </p:nvSpPr>
        <p:spPr/>
        <p:txBody>
          <a:bodyPr/>
          <a:lstStyle/>
          <a:p>
            <a:pPr eaLnBrk="1" hangingPunct="1">
              <a:lnSpc>
                <a:spcPct val="90000"/>
              </a:lnSpc>
            </a:pPr>
            <a:r>
              <a:rPr lang="en-US" dirty="0" smtClean="0">
                <a:effectLst/>
              </a:rPr>
              <a:t>Managing the Internet</a:t>
            </a:r>
          </a:p>
          <a:p>
            <a:pPr eaLnBrk="1" hangingPunct="1">
              <a:lnSpc>
                <a:spcPct val="90000"/>
              </a:lnSpc>
            </a:pPr>
            <a:r>
              <a:rPr lang="en-US" dirty="0" smtClean="0">
                <a:effectLst/>
              </a:rPr>
              <a:t>Interaction between Internet components</a:t>
            </a:r>
          </a:p>
          <a:p>
            <a:pPr eaLnBrk="1" hangingPunct="1">
              <a:lnSpc>
                <a:spcPct val="90000"/>
              </a:lnSpc>
            </a:pPr>
            <a:r>
              <a:rPr lang="en-US" dirty="0" smtClean="0">
                <a:effectLst/>
              </a:rPr>
              <a:t>Internet data transmission and protocols</a:t>
            </a:r>
          </a:p>
          <a:p>
            <a:pPr eaLnBrk="1" hangingPunct="1">
              <a:lnSpc>
                <a:spcPct val="90000"/>
              </a:lnSpc>
            </a:pPr>
            <a:r>
              <a:rPr lang="en-US" dirty="0" smtClean="0">
                <a:effectLst/>
              </a:rPr>
              <a:t>IP addresses and domain names</a:t>
            </a:r>
          </a:p>
          <a:p>
            <a:pPr eaLnBrk="1" hangingPunct="1">
              <a:lnSpc>
                <a:spcPct val="90000"/>
              </a:lnSpc>
            </a:pPr>
            <a:r>
              <a:rPr lang="en-US" dirty="0" smtClean="0">
                <a:effectLst/>
              </a:rPr>
              <a:t>FTP and Telnet</a:t>
            </a:r>
          </a:p>
          <a:p>
            <a:pPr eaLnBrk="1" hangingPunct="1">
              <a:lnSpc>
                <a:spcPct val="90000"/>
              </a:lnSpc>
            </a:pPr>
            <a:r>
              <a:rPr lang="en-US" dirty="0" smtClean="0">
                <a:effectLst/>
              </a:rPr>
              <a:t>HTML and XML</a:t>
            </a:r>
          </a:p>
          <a:p>
            <a:pPr eaLnBrk="1" hangingPunct="1">
              <a:lnSpc>
                <a:spcPct val="90000"/>
              </a:lnSpc>
            </a:pPr>
            <a:r>
              <a:rPr lang="en-US" dirty="0" smtClean="0">
                <a:effectLst/>
              </a:rPr>
              <a:t>How e-mail and instant messaging work, and how to keep them secure</a:t>
            </a:r>
          </a:p>
        </p:txBody>
      </p:sp>
      <p:sp>
        <p:nvSpPr>
          <p:cNvPr id="5" name="Footer Placeholder 4"/>
          <p:cNvSpPr>
            <a:spLocks noGrp="1"/>
          </p:cNvSpPr>
          <p:nvPr>
            <p:ph type="ftr" sz="quarter" idx="10"/>
          </p:nvPr>
        </p:nvSpPr>
        <p:spPr/>
        <p:txBody>
          <a:bodyPr/>
          <a:lstStyle/>
          <a:p>
            <a:pPr algn="l">
              <a:defRPr/>
            </a:pPr>
            <a:r>
              <a:rPr lang="en-US" dirty="0" smtClean="0"/>
              <a:t>Copyright © 2010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04E9458F-00D4-4650-A768-E93707ED0772}" type="slidenum">
              <a:rPr lang="en-US" smtClean="0"/>
              <a:pPr/>
              <a:t>30</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Client-Side Applications</a:t>
            </a:r>
          </a:p>
        </p:txBody>
      </p:sp>
      <p:sp>
        <p:nvSpPr>
          <p:cNvPr id="159747" name="Rectangle 3"/>
          <p:cNvSpPr>
            <a:spLocks noGrp="1" noChangeArrowheads="1"/>
          </p:cNvSpPr>
          <p:nvPr>
            <p:ph type="body" idx="1"/>
          </p:nvPr>
        </p:nvSpPr>
        <p:spPr>
          <a:xfrm>
            <a:off x="457200" y="1600200"/>
            <a:ext cx="8077200" cy="4267200"/>
          </a:xfrm>
        </p:spPr>
        <p:txBody>
          <a:bodyPr/>
          <a:lstStyle/>
          <a:p>
            <a:pPr eaLnBrk="1" hangingPunct="1">
              <a:lnSpc>
                <a:spcPct val="80000"/>
              </a:lnSpc>
            </a:pPr>
            <a:r>
              <a:rPr lang="en-US" dirty="0" smtClean="0">
                <a:effectLst/>
              </a:rPr>
              <a:t>Programs that run on a client computer with no interaction with the server</a:t>
            </a:r>
          </a:p>
          <a:p>
            <a:pPr eaLnBrk="1" hangingPunct="1">
              <a:lnSpc>
                <a:spcPct val="80000"/>
              </a:lnSpc>
            </a:pPr>
            <a:r>
              <a:rPr lang="en-US" dirty="0" smtClean="0">
                <a:effectLst/>
              </a:rPr>
              <a:t>Types of client-side applications include</a:t>
            </a:r>
          </a:p>
          <a:p>
            <a:pPr lvl="1" eaLnBrk="1" hangingPunct="1">
              <a:lnSpc>
                <a:spcPct val="80000"/>
              </a:lnSpc>
            </a:pPr>
            <a:r>
              <a:rPr lang="en-US" dirty="0" smtClean="0">
                <a:effectLst/>
              </a:rPr>
              <a:t>HTML/</a:t>
            </a:r>
            <a:r>
              <a:rPr lang="en-US" dirty="0" err="1" smtClean="0">
                <a:effectLst/>
              </a:rPr>
              <a:t>XHTML</a:t>
            </a:r>
            <a:r>
              <a:rPr lang="en-US" dirty="0" smtClean="0">
                <a:effectLst/>
              </a:rPr>
              <a:t> document embedded with JavaScript code</a:t>
            </a:r>
          </a:p>
          <a:p>
            <a:pPr lvl="1" eaLnBrk="1" hangingPunct="1">
              <a:lnSpc>
                <a:spcPct val="80000"/>
              </a:lnSpc>
            </a:pPr>
            <a:r>
              <a:rPr lang="en-US" dirty="0" smtClean="0">
                <a:effectLst/>
              </a:rPr>
              <a:t>Applet: Small program that resides on the server</a:t>
            </a:r>
            <a:endParaRPr lang="en-US" sz="2000" dirty="0" smtClean="0">
              <a:effectLst/>
            </a:endParaRP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EB532BD8-5B38-48D0-B062-DBDAC640DA9D}" type="slidenum">
              <a:rPr lang="en-US" smtClean="0"/>
              <a:pPr/>
              <a:t>31</a:t>
            </a:fld>
            <a:endParaRPr lang="en-US" b="1" smtClean="0"/>
          </a:p>
        </p:txBody>
      </p:sp>
      <p:sp>
        <p:nvSpPr>
          <p:cNvPr id="161795" name="Rectangle 3"/>
          <p:cNvSpPr>
            <a:spLocks noGrp="1" noChangeArrowheads="1"/>
          </p:cNvSpPr>
          <p:nvPr>
            <p:ph type="title"/>
          </p:nvPr>
        </p:nvSpPr>
        <p:spPr/>
        <p:txBody>
          <a:bodyPr/>
          <a:lstStyle/>
          <a:p>
            <a:pPr eaLnBrk="1" hangingPunct="1">
              <a:defRPr/>
            </a:pPr>
            <a:r>
              <a:rPr lang="en-US" dirty="0" smtClean="0"/>
              <a:t>Communications Over </a:t>
            </a:r>
            <a:br>
              <a:rPr lang="en-US" dirty="0" smtClean="0"/>
            </a:br>
            <a:r>
              <a:rPr lang="en-US" dirty="0" smtClean="0"/>
              <a:t>the Internet</a:t>
            </a:r>
          </a:p>
        </p:txBody>
      </p:sp>
      <p:sp>
        <p:nvSpPr>
          <p:cNvPr id="161797" name="Rectangle 5"/>
          <p:cNvSpPr>
            <a:spLocks noGrp="1" noChangeArrowheads="1"/>
          </p:cNvSpPr>
          <p:nvPr>
            <p:ph type="body" idx="1"/>
          </p:nvPr>
        </p:nvSpPr>
        <p:spPr>
          <a:xfrm>
            <a:off x="228600" y="1524000"/>
            <a:ext cx="3200400" cy="4114800"/>
          </a:xfrm>
        </p:spPr>
        <p:txBody>
          <a:bodyPr/>
          <a:lstStyle/>
          <a:p>
            <a:pPr eaLnBrk="1" hangingPunct="1">
              <a:defRPr/>
            </a:pPr>
            <a:r>
              <a:rPr lang="en-US" dirty="0" smtClean="0">
                <a:effectLst/>
              </a:rPr>
              <a:t>E-mail</a:t>
            </a:r>
          </a:p>
          <a:p>
            <a:pPr lvl="1" eaLnBrk="1" hangingPunct="1">
              <a:defRPr/>
            </a:pPr>
            <a:r>
              <a:rPr lang="en-US" dirty="0" smtClean="0">
                <a:effectLst/>
              </a:rPr>
              <a:t>Simple Mail Transfer Protocol (SMTP)</a:t>
            </a:r>
          </a:p>
          <a:p>
            <a:pPr lvl="1" eaLnBrk="1" hangingPunct="1">
              <a:defRPr/>
            </a:pPr>
            <a:r>
              <a:rPr lang="en-US" dirty="0" smtClean="0">
                <a:effectLst/>
              </a:rPr>
              <a:t>Multipurpose Internet Mail Extensions (MIME)</a:t>
            </a:r>
          </a:p>
        </p:txBody>
      </p:sp>
      <p:pic>
        <p:nvPicPr>
          <p:cNvPr id="32773" name="Picture 7" descr="AAFOBFB0"/>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352800" y="1600200"/>
            <a:ext cx="5486400" cy="4413250"/>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40B8C171-FCD5-4855-80B2-F3EEE06A07AE}" type="slidenum">
              <a:rPr lang="en-US" smtClean="0"/>
              <a:pPr/>
              <a:t>32</a:t>
            </a:fld>
            <a:endParaRPr lang="en-US" b="1" smtClean="0"/>
          </a:p>
        </p:txBody>
      </p:sp>
      <p:sp>
        <p:nvSpPr>
          <p:cNvPr id="201730" name="Rectangle 2"/>
          <p:cNvSpPr>
            <a:spLocks noGrp="1" noChangeArrowheads="1"/>
          </p:cNvSpPr>
          <p:nvPr>
            <p:ph type="title"/>
          </p:nvPr>
        </p:nvSpPr>
        <p:spPr/>
        <p:txBody>
          <a:bodyPr/>
          <a:lstStyle/>
          <a:p>
            <a:pPr eaLnBrk="1" hangingPunct="1">
              <a:defRPr/>
            </a:pPr>
            <a:r>
              <a:rPr lang="en-US" dirty="0" smtClean="0"/>
              <a:t>Communications Over </a:t>
            </a:r>
            <a:br>
              <a:rPr lang="en-US" dirty="0" smtClean="0"/>
            </a:br>
            <a:r>
              <a:rPr lang="en-US" dirty="0" smtClean="0"/>
              <a:t>the Internet</a:t>
            </a:r>
          </a:p>
        </p:txBody>
      </p:sp>
      <p:sp>
        <p:nvSpPr>
          <p:cNvPr id="201731" name="Rectangle 3"/>
          <p:cNvSpPr>
            <a:spLocks noGrp="1" noChangeArrowheads="1"/>
          </p:cNvSpPr>
          <p:nvPr>
            <p:ph type="body" idx="1"/>
          </p:nvPr>
        </p:nvSpPr>
        <p:spPr>
          <a:xfrm>
            <a:off x="457200" y="1828800"/>
            <a:ext cx="6629400" cy="4800600"/>
          </a:xfrm>
        </p:spPr>
        <p:txBody>
          <a:bodyPr/>
          <a:lstStyle/>
          <a:p>
            <a:pPr eaLnBrk="1" hangingPunct="1">
              <a:lnSpc>
                <a:spcPct val="80000"/>
              </a:lnSpc>
              <a:defRPr/>
            </a:pPr>
            <a:r>
              <a:rPr lang="en-US" dirty="0" smtClean="0">
                <a:effectLst/>
              </a:rPr>
              <a:t>E-mail security</a:t>
            </a:r>
          </a:p>
          <a:p>
            <a:pPr lvl="1" eaLnBrk="1" hangingPunct="1">
              <a:lnSpc>
                <a:spcPct val="80000"/>
              </a:lnSpc>
              <a:defRPr/>
            </a:pPr>
            <a:r>
              <a:rPr lang="en-US" dirty="0" smtClean="0">
                <a:effectLst/>
              </a:rPr>
              <a:t>Encryption </a:t>
            </a:r>
          </a:p>
          <a:p>
            <a:pPr lvl="2" eaLnBrk="1" hangingPunct="1">
              <a:lnSpc>
                <a:spcPct val="80000"/>
              </a:lnSpc>
              <a:defRPr/>
            </a:pPr>
            <a:r>
              <a:rPr lang="en-US" dirty="0" smtClean="0">
                <a:effectLst/>
              </a:rPr>
              <a:t>Private-key encryption</a:t>
            </a:r>
          </a:p>
          <a:p>
            <a:pPr lvl="2" eaLnBrk="1" hangingPunct="1">
              <a:lnSpc>
                <a:spcPct val="80000"/>
              </a:lnSpc>
              <a:defRPr/>
            </a:pPr>
            <a:r>
              <a:rPr lang="en-US" dirty="0" smtClean="0">
                <a:effectLst/>
              </a:rPr>
              <a:t>Public-key encryption</a:t>
            </a:r>
          </a:p>
          <a:p>
            <a:pPr lvl="1" eaLnBrk="1" hangingPunct="1">
              <a:lnSpc>
                <a:spcPct val="80000"/>
              </a:lnSpc>
              <a:defRPr/>
            </a:pPr>
            <a:r>
              <a:rPr lang="en-US" dirty="0" smtClean="0">
                <a:effectLst/>
              </a:rPr>
              <a:t>Secure data transmission software</a:t>
            </a:r>
          </a:p>
          <a:p>
            <a:pPr lvl="2" eaLnBrk="1" hangingPunct="1">
              <a:lnSpc>
                <a:spcPct val="80000"/>
              </a:lnSpc>
              <a:defRPr/>
            </a:pPr>
            <a:r>
              <a:rPr lang="en-US" dirty="0" smtClean="0">
                <a:effectLst/>
              </a:rPr>
              <a:t>SafeMessage </a:t>
            </a:r>
            <a:endParaRPr lang="en-US" sz="1800" dirty="0" smtClean="0">
              <a:effectLst/>
            </a:endParaRP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BE3378C9-C9A9-407F-B985-E01E7FD49026}" type="slidenum">
              <a:rPr lang="en-US" smtClean="0"/>
              <a:pPr/>
              <a:t>33</a:t>
            </a:fld>
            <a:endParaRPr lang="en-US" b="1" smtClean="0"/>
          </a:p>
        </p:txBody>
      </p:sp>
      <p:sp>
        <p:nvSpPr>
          <p:cNvPr id="162818" name="Rectangle 2"/>
          <p:cNvSpPr>
            <a:spLocks noGrp="1" noChangeArrowheads="1"/>
          </p:cNvSpPr>
          <p:nvPr>
            <p:ph type="title"/>
          </p:nvPr>
        </p:nvSpPr>
        <p:spPr/>
        <p:txBody>
          <a:bodyPr/>
          <a:lstStyle/>
          <a:p>
            <a:pPr eaLnBrk="1" hangingPunct="1">
              <a:defRPr/>
            </a:pPr>
            <a:r>
              <a:rPr lang="en-US" dirty="0" smtClean="0"/>
              <a:t>Instant Messaging (IM)</a:t>
            </a:r>
          </a:p>
        </p:txBody>
      </p:sp>
      <p:sp>
        <p:nvSpPr>
          <p:cNvPr id="162819" name="Rectangle 3"/>
          <p:cNvSpPr>
            <a:spLocks noGrp="1" noChangeArrowheads="1"/>
          </p:cNvSpPr>
          <p:nvPr>
            <p:ph type="body" idx="1"/>
          </p:nvPr>
        </p:nvSpPr>
        <p:spPr>
          <a:xfrm>
            <a:off x="457200" y="1524000"/>
            <a:ext cx="8001000" cy="4648200"/>
          </a:xfrm>
        </p:spPr>
        <p:txBody>
          <a:bodyPr/>
          <a:lstStyle/>
          <a:p>
            <a:pPr eaLnBrk="1" hangingPunct="1">
              <a:lnSpc>
                <a:spcPct val="90000"/>
              </a:lnSpc>
              <a:defRPr/>
            </a:pPr>
            <a:r>
              <a:rPr lang="en-US" dirty="0" smtClean="0">
                <a:effectLst/>
              </a:rPr>
              <a:t>Client/server program for real-time, text-based conversations</a:t>
            </a:r>
          </a:p>
          <a:p>
            <a:pPr eaLnBrk="1" hangingPunct="1">
              <a:lnSpc>
                <a:spcPct val="90000"/>
              </a:lnSpc>
              <a:defRPr/>
            </a:pPr>
            <a:r>
              <a:rPr lang="en-US" dirty="0" smtClean="0">
                <a:effectLst/>
              </a:rPr>
              <a:t>Popular IM programs</a:t>
            </a:r>
          </a:p>
          <a:p>
            <a:pPr lvl="1" eaLnBrk="1" hangingPunct="1">
              <a:lnSpc>
                <a:spcPct val="90000"/>
              </a:lnSpc>
              <a:defRPr/>
            </a:pPr>
            <a:r>
              <a:rPr lang="en-US" dirty="0" smtClean="0">
                <a:effectLst/>
              </a:rPr>
              <a:t>AOL Instant Messenger</a:t>
            </a:r>
          </a:p>
          <a:p>
            <a:pPr lvl="1" eaLnBrk="1" hangingPunct="1">
              <a:lnSpc>
                <a:spcPct val="90000"/>
              </a:lnSpc>
              <a:defRPr/>
            </a:pPr>
            <a:r>
              <a:rPr lang="en-US" dirty="0" smtClean="0">
                <a:effectLst/>
              </a:rPr>
              <a:t>ICQ</a:t>
            </a:r>
          </a:p>
          <a:p>
            <a:pPr lvl="1" eaLnBrk="1" hangingPunct="1">
              <a:lnSpc>
                <a:spcPct val="90000"/>
              </a:lnSpc>
              <a:defRPr/>
            </a:pPr>
            <a:r>
              <a:rPr lang="en-US" dirty="0" smtClean="0">
                <a:effectLst/>
              </a:rPr>
              <a:t>Yahoo! Messenger</a:t>
            </a:r>
          </a:p>
          <a:p>
            <a:pPr lvl="1" eaLnBrk="1" hangingPunct="1">
              <a:lnSpc>
                <a:spcPct val="90000"/>
              </a:lnSpc>
              <a:defRPr/>
            </a:pPr>
            <a:r>
              <a:rPr lang="en-US" dirty="0" smtClean="0">
                <a:effectLst/>
              </a:rPr>
              <a:t>Windows Live</a:t>
            </a:r>
          </a:p>
          <a:p>
            <a:pPr eaLnBrk="1" hangingPunct="1">
              <a:lnSpc>
                <a:spcPct val="90000"/>
              </a:lnSpc>
              <a:defRPr/>
            </a:pPr>
            <a:r>
              <a:rPr lang="en-US" dirty="0" smtClean="0">
                <a:effectLst/>
              </a:rPr>
              <a:t>Increasing security threats</a:t>
            </a:r>
          </a:p>
          <a:p>
            <a:pPr lvl="1" eaLnBrk="1" hangingPunct="1">
              <a:lnSpc>
                <a:spcPct val="90000"/>
              </a:lnSpc>
              <a:defRPr/>
            </a:pPr>
            <a:r>
              <a:rPr lang="en-US" dirty="0" smtClean="0">
                <a:effectLst/>
              </a:rPr>
              <a:t>Should not be used for sensitive data</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BE3378C9-C9A9-407F-B985-E01E7FD49026}" type="slidenum">
              <a:rPr lang="en-US" smtClean="0"/>
              <a:pPr/>
              <a:t>34</a:t>
            </a:fld>
            <a:endParaRPr lang="en-US" b="1" smtClean="0"/>
          </a:p>
        </p:txBody>
      </p:sp>
      <p:sp>
        <p:nvSpPr>
          <p:cNvPr id="162818" name="Rectangle 2"/>
          <p:cNvSpPr>
            <a:spLocks noGrp="1" noChangeArrowheads="1"/>
          </p:cNvSpPr>
          <p:nvPr>
            <p:ph type="title"/>
          </p:nvPr>
        </p:nvSpPr>
        <p:spPr/>
        <p:txBody>
          <a:bodyPr/>
          <a:lstStyle/>
          <a:p>
            <a:pPr eaLnBrk="1" hangingPunct="1">
              <a:defRPr/>
            </a:pPr>
            <a:r>
              <a:rPr lang="en-US" dirty="0" smtClean="0"/>
              <a:t>Instant Messaging (IM)</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pic>
        <p:nvPicPr>
          <p:cNvPr id="98306" name="Picture 22" descr="evans5e_ch13_21"/>
          <p:cNvPicPr>
            <a:picLocks noChangeAspect="1" noChangeArrowheads="1"/>
          </p:cNvPicPr>
          <p:nvPr/>
        </p:nvPicPr>
        <p:blipFill>
          <a:blip r:embed="rId3"/>
          <a:srcRect/>
          <a:stretch>
            <a:fillRect/>
          </a:stretch>
        </p:blipFill>
        <p:spPr bwMode="auto">
          <a:xfrm>
            <a:off x="1295400" y="1356360"/>
            <a:ext cx="640080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F457A351-2EAE-4EFD-B5A3-A20828C229A3}" type="slidenum">
              <a:rPr lang="en-US" smtClean="0"/>
              <a:pPr/>
              <a:t>35</a:t>
            </a:fld>
            <a:endParaRPr lang="en-US" b="1" smtClean="0"/>
          </a:p>
        </p:txBody>
      </p:sp>
      <p:sp>
        <p:nvSpPr>
          <p:cNvPr id="162818" name="Rectangle 2"/>
          <p:cNvSpPr>
            <a:spLocks noGrp="1" noChangeArrowheads="1"/>
          </p:cNvSpPr>
          <p:nvPr>
            <p:ph type="title"/>
          </p:nvPr>
        </p:nvSpPr>
        <p:spPr/>
        <p:txBody>
          <a:bodyPr/>
          <a:lstStyle/>
          <a:p>
            <a:pPr eaLnBrk="1" hangingPunct="1"/>
            <a:r>
              <a:rPr lang="en-US" smtClean="0"/>
              <a:t>Voice Over Internet (VoIP)</a:t>
            </a:r>
          </a:p>
        </p:txBody>
      </p:sp>
      <p:sp>
        <p:nvSpPr>
          <p:cNvPr id="162819" name="Rectangle 3"/>
          <p:cNvSpPr>
            <a:spLocks noGrp="1" noChangeArrowheads="1"/>
          </p:cNvSpPr>
          <p:nvPr>
            <p:ph type="body" idx="1"/>
          </p:nvPr>
        </p:nvSpPr>
        <p:spPr>
          <a:xfrm>
            <a:off x="457200" y="1524000"/>
            <a:ext cx="8001000" cy="4648200"/>
          </a:xfrm>
        </p:spPr>
        <p:txBody>
          <a:bodyPr/>
          <a:lstStyle/>
          <a:p>
            <a:pPr eaLnBrk="1" hangingPunct="1">
              <a:lnSpc>
                <a:spcPct val="90000"/>
              </a:lnSpc>
            </a:pPr>
            <a:r>
              <a:rPr lang="en-US" dirty="0" smtClean="0">
                <a:effectLst/>
              </a:rPr>
              <a:t>Allows free long-distance phone calls over the Internet</a:t>
            </a:r>
          </a:p>
          <a:p>
            <a:pPr eaLnBrk="1" hangingPunct="1">
              <a:lnSpc>
                <a:spcPct val="90000"/>
              </a:lnSpc>
            </a:pPr>
            <a:r>
              <a:rPr lang="en-US" dirty="0" smtClean="0">
                <a:effectLst/>
              </a:rPr>
              <a:t>Some cell phones are VoIP enabled</a:t>
            </a:r>
          </a:p>
          <a:p>
            <a:pPr lvl="1" eaLnBrk="1" hangingPunct="1">
              <a:lnSpc>
                <a:spcPct val="90000"/>
              </a:lnSpc>
            </a:pPr>
            <a:r>
              <a:rPr lang="en-US" dirty="0" smtClean="0">
                <a:effectLst/>
              </a:rPr>
              <a:t>Customers must be able to connect to a </a:t>
            </a:r>
            <a:r>
              <a:rPr lang="en-US" dirty="0" err="1" smtClean="0">
                <a:effectLst/>
              </a:rPr>
              <a:t>WiFi</a:t>
            </a:r>
            <a:r>
              <a:rPr lang="en-US" dirty="0" smtClean="0">
                <a:effectLst/>
              </a:rPr>
              <a:t> signal</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fld id="{BC673FA3-8E12-4C40-891D-7329A719D57D}" type="slidenum">
              <a:rPr lang="en-US" smtClean="0"/>
              <a:pPr/>
              <a:t>36</a:t>
            </a:fld>
            <a:endParaRPr lang="en-US" b="1" smtClean="0"/>
          </a:p>
        </p:txBody>
      </p:sp>
      <p:sp>
        <p:nvSpPr>
          <p:cNvPr id="231426" name="Rectangle 2"/>
          <p:cNvSpPr>
            <a:spLocks noGrp="1" noChangeArrowheads="1"/>
          </p:cNvSpPr>
          <p:nvPr>
            <p:ph type="title"/>
          </p:nvPr>
        </p:nvSpPr>
        <p:spPr/>
        <p:txBody>
          <a:bodyPr/>
          <a:lstStyle/>
          <a:p>
            <a:pPr eaLnBrk="1" hangingPunct="1">
              <a:defRPr/>
            </a:pPr>
            <a:r>
              <a:rPr lang="en-US" dirty="0" smtClean="0"/>
              <a:t>Chapter 13 Summary Questions</a:t>
            </a:r>
            <a:endParaRPr lang="en-US" sz="4000" dirty="0" smtClean="0"/>
          </a:p>
        </p:txBody>
      </p:sp>
      <p:sp>
        <p:nvSpPr>
          <p:cNvPr id="231427" name="Rectangle 3"/>
          <p:cNvSpPr>
            <a:spLocks noGrp="1" noChangeArrowheads="1"/>
          </p:cNvSpPr>
          <p:nvPr>
            <p:ph type="body" idx="1"/>
          </p:nvPr>
        </p:nvSpPr>
        <p:spPr/>
        <p:txBody>
          <a:bodyPr/>
          <a:lstStyle/>
          <a:p>
            <a:pPr eaLnBrk="1" hangingPunct="1">
              <a:defRPr/>
            </a:pPr>
            <a:r>
              <a:rPr lang="en-US" dirty="0" smtClean="0">
                <a:effectLst/>
              </a:rPr>
              <a:t>Who manages and pays for the Internet? </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21A787F7-A2E3-4919-9D73-2BBCB5C31A26}" type="slidenum">
              <a:rPr lang="en-US" smtClean="0"/>
              <a:pPr/>
              <a:t>37</a:t>
            </a:fld>
            <a:endParaRPr lang="en-US" b="1" smtClean="0"/>
          </a:p>
        </p:txBody>
      </p:sp>
      <p:sp>
        <p:nvSpPr>
          <p:cNvPr id="165890"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5891" name="Rectangle 3"/>
          <p:cNvSpPr>
            <a:spLocks noGrp="1" noChangeArrowheads="1"/>
          </p:cNvSpPr>
          <p:nvPr>
            <p:ph type="body" idx="1"/>
          </p:nvPr>
        </p:nvSpPr>
        <p:spPr/>
        <p:txBody>
          <a:bodyPr/>
          <a:lstStyle/>
          <a:p>
            <a:pPr eaLnBrk="1" hangingPunct="1">
              <a:defRPr/>
            </a:pPr>
            <a:r>
              <a:rPr lang="en-US" dirty="0" smtClean="0">
                <a:effectLst/>
              </a:rPr>
              <a:t>How do the Internet’s networking components interact?</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1194C619-BC64-46AE-87D0-D42B58996414}" type="slidenum">
              <a:rPr lang="en-US" smtClean="0"/>
              <a:pPr/>
              <a:t>38</a:t>
            </a:fld>
            <a:endParaRPr lang="en-US" b="1" smtClean="0"/>
          </a:p>
        </p:txBody>
      </p:sp>
      <p:sp>
        <p:nvSpPr>
          <p:cNvPr id="168962"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8963" name="Rectangle 3"/>
          <p:cNvSpPr>
            <a:spLocks noGrp="1" noChangeArrowheads="1"/>
          </p:cNvSpPr>
          <p:nvPr>
            <p:ph type="body" idx="1"/>
          </p:nvPr>
        </p:nvSpPr>
        <p:spPr/>
        <p:txBody>
          <a:bodyPr/>
          <a:lstStyle/>
          <a:p>
            <a:pPr eaLnBrk="1" hangingPunct="1">
              <a:defRPr/>
            </a:pPr>
            <a:r>
              <a:rPr lang="en-US" dirty="0" smtClean="0">
                <a:effectLst/>
              </a:rPr>
              <a:t>What data transmissions and protocols does the Internet use?</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fld id="{D6670584-62C9-4105-86EE-AF7A001979BA}" type="slidenum">
              <a:rPr lang="en-US" smtClean="0"/>
              <a:pPr/>
              <a:t>39</a:t>
            </a:fld>
            <a:endParaRPr lang="en-US" b="1" smtClean="0"/>
          </a:p>
        </p:txBody>
      </p:sp>
      <p:sp>
        <p:nvSpPr>
          <p:cNvPr id="169986"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9987" name="Rectangle 3"/>
          <p:cNvSpPr>
            <a:spLocks noGrp="1" noChangeArrowheads="1"/>
          </p:cNvSpPr>
          <p:nvPr>
            <p:ph type="body" idx="1"/>
          </p:nvPr>
        </p:nvSpPr>
        <p:spPr/>
        <p:txBody>
          <a:bodyPr/>
          <a:lstStyle/>
          <a:p>
            <a:pPr eaLnBrk="1" hangingPunct="1">
              <a:defRPr/>
            </a:pPr>
            <a:r>
              <a:rPr lang="en-US" dirty="0" smtClean="0">
                <a:effectLst/>
              </a:rPr>
              <a:t>Why are IP addresses and domain names important for Internet communications?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2E828116-E9B2-417A-A166-06DB7BEE81DE}" type="slidenum">
              <a:rPr lang="en-US" smtClean="0"/>
              <a:pPr/>
              <a:t>4</a:t>
            </a:fld>
            <a:endParaRPr lang="en-US" b="1" smtClean="0"/>
          </a:p>
        </p:txBody>
      </p:sp>
      <p:sp>
        <p:nvSpPr>
          <p:cNvPr id="140290" name="Rectangle 2"/>
          <p:cNvSpPr>
            <a:spLocks noGrp="1" noChangeArrowheads="1"/>
          </p:cNvSpPr>
          <p:nvPr>
            <p:ph type="title"/>
          </p:nvPr>
        </p:nvSpPr>
        <p:spPr/>
        <p:txBody>
          <a:bodyPr/>
          <a:lstStyle/>
          <a:p>
            <a:pPr eaLnBrk="1" hangingPunct="1">
              <a:defRPr/>
            </a:pPr>
            <a:r>
              <a:rPr lang="en-US" dirty="0" smtClean="0"/>
              <a:t>Management of the Internet</a:t>
            </a:r>
          </a:p>
        </p:txBody>
      </p:sp>
      <p:sp>
        <p:nvSpPr>
          <p:cNvPr id="140291" name="Rectangle 3"/>
          <p:cNvSpPr>
            <a:spLocks noGrp="1" noChangeArrowheads="1"/>
          </p:cNvSpPr>
          <p:nvPr>
            <p:ph type="body" sz="half" idx="1"/>
          </p:nvPr>
        </p:nvSpPr>
        <p:spPr>
          <a:xfrm>
            <a:off x="457200" y="1371600"/>
            <a:ext cx="4419600" cy="4876800"/>
          </a:xfrm>
          <a:ln>
            <a:solidFill>
              <a:schemeClr val="bg1"/>
            </a:solidFill>
          </a:ln>
        </p:spPr>
        <p:txBody>
          <a:bodyPr/>
          <a:lstStyle/>
          <a:p>
            <a:pPr eaLnBrk="1" hangingPunct="1">
              <a:defRPr/>
            </a:pPr>
            <a:r>
              <a:rPr lang="en-US" dirty="0" smtClean="0">
                <a:effectLst/>
              </a:rPr>
              <a:t>Who owns the Internet?</a:t>
            </a:r>
          </a:p>
          <a:p>
            <a:pPr lvl="1" eaLnBrk="1" hangingPunct="1">
              <a:defRPr/>
            </a:pPr>
            <a:r>
              <a:rPr lang="en-US" dirty="0" smtClean="0">
                <a:effectLst/>
              </a:rPr>
              <a:t>Individuals</a:t>
            </a:r>
          </a:p>
          <a:p>
            <a:pPr lvl="1" eaLnBrk="1" hangingPunct="1">
              <a:defRPr/>
            </a:pPr>
            <a:r>
              <a:rPr lang="en-US" dirty="0" smtClean="0">
                <a:effectLst/>
              </a:rPr>
              <a:t>Universities</a:t>
            </a:r>
          </a:p>
          <a:p>
            <a:pPr lvl="1" eaLnBrk="1" hangingPunct="1">
              <a:defRPr/>
            </a:pPr>
            <a:r>
              <a:rPr lang="en-US" dirty="0" smtClean="0">
                <a:effectLst/>
              </a:rPr>
              <a:t>Government agencies</a:t>
            </a:r>
          </a:p>
          <a:p>
            <a:pPr lvl="1" eaLnBrk="1" hangingPunct="1">
              <a:defRPr/>
            </a:pPr>
            <a:r>
              <a:rPr lang="en-US" dirty="0" smtClean="0">
                <a:effectLst/>
              </a:rPr>
              <a:t>Private companies</a:t>
            </a:r>
          </a:p>
          <a:p>
            <a:pPr eaLnBrk="1" hangingPunct="1">
              <a:defRPr/>
            </a:pPr>
            <a:r>
              <a:rPr lang="en-US" dirty="0" smtClean="0">
                <a:effectLst/>
              </a:rPr>
              <a:t>Who manages the Internet?</a:t>
            </a:r>
          </a:p>
          <a:p>
            <a:pPr lvl="1" eaLnBrk="1" hangingPunct="1">
              <a:defRPr/>
            </a:pPr>
            <a:r>
              <a:rPr lang="en-US" dirty="0" smtClean="0">
                <a:effectLst/>
              </a:rPr>
              <a:t>Nonprofit organizations</a:t>
            </a:r>
          </a:p>
          <a:p>
            <a:pPr lvl="1" eaLnBrk="1" hangingPunct="1">
              <a:defRPr/>
            </a:pPr>
            <a:r>
              <a:rPr lang="en-US" dirty="0" smtClean="0">
                <a:effectLst/>
              </a:rPr>
              <a:t>User groups</a:t>
            </a:r>
          </a:p>
        </p:txBody>
      </p:sp>
      <p:sp>
        <p:nvSpPr>
          <p:cNvPr id="140292" name="Rectangle 4"/>
          <p:cNvSpPr>
            <a:spLocks noGrp="1" noChangeArrowheads="1"/>
          </p:cNvSpPr>
          <p:nvPr>
            <p:ph type="body" sz="half" idx="2"/>
          </p:nvPr>
        </p:nvSpPr>
        <p:spPr>
          <a:xfrm>
            <a:off x="4724400" y="1447800"/>
            <a:ext cx="4419600" cy="2362200"/>
          </a:xfrm>
          <a:ln>
            <a:solidFill>
              <a:schemeClr val="bg1"/>
            </a:solidFill>
          </a:ln>
        </p:spPr>
        <p:txBody>
          <a:bodyPr/>
          <a:lstStyle/>
          <a:p>
            <a:pPr eaLnBrk="1" hangingPunct="1">
              <a:lnSpc>
                <a:spcPct val="90000"/>
              </a:lnSpc>
              <a:defRPr/>
            </a:pPr>
            <a:r>
              <a:rPr lang="en-US" dirty="0" smtClean="0">
                <a:effectLst/>
              </a:rPr>
              <a:t>Who pays for the Internet?</a:t>
            </a:r>
            <a:endParaRPr lang="en-US" sz="2400" dirty="0" smtClean="0">
              <a:effectLst/>
            </a:endParaRPr>
          </a:p>
          <a:p>
            <a:pPr lvl="1" eaLnBrk="1" hangingPunct="1">
              <a:lnSpc>
                <a:spcPct val="90000"/>
              </a:lnSpc>
              <a:defRPr/>
            </a:pPr>
            <a:r>
              <a:rPr lang="en-US" dirty="0" smtClean="0">
                <a:effectLst/>
              </a:rPr>
              <a:t>U.S. taxpayers</a:t>
            </a:r>
          </a:p>
          <a:p>
            <a:pPr lvl="1" eaLnBrk="1" hangingPunct="1">
              <a:lnSpc>
                <a:spcPct val="90000"/>
              </a:lnSpc>
              <a:defRPr/>
            </a:pPr>
            <a:r>
              <a:rPr lang="en-US" dirty="0" smtClean="0">
                <a:effectLst/>
              </a:rPr>
              <a:t>Businesses</a:t>
            </a:r>
          </a:p>
          <a:p>
            <a:pPr lvl="1" eaLnBrk="1" hangingPunct="1">
              <a:lnSpc>
                <a:spcPct val="90000"/>
              </a:lnSpc>
              <a:defRPr/>
            </a:pPr>
            <a:r>
              <a:rPr lang="en-US" dirty="0" smtClean="0">
                <a:effectLst/>
              </a:rPr>
              <a:t>Universities</a:t>
            </a:r>
          </a:p>
          <a:p>
            <a:pPr lvl="1" eaLnBrk="1" hangingPunct="1">
              <a:lnSpc>
                <a:spcPct val="90000"/>
              </a:lnSpc>
              <a:defRPr/>
            </a:pPr>
            <a:r>
              <a:rPr lang="en-US" dirty="0" smtClean="0">
                <a:effectLst/>
              </a:rPr>
              <a:t>Other countries</a:t>
            </a:r>
          </a:p>
        </p:txBody>
      </p:sp>
      <p:sp>
        <p:nvSpPr>
          <p:cNvPr id="7" name="Footer Placeholder 6"/>
          <p:cNvSpPr>
            <a:spLocks noGrp="1"/>
          </p:cNvSpPr>
          <p:nvPr>
            <p:ph type="ftr" sz="quarter" idx="10"/>
          </p:nvPr>
        </p:nvSpPr>
        <p:spPr/>
        <p:txBody>
          <a:bodyPr/>
          <a:lstStyle/>
          <a:p>
            <a:pPr>
              <a:defRPr/>
            </a:pPr>
            <a:r>
              <a:rPr lang="en-US" sz="1050" b="0" smtClean="0">
                <a:solidFill>
                  <a:srgbClr val="000000"/>
                </a:solidFill>
              </a:rPr>
              <a:t>Copyright © 2010 Pearson Education, Inc. Publishing as Prentice Hall </a:t>
            </a:r>
            <a:endParaRPr lang="en-US" sz="1050" b="0" dirty="0" smtClean="0">
              <a:solidFill>
                <a:srgbClr val="FFFBD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97F9DBC9-A188-4BA6-AD54-D06F210B5AEC}" type="slidenum">
              <a:rPr lang="en-US" smtClean="0"/>
              <a:pPr/>
              <a:t>40</a:t>
            </a:fld>
            <a:endParaRPr lang="en-US" b="1" smtClean="0"/>
          </a:p>
        </p:txBody>
      </p:sp>
      <p:sp>
        <p:nvSpPr>
          <p:cNvPr id="164866" name="Rectangle 2"/>
          <p:cNvSpPr>
            <a:spLocks noGrp="1" noChangeArrowheads="1"/>
          </p:cNvSpPr>
          <p:nvPr>
            <p:ph type="title"/>
          </p:nvPr>
        </p:nvSpPr>
        <p:spPr/>
        <p:txBody>
          <a:bodyPr/>
          <a:lstStyle/>
          <a:p>
            <a:pPr eaLnBrk="1" hangingPunct="1">
              <a:defRPr/>
            </a:pPr>
            <a:r>
              <a:rPr lang="en-US" dirty="0" smtClean="0"/>
              <a:t>Chapter 13 Summary Questions</a:t>
            </a:r>
            <a:endParaRPr lang="en-US" sz="4000" dirty="0" smtClean="0"/>
          </a:p>
        </p:txBody>
      </p:sp>
      <p:sp>
        <p:nvSpPr>
          <p:cNvPr id="164867" name="Rectangle 3"/>
          <p:cNvSpPr>
            <a:spLocks noGrp="1" noChangeArrowheads="1"/>
          </p:cNvSpPr>
          <p:nvPr>
            <p:ph type="body" idx="1"/>
          </p:nvPr>
        </p:nvSpPr>
        <p:spPr/>
        <p:txBody>
          <a:bodyPr/>
          <a:lstStyle/>
          <a:p>
            <a:pPr eaLnBrk="1" hangingPunct="1">
              <a:defRPr/>
            </a:pPr>
            <a:r>
              <a:rPr lang="en-US" dirty="0" smtClean="0">
                <a:effectLst/>
              </a:rPr>
              <a:t>What are FTP and Telnet, and how do I use them?</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8303B2AC-917C-4257-9EE3-7F07CDA7AB0B}" type="slidenum">
              <a:rPr lang="en-US" smtClean="0"/>
              <a:pPr/>
              <a:t>41</a:t>
            </a:fld>
            <a:endParaRPr lang="en-US" b="1" smtClean="0"/>
          </a:p>
        </p:txBody>
      </p:sp>
      <p:sp>
        <p:nvSpPr>
          <p:cNvPr id="166914"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6915" name="Rectangle 3"/>
          <p:cNvSpPr>
            <a:spLocks noGrp="1" noChangeArrowheads="1"/>
          </p:cNvSpPr>
          <p:nvPr>
            <p:ph type="body" idx="1"/>
          </p:nvPr>
        </p:nvSpPr>
        <p:spPr/>
        <p:txBody>
          <a:bodyPr/>
          <a:lstStyle/>
          <a:p>
            <a:pPr eaLnBrk="1" hangingPunct="1">
              <a:defRPr/>
            </a:pPr>
            <a:r>
              <a:rPr lang="en-US" dirty="0" smtClean="0">
                <a:effectLst/>
              </a:rPr>
              <a:t>What are HTML and XML used for?</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F9754F2-4C40-422B-870D-28B07591AEBC}" type="slidenum">
              <a:rPr lang="en-US" smtClean="0"/>
              <a:pPr/>
              <a:t>42</a:t>
            </a:fld>
            <a:endParaRPr lang="en-US" b="1" smtClean="0"/>
          </a:p>
        </p:txBody>
      </p:sp>
      <p:sp>
        <p:nvSpPr>
          <p:cNvPr id="167938"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7939" name="Rectangle 3"/>
          <p:cNvSpPr>
            <a:spLocks noGrp="1" noChangeArrowheads="1"/>
          </p:cNvSpPr>
          <p:nvPr>
            <p:ph type="body" idx="1"/>
          </p:nvPr>
        </p:nvSpPr>
        <p:spPr/>
        <p:txBody>
          <a:bodyPr/>
          <a:lstStyle/>
          <a:p>
            <a:pPr eaLnBrk="1" hangingPunct="1">
              <a:defRPr/>
            </a:pPr>
            <a:r>
              <a:rPr lang="en-US" dirty="0" smtClean="0">
                <a:effectLst/>
              </a:rPr>
              <a:t>How do e-mail, instant messaging, and Voice over Internet Protocol work, and how is information using these technologies kept secure?</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a:defRPr/>
            </a:pPr>
            <a:fld id="{02D9AA75-3209-44BD-AA77-B3079632DB87}" type="slidenum">
              <a:rPr lang="en-US" sz="1400">
                <a:solidFill>
                  <a:srgbClr val="000000"/>
                </a:solidFill>
                <a:effectLst>
                  <a:outerShdw blurRad="38100" dist="38100" dir="2700000" algn="tl">
                    <a:srgbClr val="FFFFFF"/>
                  </a:outerShdw>
                </a:effectLst>
              </a:rPr>
              <a:pPr algn="ctr">
                <a:defRPr/>
              </a:pPr>
              <a:t>43</a:t>
            </a:fld>
            <a:endParaRPr lang="en-US" sz="1400">
              <a:solidFill>
                <a:srgbClr val="000000"/>
              </a:solidFill>
              <a:effectLst>
                <a:outerShdw blurRad="38100" dist="38100" dir="2700000" algn="tl">
                  <a:srgbClr val="FFFFFF"/>
                </a:outerShdw>
              </a:effectLst>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pic>
        <p:nvPicPr>
          <p:cNvPr id="145411" name="Picture 5" descr="cid:3287383400_2177562"/>
          <p:cNvPicPr>
            <a:picLocks noChangeAspect="1" noChangeArrowheads="1"/>
          </p:cNvPicPr>
          <p:nvPr/>
        </p:nvPicPr>
        <p:blipFill>
          <a:blip r:embed="rId3" r:link="rId4"/>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FFFFFF"/>
                  </a:outerShdw>
                </a:effectLst>
                <a:latin typeface="+mn-lt"/>
              </a:rPr>
              <a:t>Copyright © 2010 Pearson Education, Inc.  </a:t>
            </a:r>
          </a:p>
          <a:p>
            <a:pPr algn="ctr">
              <a:defRPr/>
            </a:pPr>
            <a:r>
              <a:rPr lang="en-US" sz="1800" dirty="0">
                <a:solidFill>
                  <a:srgbClr val="000000"/>
                </a:solidFill>
                <a:effectLst>
                  <a:outerShdw blurRad="38100" dist="38100" dir="2700000" algn="tl">
                    <a:srgbClr val="FFFFFF"/>
                  </a:outerShdw>
                </a:effectLst>
                <a:latin typeface="+mn-lt"/>
              </a:rPr>
              <a:t>Publishing as Prentice Hall</a:t>
            </a:r>
          </a:p>
        </p:txBody>
      </p:sp>
      <p:sp>
        <p:nvSpPr>
          <p:cNvPr id="7" name="Slide Number Placeholder 6"/>
          <p:cNvSpPr>
            <a:spLocks noGrp="1"/>
          </p:cNvSpPr>
          <p:nvPr>
            <p:ph type="sldNum" sz="quarter" idx="10"/>
          </p:nvPr>
        </p:nvSpPr>
        <p:spPr/>
        <p:txBody>
          <a:bodyPr/>
          <a:lstStyle/>
          <a:p>
            <a:pPr>
              <a:defRPr/>
            </a:pPr>
            <a:fld id="{B6B6B286-88F8-4DC4-9ED1-5DB28D5C439A}"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6150A064-6BF7-49FC-8A35-47E7E4DD3B3C}" type="slidenum">
              <a:rPr lang="en-US" smtClean="0"/>
              <a:pPr/>
              <a:t>5</a:t>
            </a:fld>
            <a:endParaRPr lang="en-US" b="1" smtClean="0"/>
          </a:p>
        </p:txBody>
      </p:sp>
      <p:sp>
        <p:nvSpPr>
          <p:cNvPr id="144386" name="Rectangle 2"/>
          <p:cNvSpPr>
            <a:spLocks noGrp="1" noChangeArrowheads="1"/>
          </p:cNvSpPr>
          <p:nvPr>
            <p:ph type="title"/>
          </p:nvPr>
        </p:nvSpPr>
        <p:spPr/>
        <p:txBody>
          <a:bodyPr/>
          <a:lstStyle/>
          <a:p>
            <a:pPr eaLnBrk="1" hangingPunct="1">
              <a:defRPr/>
            </a:pPr>
            <a:r>
              <a:rPr lang="en-US" dirty="0" smtClean="0"/>
              <a:t>Connecting to the Internet </a:t>
            </a:r>
          </a:p>
        </p:txBody>
      </p:sp>
      <p:sp>
        <p:nvSpPr>
          <p:cNvPr id="144387" name="Rectangle 3"/>
          <p:cNvSpPr>
            <a:spLocks noGrp="1" noChangeArrowheads="1"/>
          </p:cNvSpPr>
          <p:nvPr>
            <p:ph type="body" idx="1"/>
          </p:nvPr>
        </p:nvSpPr>
        <p:spPr>
          <a:xfrm>
            <a:off x="457200" y="1600200"/>
            <a:ext cx="8229600" cy="4572000"/>
          </a:xfrm>
        </p:spPr>
        <p:txBody>
          <a:bodyPr/>
          <a:lstStyle/>
          <a:p>
            <a:pPr eaLnBrk="1" hangingPunct="1">
              <a:lnSpc>
                <a:spcPct val="80000"/>
              </a:lnSpc>
            </a:pPr>
            <a:r>
              <a:rPr lang="en-US" dirty="0" smtClean="0">
                <a:effectLst/>
              </a:rPr>
              <a:t>Internet backbone</a:t>
            </a:r>
          </a:p>
          <a:p>
            <a:pPr lvl="1" eaLnBrk="1" hangingPunct="1">
              <a:lnSpc>
                <a:spcPct val="80000"/>
              </a:lnSpc>
            </a:pPr>
            <a:r>
              <a:rPr lang="en-US" dirty="0" smtClean="0">
                <a:solidFill>
                  <a:srgbClr val="000000"/>
                </a:solidFill>
                <a:effectLst/>
              </a:rPr>
              <a:t>Collection of large national and international networks</a:t>
            </a:r>
          </a:p>
          <a:p>
            <a:pPr lvl="1" eaLnBrk="1" hangingPunct="1">
              <a:lnSpc>
                <a:spcPct val="80000"/>
              </a:lnSpc>
            </a:pPr>
            <a:r>
              <a:rPr lang="en-US" dirty="0" smtClean="0">
                <a:solidFill>
                  <a:srgbClr val="000000"/>
                </a:solidFill>
                <a:effectLst/>
              </a:rPr>
              <a:t>Verizon, AT&amp;T, Sprint Nextel, Qwest</a:t>
            </a:r>
          </a:p>
          <a:p>
            <a:pPr eaLnBrk="1" hangingPunct="1">
              <a:lnSpc>
                <a:spcPct val="80000"/>
              </a:lnSpc>
            </a:pPr>
            <a:r>
              <a:rPr lang="en-US" dirty="0" smtClean="0">
                <a:effectLst/>
              </a:rPr>
              <a:t>T lines</a:t>
            </a:r>
            <a:r>
              <a:rPr lang="en-US" dirty="0" smtClean="0">
                <a:effectLst/>
                <a:cs typeface="Arial" charset="0"/>
              </a:rPr>
              <a:t>—</a:t>
            </a:r>
            <a:r>
              <a:rPr lang="en-US" dirty="0" smtClean="0">
                <a:effectLst/>
              </a:rPr>
              <a:t>initially used for backbone ISP connection</a:t>
            </a:r>
          </a:p>
          <a:p>
            <a:pPr lvl="1" eaLnBrk="1" hangingPunct="1">
              <a:lnSpc>
                <a:spcPct val="80000"/>
              </a:lnSpc>
            </a:pPr>
            <a:r>
              <a:rPr lang="en-US" dirty="0" smtClean="0">
                <a:solidFill>
                  <a:srgbClr val="000000"/>
                </a:solidFill>
                <a:effectLst/>
              </a:rPr>
              <a:t>Carried digital data over twisted pair wires</a:t>
            </a:r>
          </a:p>
          <a:p>
            <a:pPr eaLnBrk="1" hangingPunct="1">
              <a:lnSpc>
                <a:spcPct val="80000"/>
              </a:lnSpc>
            </a:pPr>
            <a:r>
              <a:rPr lang="en-US" dirty="0" smtClean="0">
                <a:effectLst/>
              </a:rPr>
              <a:t>Optical carrier line (OC)</a:t>
            </a:r>
            <a:r>
              <a:rPr lang="en-US" dirty="0" smtClean="0">
                <a:effectLst/>
                <a:cs typeface="Arial" charset="0"/>
              </a:rPr>
              <a:t>—</a:t>
            </a:r>
            <a:r>
              <a:rPr lang="en-US" dirty="0" smtClean="0">
                <a:effectLst/>
              </a:rPr>
              <a:t>today’s most common backbone ISP connection</a:t>
            </a:r>
          </a:p>
          <a:p>
            <a:pPr lvl="1" eaLnBrk="1" hangingPunct="1">
              <a:lnSpc>
                <a:spcPct val="80000"/>
              </a:lnSpc>
            </a:pPr>
            <a:r>
              <a:rPr lang="en-US" dirty="0" smtClean="0">
                <a:solidFill>
                  <a:srgbClr val="000000"/>
                </a:solidFill>
                <a:effectLst/>
              </a:rPr>
              <a:t>High-speed, fiber-optic communications lines designed to provide high throughput</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1681E05E-C06B-4FCB-A2E5-05DC0985EC5E}" type="slidenum">
              <a:rPr lang="en-US" smtClean="0"/>
              <a:pPr/>
              <a:t>6</a:t>
            </a:fld>
            <a:endParaRPr lang="en-US" b="1" smtClean="0"/>
          </a:p>
        </p:txBody>
      </p:sp>
      <p:sp>
        <p:nvSpPr>
          <p:cNvPr id="233474" name="Rectangle 2"/>
          <p:cNvSpPr>
            <a:spLocks noGrp="1" noChangeArrowheads="1"/>
          </p:cNvSpPr>
          <p:nvPr>
            <p:ph type="title"/>
          </p:nvPr>
        </p:nvSpPr>
        <p:spPr/>
        <p:txBody>
          <a:bodyPr/>
          <a:lstStyle/>
          <a:p>
            <a:pPr eaLnBrk="1" hangingPunct="1">
              <a:defRPr/>
            </a:pPr>
            <a:r>
              <a:rPr lang="en-US" dirty="0" smtClean="0"/>
              <a:t>Connecting to the Internet</a:t>
            </a:r>
          </a:p>
        </p:txBody>
      </p:sp>
      <p:sp>
        <p:nvSpPr>
          <p:cNvPr id="233475" name="Rectangle 3"/>
          <p:cNvSpPr>
            <a:spLocks noGrp="1" noChangeArrowheads="1"/>
          </p:cNvSpPr>
          <p:nvPr>
            <p:ph type="body" idx="1"/>
          </p:nvPr>
        </p:nvSpPr>
        <p:spPr>
          <a:xfrm>
            <a:off x="457200" y="1600200"/>
            <a:ext cx="8229600" cy="4572000"/>
          </a:xfrm>
        </p:spPr>
        <p:txBody>
          <a:bodyPr/>
          <a:lstStyle/>
          <a:p>
            <a:pPr eaLnBrk="1" hangingPunct="1">
              <a:lnSpc>
                <a:spcPct val="80000"/>
              </a:lnSpc>
            </a:pPr>
            <a:r>
              <a:rPr lang="en-US" dirty="0" smtClean="0">
                <a:effectLst/>
              </a:rPr>
              <a:t>In the past</a:t>
            </a:r>
          </a:p>
          <a:p>
            <a:pPr lvl="1" eaLnBrk="1" hangingPunct="1">
              <a:lnSpc>
                <a:spcPct val="80000"/>
              </a:lnSpc>
            </a:pPr>
            <a:r>
              <a:rPr lang="en-US" dirty="0" smtClean="0">
                <a:effectLst/>
              </a:rPr>
              <a:t>Points of connection between ISPs </a:t>
            </a:r>
          </a:p>
          <a:p>
            <a:pPr lvl="3" eaLnBrk="1" hangingPunct="1">
              <a:lnSpc>
                <a:spcPct val="80000"/>
              </a:lnSpc>
            </a:pPr>
            <a:r>
              <a:rPr lang="en-US" sz="2400" dirty="0" smtClean="0">
                <a:effectLst/>
              </a:rPr>
              <a:t>Once known as network access points (</a:t>
            </a:r>
            <a:r>
              <a:rPr lang="en-US" sz="2400" dirty="0" err="1" smtClean="0">
                <a:effectLst/>
              </a:rPr>
              <a:t>NAPs</a:t>
            </a:r>
            <a:r>
              <a:rPr lang="en-US" sz="2400" dirty="0" smtClean="0">
                <a:effectLst/>
              </a:rPr>
              <a:t>)</a:t>
            </a:r>
          </a:p>
          <a:p>
            <a:pPr lvl="3" eaLnBrk="1" hangingPunct="1">
              <a:lnSpc>
                <a:spcPct val="80000"/>
              </a:lnSpc>
            </a:pPr>
            <a:r>
              <a:rPr lang="en-US" sz="2400" dirty="0" smtClean="0">
                <a:effectLst/>
              </a:rPr>
              <a:t>Designed to move large amount of data among networks</a:t>
            </a:r>
          </a:p>
          <a:p>
            <a:pPr eaLnBrk="1" hangingPunct="1">
              <a:lnSpc>
                <a:spcPct val="80000"/>
              </a:lnSpc>
            </a:pPr>
            <a:r>
              <a:rPr lang="en-US" dirty="0" smtClean="0">
                <a:effectLst/>
              </a:rPr>
              <a:t>Now</a:t>
            </a:r>
          </a:p>
          <a:p>
            <a:pPr lvl="1" eaLnBrk="1" hangingPunct="1">
              <a:lnSpc>
                <a:spcPct val="80000"/>
              </a:lnSpc>
            </a:pPr>
            <a:r>
              <a:rPr lang="en-US" dirty="0" smtClean="0">
                <a:effectLst/>
              </a:rPr>
              <a:t>Private sector companies make up the Internet system </a:t>
            </a:r>
          </a:p>
          <a:p>
            <a:pPr lvl="3" eaLnBrk="1" hangingPunct="1">
              <a:lnSpc>
                <a:spcPct val="80000"/>
              </a:lnSpc>
            </a:pPr>
            <a:r>
              <a:rPr lang="en-US" sz="2400" dirty="0" smtClean="0">
                <a:effectLst/>
              </a:rPr>
              <a:t>Exchange data via Internet exchange points (</a:t>
            </a:r>
            <a:r>
              <a:rPr lang="en-US" sz="2400" dirty="0" err="1" smtClean="0">
                <a:effectLst/>
              </a:rPr>
              <a:t>IXPs</a:t>
            </a:r>
            <a:r>
              <a:rPr lang="en-US" sz="2400" dirty="0" smtClean="0">
                <a:effectLst/>
              </a:rPr>
              <a:t>) </a:t>
            </a:r>
          </a:p>
          <a:p>
            <a:pPr lvl="3" eaLnBrk="1" hangingPunct="1">
              <a:lnSpc>
                <a:spcPct val="80000"/>
              </a:lnSpc>
            </a:pPr>
            <a:r>
              <a:rPr lang="en-US" sz="2400" dirty="0" smtClean="0">
                <a:effectLst/>
              </a:rPr>
              <a:t>Typical </a:t>
            </a:r>
            <a:r>
              <a:rPr lang="en-US" sz="2400" dirty="0" err="1" smtClean="0">
                <a:effectLst/>
              </a:rPr>
              <a:t>IXP</a:t>
            </a:r>
            <a:r>
              <a:rPr lang="en-US" sz="2400" dirty="0" smtClean="0">
                <a:effectLst/>
              </a:rPr>
              <a:t> is made up of one or more network switches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AD956F02-6BDB-4196-921A-BD113B743199}" type="slidenum">
              <a:rPr lang="en-US" smtClean="0"/>
              <a:pPr/>
              <a:t>7</a:t>
            </a:fld>
            <a:endParaRPr lang="en-US" b="1" smtClean="0"/>
          </a:p>
        </p:txBody>
      </p:sp>
      <p:sp>
        <p:nvSpPr>
          <p:cNvPr id="145410" name="Rectangle 2"/>
          <p:cNvSpPr>
            <a:spLocks noGrp="1" noChangeArrowheads="1"/>
          </p:cNvSpPr>
          <p:nvPr>
            <p:ph type="title"/>
          </p:nvPr>
        </p:nvSpPr>
        <p:spPr/>
        <p:txBody>
          <a:bodyPr/>
          <a:lstStyle/>
          <a:p>
            <a:pPr eaLnBrk="1" hangingPunct="1">
              <a:defRPr/>
            </a:pPr>
            <a:r>
              <a:rPr lang="en-US" dirty="0" smtClean="0"/>
              <a:t>Points of Presence (POP)</a:t>
            </a:r>
          </a:p>
        </p:txBody>
      </p:sp>
      <p:sp>
        <p:nvSpPr>
          <p:cNvPr id="145411" name="Rectangle 3"/>
          <p:cNvSpPr>
            <a:spLocks noGrp="1" noChangeArrowheads="1"/>
          </p:cNvSpPr>
          <p:nvPr>
            <p:ph type="body" idx="1"/>
          </p:nvPr>
        </p:nvSpPr>
        <p:spPr>
          <a:xfrm>
            <a:off x="457200" y="1447800"/>
            <a:ext cx="8229600" cy="4876800"/>
          </a:xfrm>
        </p:spPr>
        <p:txBody>
          <a:bodyPr/>
          <a:lstStyle/>
          <a:p>
            <a:pPr eaLnBrk="1" hangingPunct="1">
              <a:defRPr/>
            </a:pPr>
            <a:r>
              <a:rPr lang="en-US" dirty="0" smtClean="0">
                <a:effectLst/>
              </a:rPr>
              <a:t>Bank of modems where individual users connect to an ISP</a:t>
            </a:r>
          </a:p>
        </p:txBody>
      </p:sp>
      <p:sp>
        <p:nvSpPr>
          <p:cNvPr id="6" name="Footer Placeholder 5"/>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pic>
        <p:nvPicPr>
          <p:cNvPr id="8201" name="Picture 5" descr="evans5e_ch13_04"/>
          <p:cNvPicPr>
            <a:picLocks noChangeAspect="1" noChangeArrowheads="1"/>
          </p:cNvPicPr>
          <p:nvPr/>
        </p:nvPicPr>
        <p:blipFill>
          <a:blip r:embed="rId3"/>
          <a:srcRect/>
          <a:stretch>
            <a:fillRect/>
          </a:stretch>
        </p:blipFill>
        <p:spPr bwMode="auto">
          <a:xfrm>
            <a:off x="381000" y="2667000"/>
            <a:ext cx="8634413" cy="373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EBAB7D94-064A-434A-BF42-043AFFCA40DE}" type="slidenum">
              <a:rPr lang="en-US" smtClean="0"/>
              <a:pPr/>
              <a:t>8</a:t>
            </a:fld>
            <a:endParaRPr lang="en-US" b="1" smtClean="0"/>
          </a:p>
        </p:txBody>
      </p:sp>
      <p:sp>
        <p:nvSpPr>
          <p:cNvPr id="146434" name="Rectangle 2"/>
          <p:cNvSpPr>
            <a:spLocks noGrp="1" noChangeArrowheads="1"/>
          </p:cNvSpPr>
          <p:nvPr>
            <p:ph type="title"/>
          </p:nvPr>
        </p:nvSpPr>
        <p:spPr/>
        <p:txBody>
          <a:bodyPr/>
          <a:lstStyle/>
          <a:p>
            <a:pPr eaLnBrk="1" hangingPunct="1">
              <a:defRPr/>
            </a:pPr>
            <a:r>
              <a:rPr lang="en-US" dirty="0" smtClean="0"/>
              <a:t>The Network Model of </a:t>
            </a:r>
            <a:br>
              <a:rPr lang="en-US" dirty="0" smtClean="0"/>
            </a:br>
            <a:r>
              <a:rPr lang="en-US" dirty="0" smtClean="0"/>
              <a:t>the Internet</a:t>
            </a:r>
            <a:endParaRPr lang="en-US" sz="4800" dirty="0" smtClean="0"/>
          </a:p>
        </p:txBody>
      </p:sp>
      <p:sp>
        <p:nvSpPr>
          <p:cNvPr id="146435" name="Rectangle 3"/>
          <p:cNvSpPr>
            <a:spLocks noGrp="1" noChangeArrowheads="1"/>
          </p:cNvSpPr>
          <p:nvPr>
            <p:ph type="body" idx="1"/>
          </p:nvPr>
        </p:nvSpPr>
        <p:spPr>
          <a:xfrm>
            <a:off x="381000" y="1981200"/>
            <a:ext cx="8229600" cy="4068763"/>
          </a:xfrm>
        </p:spPr>
        <p:txBody>
          <a:bodyPr/>
          <a:lstStyle/>
          <a:p>
            <a:pPr eaLnBrk="1" hangingPunct="1">
              <a:lnSpc>
                <a:spcPct val="90000"/>
              </a:lnSpc>
            </a:pPr>
            <a:r>
              <a:rPr lang="en-US" dirty="0" smtClean="0">
                <a:effectLst/>
              </a:rPr>
              <a:t>Internet communications follow the client/server network model</a:t>
            </a:r>
          </a:p>
          <a:p>
            <a:pPr eaLnBrk="1" hangingPunct="1">
              <a:lnSpc>
                <a:spcPct val="90000"/>
              </a:lnSpc>
            </a:pPr>
            <a:r>
              <a:rPr lang="en-US" dirty="0" smtClean="0">
                <a:effectLst/>
              </a:rPr>
              <a:t>Clients request services</a:t>
            </a:r>
          </a:p>
          <a:p>
            <a:pPr eaLnBrk="1" hangingPunct="1">
              <a:lnSpc>
                <a:spcPct val="90000"/>
              </a:lnSpc>
            </a:pPr>
            <a:r>
              <a:rPr lang="en-US" dirty="0" smtClean="0">
                <a:effectLst/>
              </a:rPr>
              <a:t>Servers respond to requests</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05D57FAE-1601-4188-8DF9-3398382A7FD6}" type="slidenum">
              <a:rPr lang="en-US" smtClean="0"/>
              <a:pPr/>
              <a:t>9</a:t>
            </a:fld>
            <a:endParaRPr lang="en-US" b="1" smtClean="0"/>
          </a:p>
        </p:txBody>
      </p:sp>
      <p:sp>
        <p:nvSpPr>
          <p:cNvPr id="223234" name="Rectangle 2"/>
          <p:cNvSpPr>
            <a:spLocks noGrp="1" noChangeArrowheads="1"/>
          </p:cNvSpPr>
          <p:nvPr>
            <p:ph type="title"/>
          </p:nvPr>
        </p:nvSpPr>
        <p:spPr/>
        <p:txBody>
          <a:bodyPr/>
          <a:lstStyle/>
          <a:p>
            <a:pPr eaLnBrk="1" hangingPunct="1">
              <a:defRPr/>
            </a:pPr>
            <a:r>
              <a:rPr lang="en-US" dirty="0" smtClean="0"/>
              <a:t>The Network Model of </a:t>
            </a:r>
            <a:br>
              <a:rPr lang="en-US" dirty="0" smtClean="0"/>
            </a:br>
            <a:r>
              <a:rPr lang="en-US" dirty="0" smtClean="0"/>
              <a:t>the Internet</a:t>
            </a:r>
            <a:endParaRPr lang="en-US" sz="4800" dirty="0" smtClean="0"/>
          </a:p>
        </p:txBody>
      </p:sp>
      <p:sp>
        <p:nvSpPr>
          <p:cNvPr id="223235" name="Rectangle 3"/>
          <p:cNvSpPr>
            <a:spLocks noGrp="1" noChangeArrowheads="1"/>
          </p:cNvSpPr>
          <p:nvPr>
            <p:ph type="body" idx="1"/>
          </p:nvPr>
        </p:nvSpPr>
        <p:spPr>
          <a:xfrm>
            <a:off x="381000" y="1752600"/>
            <a:ext cx="8229600" cy="4297363"/>
          </a:xfrm>
        </p:spPr>
        <p:txBody>
          <a:bodyPr/>
          <a:lstStyle/>
          <a:p>
            <a:pPr eaLnBrk="1" hangingPunct="1">
              <a:lnSpc>
                <a:spcPct val="90000"/>
              </a:lnSpc>
            </a:pPr>
            <a:r>
              <a:rPr lang="en-US" dirty="0" smtClean="0">
                <a:effectLst/>
              </a:rPr>
              <a:t>Types of servers</a:t>
            </a:r>
          </a:p>
          <a:p>
            <a:pPr lvl="1" eaLnBrk="1" hangingPunct="1">
              <a:lnSpc>
                <a:spcPct val="90000"/>
              </a:lnSpc>
            </a:pPr>
            <a:r>
              <a:rPr lang="en-US" dirty="0" smtClean="0">
                <a:effectLst/>
              </a:rPr>
              <a:t>Web servers</a:t>
            </a:r>
          </a:p>
          <a:p>
            <a:pPr lvl="2" eaLnBrk="1" hangingPunct="1">
              <a:lnSpc>
                <a:spcPct val="90000"/>
              </a:lnSpc>
            </a:pPr>
            <a:r>
              <a:rPr lang="en-US" dirty="0" smtClean="0">
                <a:effectLst/>
              </a:rPr>
              <a:t>Host Web pages</a:t>
            </a:r>
          </a:p>
          <a:p>
            <a:pPr lvl="1" eaLnBrk="1" hangingPunct="1">
              <a:lnSpc>
                <a:spcPct val="90000"/>
              </a:lnSpc>
            </a:pPr>
            <a:r>
              <a:rPr lang="en-US" dirty="0" smtClean="0">
                <a:effectLst/>
              </a:rPr>
              <a:t>Commerce servers</a:t>
            </a:r>
          </a:p>
          <a:p>
            <a:pPr lvl="2" eaLnBrk="1" hangingPunct="1">
              <a:lnSpc>
                <a:spcPct val="90000"/>
              </a:lnSpc>
            </a:pPr>
            <a:r>
              <a:rPr lang="en-US" dirty="0" smtClean="0">
                <a:effectLst/>
              </a:rPr>
              <a:t>Enable the purchase of goods and services over the Internet</a:t>
            </a:r>
          </a:p>
          <a:p>
            <a:pPr lvl="1" eaLnBrk="1" hangingPunct="1">
              <a:lnSpc>
                <a:spcPct val="90000"/>
              </a:lnSpc>
            </a:pPr>
            <a:r>
              <a:rPr lang="en-US" dirty="0" smtClean="0">
                <a:effectLst/>
              </a:rPr>
              <a:t>File servers</a:t>
            </a:r>
          </a:p>
          <a:p>
            <a:pPr lvl="2" eaLnBrk="1" hangingPunct="1">
              <a:lnSpc>
                <a:spcPct val="90000"/>
              </a:lnSpc>
            </a:pPr>
            <a:r>
              <a:rPr lang="en-US" dirty="0" smtClean="0">
                <a:effectLst/>
              </a:rPr>
              <a:t>Provide remote storage space for files that users </a:t>
            </a:r>
            <a:br>
              <a:rPr lang="en-US" dirty="0" smtClean="0">
                <a:effectLst/>
              </a:rPr>
            </a:br>
            <a:r>
              <a:rPr lang="en-US" dirty="0" smtClean="0">
                <a:effectLst/>
              </a:rPr>
              <a:t>can download</a:t>
            </a:r>
          </a:p>
        </p:txBody>
      </p:sp>
      <p:sp>
        <p:nvSpPr>
          <p:cNvPr id="5" name="Footer Placeholder 4"/>
          <p:cNvSpPr>
            <a:spLocks noGrp="1"/>
          </p:cNvSpPr>
          <p:nvPr>
            <p:ph type="ftr" sz="quarter" idx="10"/>
          </p:nvPr>
        </p:nvSpPr>
        <p:spPr/>
        <p:txBody>
          <a:bodyPr/>
          <a:lstStyle/>
          <a:p>
            <a:pPr algn="l">
              <a:defRPr/>
            </a:pPr>
            <a:r>
              <a:rPr lang="en-US" smtClean="0"/>
              <a:t>Copyright © 2010 Pearson Education, Inc. Publishing as Prentice Hall</a:t>
            </a:r>
            <a:endParaRPr lang="en-US"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2613</TotalTime>
  <Words>5844</Words>
  <Application>Microsoft Office PowerPoint</Application>
  <PresentationFormat>On-screen Show (4:3)</PresentationFormat>
  <Paragraphs>475</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Default Design</vt:lpstr>
      <vt:lpstr>Textured</vt:lpstr>
      <vt:lpstr>Slide 1</vt:lpstr>
      <vt:lpstr>Technology in Action</vt:lpstr>
      <vt:lpstr>Chapter Topics</vt:lpstr>
      <vt:lpstr>Management of the Internet</vt:lpstr>
      <vt:lpstr>Connecting to the Internet </vt:lpstr>
      <vt:lpstr>Connecting to the Internet</vt:lpstr>
      <vt:lpstr>Points of Presence (POP)</vt:lpstr>
      <vt:lpstr>The Network Model of  the Internet</vt:lpstr>
      <vt:lpstr>The Network Model of  the Internet</vt:lpstr>
      <vt:lpstr>P2P File Sharing</vt:lpstr>
      <vt:lpstr>Data Transmission  and Protocols</vt:lpstr>
      <vt:lpstr>Circuit Switching</vt:lpstr>
      <vt:lpstr>Packet Switching</vt:lpstr>
      <vt:lpstr>Packet Switching</vt:lpstr>
      <vt:lpstr>TCP/IP</vt:lpstr>
      <vt:lpstr>IP Addresses</vt:lpstr>
      <vt:lpstr>Having Enough IP Addresses</vt:lpstr>
      <vt:lpstr>Having Enough IP Addresses</vt:lpstr>
      <vt:lpstr>Domain Names</vt:lpstr>
      <vt:lpstr>Domain Name Servers</vt:lpstr>
      <vt:lpstr>Other Protocols</vt:lpstr>
      <vt:lpstr>HTTP and SSL</vt:lpstr>
      <vt:lpstr>HTML/XHTML</vt:lpstr>
      <vt:lpstr>HTML/XHTML Example</vt:lpstr>
      <vt:lpstr>Extensible Markup  Language (XML)</vt:lpstr>
      <vt:lpstr>Common Gateway  Interface (CGI)</vt:lpstr>
      <vt:lpstr>Dynamic HTML</vt:lpstr>
      <vt:lpstr>Cascading Style Sheets</vt:lpstr>
      <vt:lpstr>Document Object Model</vt:lpstr>
      <vt:lpstr>Client-Side Applications</vt:lpstr>
      <vt:lpstr>Communications Over  the Internet</vt:lpstr>
      <vt:lpstr>Communications Over  the Internet</vt:lpstr>
      <vt:lpstr>Instant Messaging (IM)</vt:lpstr>
      <vt:lpstr>Instant Messaging (IM)</vt:lpstr>
      <vt:lpstr>Voice Over Internet (VoIP)</vt:lpstr>
      <vt:lpstr>Chapter 13 Summary Questions</vt:lpstr>
      <vt:lpstr>Chapter 13 Summary Questions</vt:lpstr>
      <vt:lpstr>Chapter 13 Summary Questions</vt:lpstr>
      <vt:lpstr>Chapter 13 Summary Questions</vt:lpstr>
      <vt:lpstr>Chapter 13 Summary Questions</vt:lpstr>
      <vt:lpstr>Chapter 13 Summary Questions</vt:lpstr>
      <vt:lpstr>Chapter 13 Summary Questions</vt:lpstr>
      <vt:lpstr>Slide 43</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Toni Zuccarini Ackley</cp:lastModifiedBy>
  <cp:revision>256</cp:revision>
  <dcterms:created xsi:type="dcterms:W3CDTF">2005-10-17T19:41:42Z</dcterms:created>
  <dcterms:modified xsi:type="dcterms:W3CDTF">2008-11-17T20:11:09Z</dcterms:modified>
</cp:coreProperties>
</file>