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4" r:id="rId1"/>
    <p:sldMasterId id="2147484176" r:id="rId2"/>
    <p:sldMasterId id="2147484188" r:id="rId3"/>
    <p:sldMasterId id="2147484212" r:id="rId4"/>
  </p:sldMasterIdLst>
  <p:notesMasterIdLst>
    <p:notesMasterId r:id="rId42"/>
  </p:notesMasterIdLst>
  <p:sldIdLst>
    <p:sldId id="299" r:id="rId5"/>
    <p:sldId id="256" r:id="rId6"/>
    <p:sldId id="280" r:id="rId7"/>
    <p:sldId id="282" r:id="rId8"/>
    <p:sldId id="272" r:id="rId9"/>
    <p:sldId id="273" r:id="rId10"/>
    <p:sldId id="290" r:id="rId11"/>
    <p:sldId id="301" r:id="rId12"/>
    <p:sldId id="274" r:id="rId13"/>
    <p:sldId id="275" r:id="rId14"/>
    <p:sldId id="283" r:id="rId15"/>
    <p:sldId id="284" r:id="rId16"/>
    <p:sldId id="285" r:id="rId17"/>
    <p:sldId id="288" r:id="rId18"/>
    <p:sldId id="289" r:id="rId19"/>
    <p:sldId id="259" r:id="rId20"/>
    <p:sldId id="269" r:id="rId21"/>
    <p:sldId id="261" r:id="rId22"/>
    <p:sldId id="304" r:id="rId23"/>
    <p:sldId id="267" r:id="rId24"/>
    <p:sldId id="260" r:id="rId25"/>
    <p:sldId id="263" r:id="rId26"/>
    <p:sldId id="264" r:id="rId27"/>
    <p:sldId id="268" r:id="rId28"/>
    <p:sldId id="295" r:id="rId29"/>
    <p:sldId id="296" r:id="rId30"/>
    <p:sldId id="305" r:id="rId31"/>
    <p:sldId id="306" r:id="rId32"/>
    <p:sldId id="297" r:id="rId33"/>
    <p:sldId id="298" r:id="rId34"/>
    <p:sldId id="291" r:id="rId35"/>
    <p:sldId id="308" r:id="rId36"/>
    <p:sldId id="309" r:id="rId37"/>
    <p:sldId id="310" r:id="rId38"/>
    <p:sldId id="311" r:id="rId39"/>
    <p:sldId id="303" r:id="rId40"/>
    <p:sldId id="307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9" autoAdjust="0"/>
    <p:restoredTop sz="86323" autoAdjust="0"/>
  </p:normalViewPr>
  <p:slideViewPr>
    <p:cSldViewPr>
      <p:cViewPr varScale="1">
        <p:scale>
          <a:sx n="94" d="100"/>
          <a:sy n="94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58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31C20B-648C-4C51-A39E-9306F9B68558}" type="datetimeFigureOut">
              <a:rPr lang="en-US" smtClean="0"/>
              <a:t>8/8/2013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D26E1-110B-43E3-8729-3125AD2F5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169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D26E1-110B-43E3-8729-3125AD2F536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624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817F6-6204-4CEE-BBA4-91EFA4821C04}" type="datetimeFigureOut">
              <a:rPr lang="en-US" smtClean="0"/>
              <a:t>8/8/2013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704B7B8-A23B-42E0-9D4C-C228B0CBADF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817F6-6204-4CEE-BBA4-91EFA4821C04}" type="datetimeFigureOut">
              <a:rPr lang="en-US" smtClean="0"/>
              <a:t>8/8/2013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B7B8-A23B-42E0-9D4C-C228B0CBADF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704B7B8-A23B-42E0-9D4C-C228B0CBADF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817F6-6204-4CEE-BBA4-91EFA4821C04}" type="datetimeFigureOut">
              <a:rPr lang="en-US" smtClean="0"/>
              <a:t>8/8/2013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B356-71C2-4144-93EF-E337C3C446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A156-DD58-40E8-AA0E-2CCA75E158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855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B356-71C2-4144-93EF-E337C3C446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A156-DD58-40E8-AA0E-2CCA75E158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562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B356-71C2-4144-93EF-E337C3C446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A156-DD58-40E8-AA0E-2CCA75E158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569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B356-71C2-4144-93EF-E337C3C446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A156-DD58-40E8-AA0E-2CCA75E158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7678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B356-71C2-4144-93EF-E337C3C446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A156-DD58-40E8-AA0E-2CCA75E158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310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B356-71C2-4144-93EF-E337C3C446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A156-DD58-40E8-AA0E-2CCA75E158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6692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B356-71C2-4144-93EF-E337C3C446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A156-DD58-40E8-AA0E-2CCA75E158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3129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B356-71C2-4144-93EF-E337C3C446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A156-DD58-40E8-AA0E-2CCA75E158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735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817F6-6204-4CEE-BBA4-91EFA4821C04}" type="datetimeFigureOut">
              <a:rPr lang="en-US" smtClean="0"/>
              <a:t>8/8/2013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704B7B8-A23B-42E0-9D4C-C228B0CBADF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B356-71C2-4144-93EF-E337C3C446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A156-DD58-40E8-AA0E-2CCA75E158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3308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B356-71C2-4144-93EF-E337C3C446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A156-DD58-40E8-AA0E-2CCA75E158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0450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B356-71C2-4144-93EF-E337C3C446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A156-DD58-40E8-AA0E-2CCA75E158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6680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B356-71C2-4144-93EF-E337C3C446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A156-DD58-40E8-AA0E-2CCA75E158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6161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B356-71C2-4144-93EF-E337C3C446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A156-DD58-40E8-AA0E-2CCA75E158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8241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B356-71C2-4144-93EF-E337C3C446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A156-DD58-40E8-AA0E-2CCA75E158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3017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B356-71C2-4144-93EF-E337C3C446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A156-DD58-40E8-AA0E-2CCA75E158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9449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B356-71C2-4144-93EF-E337C3C446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A156-DD58-40E8-AA0E-2CCA75E158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4089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B356-71C2-4144-93EF-E337C3C446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A156-DD58-40E8-AA0E-2CCA75E158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8043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B356-71C2-4144-93EF-E337C3C446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A156-DD58-40E8-AA0E-2CCA75E158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660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817F6-6204-4CEE-BBA4-91EFA4821C04}" type="datetimeFigureOut">
              <a:rPr lang="en-US" smtClean="0"/>
              <a:t>8/8/2013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704B7B8-A23B-42E0-9D4C-C228B0CBADF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B356-71C2-4144-93EF-E337C3C446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A156-DD58-40E8-AA0E-2CCA75E158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6931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B356-71C2-4144-93EF-E337C3C446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A156-DD58-40E8-AA0E-2CCA75E158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3722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B356-71C2-4144-93EF-E337C3C446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A156-DD58-40E8-AA0E-2CCA75E158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1487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B356-71C2-4144-93EF-E337C3C446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A156-DD58-40E8-AA0E-2CCA75E158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0929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A2C89-C06C-4286-8DB4-922932015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A7CDE-C78D-4353-8ABA-98D74AA82D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0746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A2C89-C06C-4286-8DB4-922932015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A7CDE-C78D-4353-8ABA-98D74AA82D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2000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A2C89-C06C-4286-8DB4-922932015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A7CDE-C78D-4353-8ABA-98D74AA82D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67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A2C89-C06C-4286-8DB4-922932015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A7CDE-C78D-4353-8ABA-98D74AA82D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4346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A2C89-C06C-4286-8DB4-922932015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A7CDE-C78D-4353-8ABA-98D74AA82D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4940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A2C89-C06C-4286-8DB4-922932015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A7CDE-C78D-4353-8ABA-98D74AA82D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13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41817F6-6204-4CEE-BBA4-91EFA4821C04}" type="datetimeFigureOut">
              <a:rPr lang="en-US" smtClean="0"/>
              <a:t>8/8/2013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B7B8-A23B-42E0-9D4C-C228B0CBADF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A2C89-C06C-4286-8DB4-922932015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A7CDE-C78D-4353-8ABA-98D74AA82D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6863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A2C89-C06C-4286-8DB4-922932015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A7CDE-C78D-4353-8ABA-98D74AA82D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2960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A2C89-C06C-4286-8DB4-922932015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A7CDE-C78D-4353-8ABA-98D74AA82D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6174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A2C89-C06C-4286-8DB4-922932015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A7CDE-C78D-4353-8ABA-98D74AA82D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4175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A2C89-C06C-4286-8DB4-922932015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A7CDE-C78D-4353-8ABA-98D74AA82D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179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817F6-6204-4CEE-BBA4-91EFA4821C04}" type="datetimeFigureOut">
              <a:rPr lang="en-US" smtClean="0"/>
              <a:t>8/8/2013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704B7B8-A23B-42E0-9D4C-C228B0CBADF3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817F6-6204-4CEE-BBA4-91EFA4821C04}" type="datetimeFigureOut">
              <a:rPr lang="en-US" smtClean="0"/>
              <a:t>8/8/2013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704B7B8-A23B-42E0-9D4C-C228B0CBAD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817F6-6204-4CEE-BBA4-91EFA4821C04}" type="datetimeFigureOut">
              <a:rPr lang="en-US" smtClean="0"/>
              <a:t>8/8/2013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704B7B8-A23B-42E0-9D4C-C228B0CBAD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704B7B8-A23B-42E0-9D4C-C228B0CBADF3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817F6-6204-4CEE-BBA4-91EFA4821C04}" type="datetimeFigureOut">
              <a:rPr lang="en-US" smtClean="0"/>
              <a:t>8/8/2013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704B7B8-A23B-42E0-9D4C-C228B0CBADF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41817F6-6204-4CEE-BBA4-91EFA4821C04}" type="datetimeFigureOut">
              <a:rPr lang="en-US" smtClean="0"/>
              <a:t>8/8/2013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41817F6-6204-4CEE-BBA4-91EFA4821C04}" type="datetimeFigureOut">
              <a:rPr lang="en-US" smtClean="0"/>
              <a:t>8/8/2013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704B7B8-A23B-42E0-9D4C-C228B0CBADF3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7B356-71C2-4144-93EF-E337C3C446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1A156-DD58-40E8-AA0E-2CCA75E158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016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7B356-71C2-4144-93EF-E337C3C446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1A156-DD58-40E8-AA0E-2CCA75E158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900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A2C89-C06C-4286-8DB4-922932015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A7CDE-C78D-4353-8ABA-98D74AA82D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910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The Secret to Nursing School Poster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62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350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http://image.slidesharecdn.com/studyskillsii-1211120138807631-8/95/slide-13-728.jpg?12842904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11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http://image.slidesharecdn.com/studyskillsii-1211120138807631-8/95/slide-14-728.jpg?12842904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9916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09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image.slidesharecdn.com/studyskillsii-1211120138807631-8/95/slide-15-728.jpg?12842904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15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http://image.slidesharecdn.com/studyskillsii-1211120138807631-8/95/slide-16-728.jpg?12842904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2202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86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http://image.slidesharecdn.com/studyskillsii-1211120138807631-8/95/slide-17-728.jpg?12842904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1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http://image.slidesharecdn.com/studyskillsii-1211120138807631-8/95/slide-18-728.jpg?12842904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61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NCLEX Prep – Practice Questions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Test-taking Strategies:</a:t>
            </a:r>
          </a:p>
          <a:p>
            <a:pPr lvl="1"/>
            <a:r>
              <a:rPr lang="en-US" dirty="0" smtClean="0"/>
              <a:t>Key Words – </a:t>
            </a:r>
          </a:p>
          <a:p>
            <a:pPr lvl="2"/>
            <a:r>
              <a:rPr lang="en-US" dirty="0" smtClean="0"/>
              <a:t>Absolute - Never/Always	</a:t>
            </a:r>
          </a:p>
          <a:p>
            <a:pPr lvl="2"/>
            <a:r>
              <a:rPr lang="en-US" dirty="0" smtClean="0"/>
              <a:t>Priority – do first, assess first, see first</a:t>
            </a:r>
          </a:p>
          <a:p>
            <a:pPr lvl="1"/>
            <a:r>
              <a:rPr lang="en-US" dirty="0" smtClean="0"/>
              <a:t>Identify the type of stem:</a:t>
            </a:r>
          </a:p>
          <a:p>
            <a:pPr lvl="2"/>
            <a:r>
              <a:rPr lang="en-US" dirty="0" smtClean="0"/>
              <a:t>True Response stem – positive key words</a:t>
            </a:r>
          </a:p>
          <a:p>
            <a:pPr lvl="2"/>
            <a:r>
              <a:rPr lang="en-US" dirty="0" smtClean="0"/>
              <a:t>False Response stem – negative key words</a:t>
            </a:r>
          </a:p>
          <a:p>
            <a:pPr marL="971550" lvl="1" indent="-457200"/>
            <a:r>
              <a:rPr lang="en-US" dirty="0" smtClean="0"/>
              <a:t>Similar Distractors:</a:t>
            </a:r>
          </a:p>
          <a:p>
            <a:pPr marL="1371600" lvl="2" indent="-457200"/>
            <a:r>
              <a:rPr lang="en-US" dirty="0" smtClean="0"/>
              <a:t>When two options essentially say the same thing – neither can be correct – eliminate both options</a:t>
            </a:r>
          </a:p>
          <a:p>
            <a:pPr marL="971550" lvl="1" indent="-457200"/>
            <a:r>
              <a:rPr lang="en-US" dirty="0" smtClean="0"/>
              <a:t>Global Distractor: General statement that includes the ideas of the other options.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27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07552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 smtClean="0"/>
              <a:t>Testing –Taking Recommendations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4000"/>
            <a:ext cx="8763000" cy="5260848"/>
          </a:xfrm>
        </p:spPr>
        <p:txBody>
          <a:bodyPr>
            <a:noAutofit/>
          </a:bodyPr>
          <a:lstStyle/>
          <a:p>
            <a:pPr lvl="0"/>
            <a:r>
              <a:rPr lang="en-US" sz="2400" dirty="0" smtClean="0"/>
              <a:t>Watch </a:t>
            </a:r>
            <a:r>
              <a:rPr lang="en-US" sz="2400" dirty="0"/>
              <a:t>out for the words: except, </a:t>
            </a:r>
            <a:r>
              <a:rPr lang="en-US" sz="2400" dirty="0" smtClean="0"/>
              <a:t>always, never </a:t>
            </a:r>
            <a:endParaRPr lang="en-US" sz="2400" dirty="0"/>
          </a:p>
          <a:p>
            <a:pPr lvl="0"/>
            <a:r>
              <a:rPr lang="en-US" sz="2400" dirty="0"/>
              <a:t>Answer each question. </a:t>
            </a:r>
          </a:p>
          <a:p>
            <a:pPr lvl="0"/>
            <a:r>
              <a:rPr lang="en-US" sz="2400" dirty="0"/>
              <a:t>Get a good night's sleep before </a:t>
            </a:r>
            <a:r>
              <a:rPr lang="en-US" sz="2400" dirty="0" smtClean="0"/>
              <a:t>any test!</a:t>
            </a:r>
            <a:endParaRPr lang="en-US" sz="2400" dirty="0"/>
          </a:p>
          <a:p>
            <a:pPr lvl="0"/>
            <a:r>
              <a:rPr lang="en-US" sz="2400" dirty="0" smtClean="0"/>
              <a:t>Practice </a:t>
            </a:r>
            <a:r>
              <a:rPr lang="en-US" sz="2400" dirty="0"/>
              <a:t>with a watch and bring a watch to the test.</a:t>
            </a:r>
          </a:p>
          <a:p>
            <a:pPr lvl="0"/>
            <a:r>
              <a:rPr lang="en-US" sz="2400" dirty="0"/>
              <a:t>Study for each material section of the </a:t>
            </a:r>
            <a:r>
              <a:rPr lang="en-US" sz="2400" dirty="0" smtClean="0"/>
              <a:t>content –focus on the objectives of the course.</a:t>
            </a:r>
          </a:p>
          <a:p>
            <a:pPr lvl="0"/>
            <a:r>
              <a:rPr lang="en-US" sz="2400" dirty="0" smtClean="0"/>
              <a:t>Focus on areas in which you are weak!</a:t>
            </a:r>
            <a:endParaRPr lang="en-US" sz="2400" dirty="0"/>
          </a:p>
          <a:p>
            <a:pPr lvl="0"/>
            <a:r>
              <a:rPr lang="en-US" sz="2400" dirty="0"/>
              <a:t>Don't </a:t>
            </a:r>
            <a:r>
              <a:rPr lang="en-US" sz="2400" dirty="0" smtClean="0"/>
              <a:t>cram!    Train every day!</a:t>
            </a:r>
            <a:endParaRPr lang="en-US" sz="2400" dirty="0"/>
          </a:p>
          <a:p>
            <a:pPr lvl="0"/>
            <a:r>
              <a:rPr lang="en-US" sz="2400" dirty="0" smtClean="0"/>
              <a:t>Work </a:t>
            </a:r>
            <a:r>
              <a:rPr lang="en-US" sz="2400" dirty="0"/>
              <a:t>through </a:t>
            </a:r>
            <a:r>
              <a:rPr lang="en-US" sz="2400" dirty="0" smtClean="0"/>
              <a:t>many practice </a:t>
            </a:r>
            <a:r>
              <a:rPr lang="en-US" sz="2400" dirty="0"/>
              <a:t>tests </a:t>
            </a:r>
            <a:r>
              <a:rPr lang="en-US" sz="2400" dirty="0" smtClean="0"/>
              <a:t>along the way.</a:t>
            </a:r>
          </a:p>
          <a:p>
            <a:pPr lvl="0"/>
            <a:r>
              <a:rPr lang="en-US" sz="2400" dirty="0" smtClean="0"/>
              <a:t>Lots more – see Hand Out!!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353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Test-Taking Strategies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Composition of a question:</a:t>
            </a:r>
          </a:p>
          <a:p>
            <a:endParaRPr lang="en-US" dirty="0"/>
          </a:p>
          <a:p>
            <a:r>
              <a:rPr lang="en-US" dirty="0" smtClean="0"/>
              <a:t>Case Scenario: describes a clinical situation.</a:t>
            </a:r>
          </a:p>
          <a:p>
            <a:endParaRPr lang="en-US" dirty="0" smtClean="0"/>
          </a:p>
          <a:p>
            <a:r>
              <a:rPr lang="en-US" dirty="0" smtClean="0"/>
              <a:t>Stem – asks you to select the best answer.</a:t>
            </a:r>
          </a:p>
          <a:p>
            <a:endParaRPr lang="en-US" dirty="0" smtClean="0"/>
          </a:p>
          <a:p>
            <a:r>
              <a:rPr lang="en-US" dirty="0" smtClean="0"/>
              <a:t>Options:</a:t>
            </a:r>
          </a:p>
          <a:p>
            <a:pPr lvl="1"/>
            <a:r>
              <a:rPr lang="en-US" dirty="0" smtClean="0"/>
              <a:t>3 distractors THEY ARE ALL GOOD ONES!!</a:t>
            </a:r>
          </a:p>
          <a:p>
            <a:pPr lvl="1"/>
            <a:r>
              <a:rPr lang="en-US" dirty="0" smtClean="0"/>
              <a:t>1 correct or best answer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29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Test-Taking Strategies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Looks for key words in each question</a:t>
            </a:r>
          </a:p>
          <a:p>
            <a:endParaRPr lang="en-US" dirty="0"/>
          </a:p>
          <a:p>
            <a:pPr lvl="1"/>
            <a:r>
              <a:rPr lang="en-US" dirty="0" smtClean="0"/>
              <a:t>All distractors may be correct – select the </a:t>
            </a:r>
            <a:r>
              <a:rPr lang="en-US" b="1" dirty="0" smtClean="0"/>
              <a:t>Best Response!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Most likely  (avoid responses with never, always)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Assessment always comes first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Priority Action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3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382000" cy="3581400"/>
          </a:xfrm>
        </p:spPr>
        <p:txBody>
          <a:bodyPr>
            <a:norm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Review, Practice, Review</a:t>
            </a:r>
          </a:p>
          <a:p>
            <a:endParaRPr lang="en-US" sz="2000" dirty="0"/>
          </a:p>
          <a:p>
            <a:r>
              <a:rPr lang="en-US" sz="2000" u="sng" dirty="0" smtClean="0"/>
              <a:t>Right Now - Focus on: </a:t>
            </a:r>
          </a:p>
          <a:p>
            <a:endParaRPr lang="en-US" sz="2000" u="sng" dirty="0" smtClean="0"/>
          </a:p>
          <a:p>
            <a:pPr marL="2171700" lvl="4" indent="-342900" algn="l">
              <a:buFont typeface="Arial" pitchFamily="34" charset="0"/>
              <a:buChar char="•"/>
            </a:pPr>
            <a:r>
              <a:rPr lang="en-US" sz="2200" dirty="0" smtClean="0"/>
              <a:t>Hesi Remediation</a:t>
            </a:r>
          </a:p>
          <a:p>
            <a:pPr marL="2171700" lvl="4" indent="-342900" algn="l">
              <a:buFont typeface="Arial" pitchFamily="34" charset="0"/>
              <a:buChar char="•"/>
            </a:pPr>
            <a:r>
              <a:rPr lang="en-US" sz="2200" dirty="0" smtClean="0"/>
              <a:t>Hesi Case Studies</a:t>
            </a:r>
          </a:p>
          <a:p>
            <a:pPr marL="2171700" lvl="4" indent="-342900" algn="l">
              <a:buFont typeface="Arial" pitchFamily="34" charset="0"/>
              <a:buChar char="•"/>
            </a:pPr>
            <a:r>
              <a:rPr lang="en-US" sz="2200" dirty="0" smtClean="0"/>
              <a:t>In school: 50-100 Practice Questions/week</a:t>
            </a:r>
          </a:p>
          <a:p>
            <a:pPr marL="2171700" lvl="4" indent="-342900" algn="l">
              <a:buFont typeface="Arial" pitchFamily="34" charset="0"/>
              <a:buChar char="•"/>
            </a:pPr>
            <a:r>
              <a:rPr lang="en-US" sz="2200" dirty="0" smtClean="0"/>
              <a:t>Upon Graduation:  100 questions/day</a:t>
            </a:r>
          </a:p>
          <a:p>
            <a:pPr algn="l"/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br>
              <a:rPr lang="en-US" dirty="0" smtClean="0"/>
            </a:br>
            <a:r>
              <a:rPr lang="en-US" b="1" u="sng" dirty="0" smtClean="0"/>
              <a:t>Preparing for the Marathon</a:t>
            </a:r>
            <a:br>
              <a:rPr lang="en-US" b="1" u="sng" dirty="0" smtClean="0"/>
            </a:br>
            <a:r>
              <a:rPr lang="en-US" b="1" u="sng" dirty="0" smtClean="0"/>
              <a:t>Study Strategies - NCLEX Prep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57259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30275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Types of Questions on NCLEX  </a:t>
            </a:r>
            <a:br>
              <a:rPr lang="en-US" b="1" dirty="0" smtClean="0"/>
            </a:br>
            <a:r>
              <a:rPr lang="en-US" b="1" dirty="0" smtClean="0"/>
              <a:t>Multiple Choice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458200" cy="4724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Decide the type of question: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b="1" dirty="0" smtClean="0"/>
              <a:t>Triage, Complication, Priority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dirty="0" smtClean="0"/>
              <a:t>-Try to answer without looking at the options.</a:t>
            </a:r>
          </a:p>
          <a:p>
            <a:endParaRPr lang="en-US" dirty="0" smtClean="0"/>
          </a:p>
          <a:p>
            <a:r>
              <a:rPr lang="en-US" dirty="0" smtClean="0"/>
              <a:t>Eliminate wrong options, then look for clues among the remaining options.</a:t>
            </a:r>
          </a:p>
          <a:p>
            <a:endParaRPr lang="en-US" dirty="0" smtClean="0"/>
          </a:p>
          <a:p>
            <a:r>
              <a:rPr lang="en-US" dirty="0" smtClean="0"/>
              <a:t>Focus on the client.</a:t>
            </a:r>
          </a:p>
          <a:p>
            <a:endParaRPr lang="en-US" dirty="0" smtClean="0"/>
          </a:p>
          <a:p>
            <a:r>
              <a:rPr lang="en-US" dirty="0" smtClean="0"/>
              <a:t>Select Nursing actions, Not Physician 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85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NCLEX Prep – Fill in the Blank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90600" y="2133600"/>
            <a:ext cx="7815072" cy="3965448"/>
          </a:xfrm>
        </p:spPr>
        <p:txBody>
          <a:bodyPr/>
          <a:lstStyle/>
          <a:p>
            <a:r>
              <a:rPr lang="en-US" dirty="0" smtClean="0"/>
              <a:t>Problem/situation is stated</a:t>
            </a:r>
          </a:p>
          <a:p>
            <a:r>
              <a:rPr lang="en-US" dirty="0" smtClean="0"/>
              <a:t>Student must type in the correct answer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Math</a:t>
            </a:r>
          </a:p>
          <a:p>
            <a:pPr marL="0" indent="0">
              <a:buNone/>
            </a:pPr>
            <a:r>
              <a:rPr lang="en-US" dirty="0" smtClean="0"/>
              <a:t>                      Calculating intake and output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There is a calculator on the computer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43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NCLEX Prep – Picture or Graph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Hot Spot</a:t>
            </a:r>
          </a:p>
          <a:p>
            <a:endParaRPr lang="en-US" dirty="0" smtClean="0"/>
          </a:p>
          <a:p>
            <a:r>
              <a:rPr lang="en-US" dirty="0" smtClean="0"/>
              <a:t>Identify correct area on picture</a:t>
            </a:r>
          </a:p>
          <a:p>
            <a:pPr lvl="1"/>
            <a:r>
              <a:rPr lang="en-US" dirty="0" smtClean="0"/>
              <a:t>Locate Point of Maximal Impulse</a:t>
            </a:r>
          </a:p>
          <a:p>
            <a:pPr lvl="1"/>
            <a:r>
              <a:rPr lang="en-US" dirty="0" smtClean="0"/>
              <a:t>Locate correct site for Intramuscular injection on a 6-month old</a:t>
            </a:r>
          </a:p>
          <a:p>
            <a:pPr lvl="1"/>
            <a:r>
              <a:rPr lang="en-US" dirty="0" smtClean="0"/>
              <a:t>Locate carotid pulse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95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NCLEX Prep Drag and Drop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r>
              <a:rPr lang="en-US" dirty="0" smtClean="0"/>
              <a:t>Requires the candidate to rank order or move options to provide the correct answer</a:t>
            </a:r>
          </a:p>
          <a:p>
            <a:endParaRPr lang="en-US" dirty="0" smtClean="0"/>
          </a:p>
          <a:p>
            <a:r>
              <a:rPr lang="en-US" dirty="0" smtClean="0"/>
              <a:t>Ex: Place steps of procedure in order or Place clients in priority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96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NCLEX </a:t>
            </a:r>
            <a:r>
              <a:rPr lang="en-US" b="1" dirty="0" smtClean="0"/>
              <a:t>Prep – Audio Clips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Using Head Phones you will be asked to identify “sounds”</a:t>
            </a:r>
          </a:p>
          <a:p>
            <a:r>
              <a:rPr lang="en-US" dirty="0" smtClean="0"/>
              <a:t>EX:  Breath sounds:</a:t>
            </a:r>
          </a:p>
          <a:p>
            <a:pPr lvl="1"/>
            <a:r>
              <a:rPr lang="en-US" dirty="0" smtClean="0"/>
              <a:t>Crackles / rales</a:t>
            </a:r>
          </a:p>
          <a:p>
            <a:pPr lvl="1"/>
            <a:r>
              <a:rPr lang="en-US" dirty="0" smtClean="0"/>
              <a:t>Wheezes</a:t>
            </a:r>
          </a:p>
          <a:p>
            <a:pPr lvl="1"/>
            <a:r>
              <a:rPr lang="en-US" dirty="0" smtClean="0"/>
              <a:t>rhonchi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04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Knowledge-based Question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42900" lvl="0" indent="-342900" fontAlgn="base"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en-US" altLang="en-US" sz="3200" b="1" dirty="0">
                <a:solidFill>
                  <a:prstClr val="black"/>
                </a:solidFill>
                <a:latin typeface="Calibri"/>
              </a:rPr>
              <a:t>When do coronary arteries primarily receive blood flow</a:t>
            </a:r>
            <a:r>
              <a:rPr lang="en-US" altLang="en-US" sz="3200" b="1" dirty="0" smtClean="0">
                <a:solidFill>
                  <a:prstClr val="black"/>
                </a:solidFill>
                <a:latin typeface="Calibri"/>
              </a:rPr>
              <a:t>?</a:t>
            </a:r>
          </a:p>
          <a:p>
            <a:pPr marL="0" lvl="0" indent="0" fontAlgn="base">
              <a:spcAft>
                <a:spcPct val="0"/>
              </a:spcAft>
              <a:buClrTx/>
              <a:buSzTx/>
              <a:buNone/>
            </a:pPr>
            <a:endParaRPr lang="en-US" altLang="en-US" sz="3200" dirty="0">
              <a:solidFill>
                <a:prstClr val="black"/>
              </a:solidFill>
              <a:latin typeface="Calibri"/>
            </a:endParaRPr>
          </a:p>
          <a:p>
            <a:pPr marL="0" lvl="0" indent="0" fontAlgn="base">
              <a:spcAft>
                <a:spcPct val="0"/>
              </a:spcAft>
              <a:buClrTx/>
              <a:buSzTx/>
              <a:buNone/>
            </a:pPr>
            <a:r>
              <a:rPr lang="en-US" altLang="en-US" sz="3200" dirty="0">
                <a:solidFill>
                  <a:prstClr val="black"/>
                </a:solidFill>
                <a:latin typeface="Calibri"/>
              </a:rPr>
              <a:t>a. During inspiration</a:t>
            </a:r>
          </a:p>
          <a:p>
            <a:pPr marL="0" lvl="0" indent="0" fontAlgn="base">
              <a:spcAft>
                <a:spcPct val="0"/>
              </a:spcAft>
              <a:buClrTx/>
              <a:buSzTx/>
              <a:buNone/>
            </a:pPr>
            <a:r>
              <a:rPr lang="en-US" altLang="en-US" sz="3200" dirty="0">
                <a:solidFill>
                  <a:prstClr val="black"/>
                </a:solidFill>
                <a:latin typeface="Calibri"/>
              </a:rPr>
              <a:t>b. During diastole</a:t>
            </a:r>
          </a:p>
          <a:p>
            <a:pPr marL="0" lvl="0" indent="0" fontAlgn="base">
              <a:spcAft>
                <a:spcPct val="0"/>
              </a:spcAft>
              <a:buClrTx/>
              <a:buSzTx/>
              <a:buNone/>
            </a:pPr>
            <a:r>
              <a:rPr lang="en-US" altLang="en-US" sz="3200" dirty="0">
                <a:solidFill>
                  <a:prstClr val="black"/>
                </a:solidFill>
                <a:latin typeface="Calibri"/>
              </a:rPr>
              <a:t>c. During expiration</a:t>
            </a:r>
          </a:p>
          <a:p>
            <a:pPr marL="0" lvl="0" indent="0" fontAlgn="base">
              <a:spcAft>
                <a:spcPct val="0"/>
              </a:spcAft>
              <a:buClrTx/>
              <a:buSzTx/>
              <a:buNone/>
            </a:pPr>
            <a:r>
              <a:rPr lang="en-US" altLang="en-US" sz="3200" dirty="0">
                <a:solidFill>
                  <a:prstClr val="black"/>
                </a:solidFill>
                <a:latin typeface="Calibri"/>
              </a:rPr>
              <a:t>d. During systole</a:t>
            </a:r>
          </a:p>
          <a:p>
            <a:pPr marL="342900" lvl="0" indent="-342900" fontAlgn="base">
              <a:spcAft>
                <a:spcPct val="0"/>
              </a:spcAft>
              <a:buClrTx/>
              <a:buSzTx/>
              <a:buFont typeface="Arial" charset="0"/>
              <a:buChar char="•"/>
            </a:pPr>
            <a:endParaRPr lang="en-US" altLang="en-US" sz="3200" dirty="0">
              <a:solidFill>
                <a:prstClr val="black"/>
              </a:solidFill>
              <a:latin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47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Comprehension-based Question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42900" lvl="0" indent="-342900" fontAlgn="base"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en-US" altLang="en-US" sz="3200" b="1" dirty="0">
                <a:solidFill>
                  <a:prstClr val="black"/>
                </a:solidFill>
                <a:latin typeface="Calibri"/>
              </a:rPr>
              <a:t>Exceeding which of the following serum cholesterol levels significantly increases the risk of coronary artery disease</a:t>
            </a:r>
            <a:r>
              <a:rPr lang="en-US" altLang="en-US" sz="3200" b="1" dirty="0" smtClean="0">
                <a:solidFill>
                  <a:prstClr val="black"/>
                </a:solidFill>
                <a:latin typeface="Calibri"/>
              </a:rPr>
              <a:t>?</a:t>
            </a:r>
          </a:p>
          <a:p>
            <a:pPr marL="0" lvl="0" indent="0" fontAlgn="base">
              <a:spcAft>
                <a:spcPct val="0"/>
              </a:spcAft>
              <a:buClrTx/>
              <a:buSzTx/>
              <a:buNone/>
            </a:pPr>
            <a:endParaRPr lang="en-US" altLang="en-US" sz="3200" dirty="0">
              <a:solidFill>
                <a:prstClr val="black"/>
              </a:solidFill>
              <a:latin typeface="Calibri"/>
            </a:endParaRPr>
          </a:p>
          <a:p>
            <a:pPr marL="0" lvl="0" indent="0" fontAlgn="base">
              <a:spcAft>
                <a:spcPct val="0"/>
              </a:spcAft>
              <a:buClrTx/>
              <a:buSzTx/>
              <a:buNone/>
            </a:pPr>
            <a:r>
              <a:rPr lang="en-US" altLang="en-US" sz="3200" dirty="0">
                <a:solidFill>
                  <a:prstClr val="black"/>
                </a:solidFill>
                <a:latin typeface="Calibri"/>
              </a:rPr>
              <a:t>a. 100 mg/dl</a:t>
            </a:r>
          </a:p>
          <a:p>
            <a:pPr marL="0" lvl="0" indent="0" fontAlgn="base">
              <a:spcAft>
                <a:spcPct val="0"/>
              </a:spcAft>
              <a:buClrTx/>
              <a:buSzTx/>
              <a:buNone/>
            </a:pPr>
            <a:r>
              <a:rPr lang="en-US" altLang="en-US" sz="3200" dirty="0">
                <a:solidFill>
                  <a:prstClr val="black"/>
                </a:solidFill>
                <a:latin typeface="Calibri"/>
              </a:rPr>
              <a:t>b. 150 mg/dl</a:t>
            </a:r>
          </a:p>
          <a:p>
            <a:pPr marL="0" lvl="0" indent="0" fontAlgn="base">
              <a:spcAft>
                <a:spcPct val="0"/>
              </a:spcAft>
              <a:buClrTx/>
              <a:buSzTx/>
              <a:buNone/>
            </a:pPr>
            <a:r>
              <a:rPr lang="en-US" altLang="en-US" sz="3200" dirty="0">
                <a:solidFill>
                  <a:prstClr val="black"/>
                </a:solidFill>
                <a:latin typeface="Calibri"/>
              </a:rPr>
              <a:t>c. 175 mg/dl</a:t>
            </a:r>
          </a:p>
          <a:p>
            <a:pPr marL="0" lvl="0" indent="0" fontAlgn="base">
              <a:spcAft>
                <a:spcPct val="0"/>
              </a:spcAft>
              <a:buClrTx/>
              <a:buSzTx/>
              <a:buNone/>
            </a:pPr>
            <a:r>
              <a:rPr lang="en-US" altLang="en-US" sz="3200" dirty="0">
                <a:solidFill>
                  <a:prstClr val="black"/>
                </a:solidFill>
                <a:latin typeface="Calibri"/>
              </a:rPr>
              <a:t>d. 200 mg/dl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73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Application-based Question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42900" lvl="0" indent="-342900" fontAlgn="base"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en-US" altLang="en-US" sz="3200" b="1" dirty="0">
                <a:solidFill>
                  <a:prstClr val="black"/>
                </a:solidFill>
                <a:latin typeface="Calibri"/>
              </a:rPr>
              <a:t>Which of the following actions is the first priority care for a client exhibiting signs and symptoms of coronary artery disease</a:t>
            </a:r>
            <a:r>
              <a:rPr lang="en-US" altLang="en-US" sz="3200" b="1" dirty="0" smtClean="0">
                <a:solidFill>
                  <a:prstClr val="black"/>
                </a:solidFill>
                <a:latin typeface="Calibri"/>
              </a:rPr>
              <a:t>?</a:t>
            </a:r>
          </a:p>
          <a:p>
            <a:pPr marL="0" lvl="0" indent="0" fontAlgn="base">
              <a:spcAft>
                <a:spcPct val="0"/>
              </a:spcAft>
              <a:buClrTx/>
              <a:buSzTx/>
              <a:buNone/>
            </a:pPr>
            <a:endParaRPr lang="en-US" altLang="en-US" sz="3200" dirty="0">
              <a:solidFill>
                <a:prstClr val="black"/>
              </a:solidFill>
              <a:latin typeface="Calibri"/>
            </a:endParaRPr>
          </a:p>
          <a:p>
            <a:pPr marL="0" lvl="0" indent="0" fontAlgn="base">
              <a:spcAft>
                <a:spcPct val="0"/>
              </a:spcAft>
              <a:buClrTx/>
              <a:buSzTx/>
              <a:buNone/>
            </a:pPr>
            <a:r>
              <a:rPr lang="en-US" altLang="en-US" sz="3200" dirty="0">
                <a:solidFill>
                  <a:prstClr val="black"/>
                </a:solidFill>
                <a:latin typeface="Calibri"/>
              </a:rPr>
              <a:t>a. Decrease anxiety</a:t>
            </a:r>
          </a:p>
          <a:p>
            <a:pPr marL="0" lvl="0" indent="0" fontAlgn="base">
              <a:spcAft>
                <a:spcPct val="0"/>
              </a:spcAft>
              <a:buClrTx/>
              <a:buSzTx/>
              <a:buNone/>
            </a:pPr>
            <a:r>
              <a:rPr lang="en-US" altLang="en-US" sz="3200" dirty="0">
                <a:solidFill>
                  <a:prstClr val="black"/>
                </a:solidFill>
                <a:latin typeface="Calibri"/>
              </a:rPr>
              <a:t>b. Enhance myocardial oxygenation</a:t>
            </a:r>
          </a:p>
          <a:p>
            <a:pPr marL="0" lvl="0" indent="0" fontAlgn="base">
              <a:spcAft>
                <a:spcPct val="0"/>
              </a:spcAft>
              <a:buClrTx/>
              <a:buSzTx/>
              <a:buNone/>
            </a:pPr>
            <a:r>
              <a:rPr lang="en-US" altLang="en-US" sz="3200" dirty="0">
                <a:solidFill>
                  <a:prstClr val="black"/>
                </a:solidFill>
                <a:latin typeface="Calibri"/>
              </a:rPr>
              <a:t>c. Administer </a:t>
            </a:r>
            <a:r>
              <a:rPr lang="en-US" altLang="en-US" sz="3200" dirty="0" smtClean="0">
                <a:solidFill>
                  <a:prstClr val="black"/>
                </a:solidFill>
                <a:latin typeface="Calibri"/>
              </a:rPr>
              <a:t>sublingual </a:t>
            </a:r>
            <a:r>
              <a:rPr lang="en-US" altLang="en-US" sz="3200" dirty="0">
                <a:solidFill>
                  <a:prstClr val="black"/>
                </a:solidFill>
                <a:latin typeface="Calibri"/>
              </a:rPr>
              <a:t>nitroglycerin</a:t>
            </a:r>
          </a:p>
          <a:p>
            <a:pPr marL="0" lvl="0" indent="0" fontAlgn="base">
              <a:spcAft>
                <a:spcPct val="0"/>
              </a:spcAft>
              <a:buClrTx/>
              <a:buSzTx/>
              <a:buNone/>
            </a:pPr>
            <a:r>
              <a:rPr lang="en-US" altLang="en-US" sz="3200" dirty="0">
                <a:solidFill>
                  <a:prstClr val="black"/>
                </a:solidFill>
                <a:latin typeface="Calibri"/>
              </a:rPr>
              <a:t>d. Educate the client about his symptoms</a:t>
            </a:r>
          </a:p>
          <a:p>
            <a:pPr marL="342900" lvl="0" indent="-342900" fontAlgn="base">
              <a:spcAft>
                <a:spcPct val="0"/>
              </a:spcAft>
              <a:buClrTx/>
              <a:buSzTx/>
              <a:buFont typeface="Arial" charset="0"/>
              <a:buChar char="•"/>
            </a:pPr>
            <a:endParaRPr lang="en-US" altLang="en-US" sz="3200" dirty="0">
              <a:solidFill>
                <a:prstClr val="black"/>
              </a:solidFill>
              <a:latin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55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Analysis-based Question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The nurse suspects left-sided heart failure in a newly admitted client when the nurse notes which of the following symptoms?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(Multipl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e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Response question).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Calibri"/>
              </a:rPr>
            </a:br>
            <a:r>
              <a:rPr lang="en-US" sz="2400" dirty="0">
                <a:solidFill>
                  <a:prstClr val="black"/>
                </a:solidFill>
                <a:latin typeface="Calibri"/>
              </a:rPr>
              <a:t>A) Distended neck veins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Calibri"/>
              </a:rPr>
            </a:br>
            <a:r>
              <a:rPr lang="en-US" sz="2400" dirty="0">
                <a:solidFill>
                  <a:prstClr val="black"/>
                </a:solidFill>
                <a:latin typeface="Calibri"/>
              </a:rPr>
              <a:t>B) Bilateral crackles in the lungs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Calibri"/>
              </a:rPr>
            </a:br>
            <a:r>
              <a:rPr lang="en-US" sz="2400" dirty="0">
                <a:solidFill>
                  <a:prstClr val="black"/>
                </a:solidFill>
                <a:latin typeface="Calibri"/>
              </a:rPr>
              <a:t>C) Weight gain of 2 lb in past 2 days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Calibri"/>
              </a:rPr>
            </a:br>
            <a:r>
              <a:rPr lang="en-US" sz="2400" dirty="0">
                <a:solidFill>
                  <a:prstClr val="black"/>
                </a:solidFill>
                <a:latin typeface="Calibri"/>
              </a:rPr>
              <a:t>D) Shortness of breath, especially at night</a:t>
            </a:r>
            <a:br>
              <a:rPr lang="en-US" sz="2400" dirty="0">
                <a:solidFill>
                  <a:prstClr val="black"/>
                </a:solidFill>
                <a:latin typeface="Calibri"/>
              </a:rPr>
            </a:b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67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433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NCLEX Prep – the Exam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NCLEX Test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Number of questions </a:t>
            </a:r>
          </a:p>
          <a:p>
            <a:pPr lvl="2"/>
            <a:r>
              <a:rPr lang="en-US" dirty="0" smtClean="0"/>
              <a:t>75 questions at a minimum to 265 at a maximum</a:t>
            </a:r>
          </a:p>
          <a:p>
            <a:pPr lvl="2"/>
            <a:r>
              <a:rPr lang="en-US" dirty="0" smtClean="0"/>
              <a:t>Includes 15 pilot questions 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Time  of test</a:t>
            </a:r>
          </a:p>
          <a:p>
            <a:pPr lvl="2"/>
            <a:r>
              <a:rPr lang="en-US" dirty="0" smtClean="0"/>
              <a:t>6 hours given to test </a:t>
            </a:r>
          </a:p>
          <a:p>
            <a:pPr lvl="2"/>
            <a:r>
              <a:rPr lang="en-US" dirty="0" smtClean="0"/>
              <a:t>Applicants are given a break after 2 hrs, after 3.5 hrs</a:t>
            </a:r>
          </a:p>
          <a:p>
            <a:pPr lvl="2"/>
            <a:endParaRPr lang="en-US" dirty="0"/>
          </a:p>
          <a:p>
            <a:pPr lvl="1"/>
            <a:r>
              <a:rPr lang="en-US" dirty="0" smtClean="0"/>
              <a:t>Cost of the Test </a:t>
            </a:r>
          </a:p>
          <a:p>
            <a:pPr lvl="1"/>
            <a:r>
              <a:rPr lang="en-US" dirty="0" smtClean="0"/>
              <a:t>$200 / $60  / $200 / + the review course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83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http://image.slidesharecdn.com/studyskillsii-1211120138807631-8/95/slide-33-728.jpg?12842904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86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image.slidesharecdn.com/studyskillsii-1211120138807631-8/95/slide-19-728.jpg?12842904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94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152400"/>
            <a:ext cx="8912352" cy="1371600"/>
          </a:xfrm>
        </p:spPr>
        <p:txBody>
          <a:bodyPr>
            <a:normAutofit fontScale="90000"/>
          </a:bodyPr>
          <a:lstStyle/>
          <a:p>
            <a:pPr lvl="0" indent="-274320">
              <a:lnSpc>
                <a:spcPct val="115000"/>
              </a:lnSpc>
              <a:spcBef>
                <a:spcPts val="0"/>
              </a:spcBef>
            </a:pPr>
            <a:r>
              <a:rPr lang="en-US" sz="3600" b="1" dirty="0" smtClean="0">
                <a:solidFill>
                  <a:srgbClr val="C10000"/>
                </a:solidFill>
                <a:latin typeface="Gill Sans MT,Bold"/>
                <a:ea typeface="Calibri"/>
                <a:cs typeface="Gill Sans MT,Bold"/>
              </a:rPr>
              <a:t/>
            </a:r>
            <a:br>
              <a:rPr lang="en-US" sz="3600" b="1" dirty="0" smtClean="0">
                <a:solidFill>
                  <a:srgbClr val="C10000"/>
                </a:solidFill>
                <a:latin typeface="Gill Sans MT,Bold"/>
                <a:ea typeface="Calibri"/>
                <a:cs typeface="Gill Sans MT,Bold"/>
              </a:rPr>
            </a:br>
            <a:r>
              <a:rPr lang="en-US" sz="3600" b="1" dirty="0">
                <a:solidFill>
                  <a:srgbClr val="C10000"/>
                </a:solidFill>
                <a:latin typeface="Gill Sans MT,Bold"/>
                <a:ea typeface="Calibri"/>
                <a:cs typeface="Gill Sans MT,Bold"/>
              </a:rPr>
              <a:t/>
            </a:r>
            <a:br>
              <a:rPr lang="en-US" sz="3600" b="1" dirty="0">
                <a:solidFill>
                  <a:srgbClr val="C10000"/>
                </a:solidFill>
                <a:latin typeface="Gill Sans MT,Bold"/>
                <a:ea typeface="Calibri"/>
                <a:cs typeface="Gill Sans MT,Bold"/>
              </a:rPr>
            </a:br>
            <a:r>
              <a:rPr lang="en-US" sz="3600" b="1" dirty="0" smtClean="0">
                <a:solidFill>
                  <a:srgbClr val="C10000"/>
                </a:solidFill>
                <a:latin typeface="Gill Sans MT,Bold"/>
                <a:ea typeface="Calibri"/>
                <a:cs typeface="Gill Sans MT,Bold"/>
              </a:rPr>
              <a:t/>
            </a:r>
            <a:br>
              <a:rPr lang="en-US" sz="3600" b="1" dirty="0" smtClean="0">
                <a:solidFill>
                  <a:srgbClr val="C10000"/>
                </a:solidFill>
                <a:latin typeface="Gill Sans MT,Bold"/>
                <a:ea typeface="Calibri"/>
                <a:cs typeface="Gill Sans MT,Bold"/>
              </a:rPr>
            </a:br>
            <a:r>
              <a:rPr lang="en-US" sz="3600" b="1" dirty="0">
                <a:solidFill>
                  <a:srgbClr val="C10000"/>
                </a:solidFill>
                <a:latin typeface="Gill Sans MT,Bold"/>
                <a:ea typeface="Calibri"/>
                <a:cs typeface="Gill Sans MT,Bold"/>
              </a:rPr>
              <a:t/>
            </a:r>
            <a:br>
              <a:rPr lang="en-US" sz="3600" b="1" dirty="0">
                <a:solidFill>
                  <a:srgbClr val="C10000"/>
                </a:solidFill>
                <a:latin typeface="Gill Sans MT,Bold"/>
                <a:ea typeface="Calibri"/>
                <a:cs typeface="Gill Sans MT,Bold"/>
              </a:rPr>
            </a:br>
            <a:r>
              <a:rPr lang="en-US" sz="3600" b="1" dirty="0" smtClean="0">
                <a:solidFill>
                  <a:srgbClr val="C10000"/>
                </a:solidFill>
                <a:latin typeface="Gill Sans MT,Bold"/>
                <a:ea typeface="Calibri"/>
                <a:cs typeface="Gill Sans MT,Bold"/>
              </a:rPr>
              <a:t/>
            </a:r>
            <a:br>
              <a:rPr lang="en-US" sz="3600" b="1" dirty="0" smtClean="0">
                <a:solidFill>
                  <a:srgbClr val="C10000"/>
                </a:solidFill>
                <a:latin typeface="Gill Sans MT,Bold"/>
                <a:ea typeface="Calibri"/>
                <a:cs typeface="Gill Sans MT,Bold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981200"/>
            <a:ext cx="8424672" cy="4117848"/>
          </a:xfrm>
        </p:spPr>
        <p:txBody>
          <a:bodyPr>
            <a:norm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Gill Sans MT"/>
                <a:ea typeface="Calibri"/>
                <a:cs typeface="Gill Sans MT"/>
              </a:rPr>
              <a:t>Test </a:t>
            </a:r>
            <a:r>
              <a:rPr lang="en-US" sz="2800" dirty="0">
                <a:solidFill>
                  <a:srgbClr val="000000"/>
                </a:solidFill>
                <a:latin typeface="Gill Sans MT"/>
                <a:ea typeface="Calibri"/>
                <a:cs typeface="Gill Sans MT"/>
              </a:rPr>
              <a:t>anxiety is when a student excessively worries about doing well on a test. </a:t>
            </a:r>
            <a:endParaRPr lang="en-US" sz="2800" dirty="0" smtClean="0">
              <a:solidFill>
                <a:srgbClr val="000000"/>
              </a:solidFill>
              <a:latin typeface="Gill Sans MT"/>
              <a:ea typeface="Calibri"/>
              <a:cs typeface="Gill Sans MT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 smtClean="0">
              <a:solidFill>
                <a:srgbClr val="000000"/>
              </a:solidFill>
              <a:latin typeface="Gill Sans MT"/>
              <a:ea typeface="Calibri"/>
              <a:cs typeface="Gill Sans MT"/>
            </a:endParaRPr>
          </a:p>
          <a:p>
            <a:pPr marL="274320" lvl="1">
              <a:lnSpc>
                <a:spcPct val="115000"/>
              </a:lnSpc>
              <a:spcBef>
                <a:spcPts val="0"/>
              </a:spcBef>
            </a:pPr>
            <a:r>
              <a:rPr lang="en-US" sz="2300" dirty="0" smtClean="0">
                <a:solidFill>
                  <a:srgbClr val="000000"/>
                </a:solidFill>
                <a:latin typeface="Gill Sans MT"/>
                <a:ea typeface="Calibri"/>
                <a:cs typeface="Gill Sans MT"/>
              </a:rPr>
              <a:t>This </a:t>
            </a:r>
            <a:r>
              <a:rPr lang="en-US" sz="2300" dirty="0">
                <a:solidFill>
                  <a:srgbClr val="000000"/>
                </a:solidFill>
                <a:latin typeface="Gill Sans MT"/>
                <a:ea typeface="Calibri"/>
                <a:cs typeface="Gill Sans MT"/>
              </a:rPr>
              <a:t>type of anxiety is more than the average anxiety all students may experience from time to time. </a:t>
            </a:r>
            <a:endParaRPr lang="en-US" sz="2300" dirty="0" smtClean="0">
              <a:solidFill>
                <a:srgbClr val="000000"/>
              </a:solidFill>
              <a:latin typeface="Gill Sans MT"/>
              <a:ea typeface="Calibri"/>
              <a:cs typeface="Gill Sans MT"/>
            </a:endParaRPr>
          </a:p>
          <a:p>
            <a:pPr marL="274320" lvl="1">
              <a:lnSpc>
                <a:spcPct val="115000"/>
              </a:lnSpc>
              <a:spcBef>
                <a:spcPts val="0"/>
              </a:spcBef>
            </a:pPr>
            <a:r>
              <a:rPr lang="en-US" sz="2300" dirty="0" smtClean="0">
                <a:solidFill>
                  <a:srgbClr val="000000"/>
                </a:solidFill>
                <a:latin typeface="Gill Sans MT"/>
                <a:ea typeface="Calibri"/>
                <a:cs typeface="Gill Sans MT"/>
              </a:rPr>
              <a:t>Severe </a:t>
            </a:r>
            <a:r>
              <a:rPr lang="en-US" sz="2300" dirty="0">
                <a:solidFill>
                  <a:srgbClr val="000000"/>
                </a:solidFill>
                <a:latin typeface="Gill Sans MT"/>
                <a:ea typeface="Calibri"/>
                <a:cs typeface="Gill Sans MT"/>
              </a:rPr>
              <a:t>text anxiety can become a major hindrance on test performance and cause extreme nervousness and memory lapses, among other symptoms.</a:t>
            </a:r>
            <a:endParaRPr lang="en-US" sz="2300" dirty="0"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228600"/>
            <a:ext cx="8534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Gill Sans MT,Bold"/>
                <a:ea typeface="Calibri"/>
                <a:cs typeface="Gill Sans MT,Bold"/>
              </a:rPr>
              <a:t>Study Strategies </a:t>
            </a:r>
            <a:r>
              <a:rPr lang="en-US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ill Sans MT,Bold"/>
                <a:ea typeface="Calibri"/>
                <a:cs typeface="Gill Sans MT,Bold"/>
              </a:rPr>
              <a:t>to </a:t>
            </a:r>
          </a:p>
          <a:p>
            <a:pPr algn="ctr"/>
            <a:r>
              <a:rPr lang="en-US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ill Sans MT,Bold"/>
                <a:ea typeface="Calibri"/>
                <a:cs typeface="Gill Sans MT,Bold"/>
              </a:rPr>
              <a:t>Reduce </a:t>
            </a:r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Gill Sans MT,Bold"/>
                <a:ea typeface="Calibri"/>
                <a:cs typeface="Gill Sans MT,Bold"/>
              </a:rPr>
              <a:t>Test Anxiety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ea typeface="Calibri"/>
                <a:cs typeface="Times New Roman"/>
              </a:rPr>
              <a:t/>
            </a:r>
            <a:b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ea typeface="Calibri"/>
                <a:cs typeface="Times New Roman"/>
              </a:rPr>
            </a:b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71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304800"/>
            <a:ext cx="8836152" cy="1371600"/>
          </a:xfrm>
        </p:spPr>
        <p:txBody>
          <a:bodyPr>
            <a:normAutofit fontScale="90000"/>
          </a:bodyPr>
          <a:lstStyle/>
          <a:p>
            <a:pPr lvl="0" indent="-274320">
              <a:lnSpc>
                <a:spcPct val="115000"/>
              </a:lnSpc>
              <a:spcBef>
                <a:spcPts val="0"/>
              </a:spcBef>
            </a:pPr>
            <a:r>
              <a:rPr lang="en-US" sz="3200" dirty="0" smtClean="0">
                <a:solidFill>
                  <a:srgbClr val="000000"/>
                </a:solidFill>
                <a:latin typeface="Gill Sans MT"/>
                <a:ea typeface="Calibri"/>
                <a:cs typeface="Gill Sans MT"/>
              </a:rPr>
              <a:t/>
            </a:r>
            <a:br>
              <a:rPr lang="en-US" sz="3200" dirty="0" smtClean="0">
                <a:solidFill>
                  <a:srgbClr val="000000"/>
                </a:solidFill>
                <a:latin typeface="Gill Sans MT"/>
                <a:ea typeface="Calibri"/>
                <a:cs typeface="Gill Sans MT"/>
              </a:rPr>
            </a:br>
            <a:r>
              <a:rPr lang="en-US" sz="3200" dirty="0">
                <a:solidFill>
                  <a:srgbClr val="000000"/>
                </a:solidFill>
                <a:latin typeface="Gill Sans MT"/>
                <a:ea typeface="Calibri"/>
                <a:cs typeface="Gill Sans MT"/>
              </a:rPr>
              <a:t/>
            </a:r>
            <a:br>
              <a:rPr lang="en-US" sz="3200" dirty="0">
                <a:solidFill>
                  <a:srgbClr val="000000"/>
                </a:solidFill>
                <a:latin typeface="Gill Sans MT"/>
                <a:ea typeface="Calibri"/>
                <a:cs typeface="Gill Sans MT"/>
              </a:rPr>
            </a:br>
            <a:r>
              <a:rPr lang="en-US" sz="3200" dirty="0" smtClean="0">
                <a:solidFill>
                  <a:srgbClr val="000000"/>
                </a:solidFill>
                <a:latin typeface="Gill Sans MT"/>
                <a:ea typeface="Calibri"/>
                <a:cs typeface="Gill Sans MT"/>
              </a:rPr>
              <a:t/>
            </a:r>
            <a:br>
              <a:rPr lang="en-US" sz="3200" dirty="0" smtClean="0">
                <a:solidFill>
                  <a:srgbClr val="000000"/>
                </a:solidFill>
                <a:latin typeface="Gill Sans MT"/>
                <a:ea typeface="Calibri"/>
                <a:cs typeface="Gill Sans MT"/>
              </a:rPr>
            </a:br>
            <a:r>
              <a:rPr lang="en-US" sz="3200" dirty="0">
                <a:solidFill>
                  <a:srgbClr val="000000"/>
                </a:solidFill>
                <a:latin typeface="Gill Sans MT"/>
                <a:ea typeface="Calibri"/>
                <a:cs typeface="Gill Sans MT"/>
              </a:rPr>
              <a:t/>
            </a:r>
            <a:br>
              <a:rPr lang="en-US" sz="3200" dirty="0">
                <a:solidFill>
                  <a:srgbClr val="000000"/>
                </a:solidFill>
                <a:latin typeface="Gill Sans MT"/>
                <a:ea typeface="Calibri"/>
                <a:cs typeface="Gill Sans MT"/>
              </a:rPr>
            </a:br>
            <a:r>
              <a:rPr lang="en-US" sz="3200" dirty="0" smtClean="0">
                <a:solidFill>
                  <a:srgbClr val="000000"/>
                </a:solidFill>
                <a:latin typeface="Gill Sans MT"/>
                <a:ea typeface="Calibri"/>
                <a:cs typeface="Gill Sans MT"/>
              </a:rPr>
              <a:t/>
            </a:r>
            <a:br>
              <a:rPr lang="en-US" sz="3200" dirty="0" smtClean="0">
                <a:solidFill>
                  <a:srgbClr val="000000"/>
                </a:solidFill>
                <a:latin typeface="Gill Sans MT"/>
                <a:ea typeface="Calibri"/>
                <a:cs typeface="Gill Sans MT"/>
              </a:rPr>
            </a:br>
            <a:r>
              <a:rPr lang="en-US" sz="3200" dirty="0">
                <a:solidFill>
                  <a:srgbClr val="000000"/>
                </a:solidFill>
                <a:latin typeface="Gill Sans MT"/>
                <a:ea typeface="Calibri"/>
                <a:cs typeface="Gill Sans MT"/>
              </a:rPr>
              <a:t/>
            </a:r>
            <a:br>
              <a:rPr lang="en-US" sz="3200" dirty="0">
                <a:solidFill>
                  <a:srgbClr val="000000"/>
                </a:solidFill>
                <a:latin typeface="Gill Sans MT"/>
                <a:ea typeface="Calibri"/>
                <a:cs typeface="Gill Sans MT"/>
              </a:rPr>
            </a:br>
            <a:r>
              <a:rPr lang="en-US" sz="3200" dirty="0" smtClean="0">
                <a:solidFill>
                  <a:srgbClr val="000000"/>
                </a:solidFill>
                <a:latin typeface="Gill Sans MT"/>
                <a:ea typeface="Calibri"/>
                <a:cs typeface="Gill Sans MT"/>
              </a:rPr>
              <a:t/>
            </a:r>
            <a:br>
              <a:rPr lang="en-US" sz="3200" dirty="0" smtClean="0">
                <a:solidFill>
                  <a:srgbClr val="000000"/>
                </a:solidFill>
                <a:latin typeface="Gill Sans MT"/>
                <a:ea typeface="Calibri"/>
                <a:cs typeface="Gill Sans MT"/>
              </a:rPr>
            </a:br>
            <a:r>
              <a:rPr lang="en-US" sz="3200" dirty="0">
                <a:solidFill>
                  <a:srgbClr val="000000"/>
                </a:solidFill>
                <a:latin typeface="Gill Sans MT"/>
                <a:ea typeface="Calibri"/>
                <a:cs typeface="Gill Sans MT"/>
              </a:rPr>
              <a:t/>
            </a:r>
            <a:br>
              <a:rPr lang="en-US" sz="3200" dirty="0">
                <a:solidFill>
                  <a:srgbClr val="000000"/>
                </a:solidFill>
                <a:latin typeface="Gill Sans MT"/>
                <a:ea typeface="Calibri"/>
                <a:cs typeface="Gill Sans MT"/>
              </a:rPr>
            </a:br>
            <a:r>
              <a:rPr lang="en-US" sz="3200" dirty="0" smtClean="0">
                <a:solidFill>
                  <a:srgbClr val="000000"/>
                </a:solidFill>
                <a:latin typeface="Gill Sans MT"/>
                <a:ea typeface="Calibri"/>
                <a:cs typeface="Gill Sans MT"/>
              </a:rPr>
              <a:t/>
            </a:r>
            <a:br>
              <a:rPr lang="en-US" sz="3200" dirty="0" smtClean="0">
                <a:solidFill>
                  <a:srgbClr val="000000"/>
                </a:solidFill>
                <a:latin typeface="Gill Sans MT"/>
                <a:ea typeface="Calibri"/>
                <a:cs typeface="Gill Sans MT"/>
              </a:rPr>
            </a:br>
            <a:r>
              <a:rPr lang="en-US" sz="3200" dirty="0">
                <a:solidFill>
                  <a:srgbClr val="000000"/>
                </a:solidFill>
                <a:latin typeface="Gill Sans MT"/>
                <a:ea typeface="Calibri"/>
                <a:cs typeface="Gill Sans MT"/>
              </a:rPr>
              <a:t/>
            </a:r>
            <a:br>
              <a:rPr lang="en-US" sz="3200" dirty="0">
                <a:solidFill>
                  <a:srgbClr val="000000"/>
                </a:solidFill>
                <a:latin typeface="Gill Sans MT"/>
                <a:ea typeface="Calibri"/>
                <a:cs typeface="Gill Sans MT"/>
              </a:rPr>
            </a:br>
            <a:endParaRPr lang="en-US" sz="3200" dirty="0">
              <a:solidFill>
                <a:srgbClr val="000000"/>
              </a:solidFill>
              <a:latin typeface="Gill Sans MT"/>
              <a:ea typeface="Calibri"/>
              <a:cs typeface="Gill Sans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2362200"/>
            <a:ext cx="8500872" cy="3736848"/>
          </a:xfrm>
        </p:spPr>
        <p:txBody>
          <a:bodyPr/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rgbClr val="000000"/>
                </a:solidFill>
                <a:latin typeface="Wingdings"/>
                <a:ea typeface="Calibri"/>
                <a:cs typeface="Wingdings"/>
              </a:rPr>
              <a:t>§ </a:t>
            </a:r>
            <a:r>
              <a:rPr lang="en-US" sz="2800" dirty="0">
                <a:solidFill>
                  <a:srgbClr val="000000"/>
                </a:solidFill>
                <a:latin typeface="Gill Sans MT"/>
                <a:ea typeface="Calibri"/>
                <a:cs typeface="Gill Sans MT"/>
              </a:rPr>
              <a:t>Freezing up</a:t>
            </a:r>
            <a:endParaRPr lang="en-US" sz="2800" dirty="0">
              <a:ea typeface="Calibri"/>
              <a:cs typeface="Times New Roman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Wingdings"/>
                <a:ea typeface="Calibri"/>
                <a:cs typeface="Wingdings"/>
              </a:rPr>
              <a:t>§ </a:t>
            </a:r>
            <a:r>
              <a:rPr lang="en-US" sz="2800" dirty="0">
                <a:solidFill>
                  <a:srgbClr val="000000"/>
                </a:solidFill>
                <a:latin typeface="Gill Sans MT"/>
                <a:ea typeface="Calibri"/>
                <a:cs typeface="Gill Sans MT"/>
              </a:rPr>
              <a:t>Panicking</a:t>
            </a:r>
            <a:endParaRPr lang="en-US" sz="2800" dirty="0">
              <a:ea typeface="Calibri"/>
              <a:cs typeface="Times New Roman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Wingdings"/>
                <a:ea typeface="Calibri"/>
                <a:cs typeface="Wingdings"/>
              </a:rPr>
              <a:t>§ </a:t>
            </a:r>
            <a:r>
              <a:rPr lang="en-US" sz="2800" dirty="0">
                <a:solidFill>
                  <a:srgbClr val="000000"/>
                </a:solidFill>
                <a:latin typeface="Gill Sans MT"/>
                <a:ea typeface="Calibri"/>
                <a:cs typeface="Gill Sans MT"/>
              </a:rPr>
              <a:t>Being easily distracted</a:t>
            </a:r>
            <a:endParaRPr lang="en-US" sz="2800" dirty="0">
              <a:ea typeface="Calibri"/>
              <a:cs typeface="Times New Roman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Wingdings"/>
                <a:ea typeface="Calibri"/>
                <a:cs typeface="Wingdings"/>
              </a:rPr>
              <a:t>§ </a:t>
            </a:r>
            <a:r>
              <a:rPr lang="en-US" sz="2800" dirty="0">
                <a:solidFill>
                  <a:srgbClr val="000000"/>
                </a:solidFill>
                <a:latin typeface="Gill Sans MT"/>
                <a:ea typeface="Calibri"/>
                <a:cs typeface="Gill Sans MT"/>
              </a:rPr>
              <a:t>Physical effects; sweating</a:t>
            </a:r>
            <a:r>
              <a:rPr lang="en-US" sz="2800" dirty="0" smtClean="0">
                <a:solidFill>
                  <a:srgbClr val="000000"/>
                </a:solidFill>
                <a:latin typeface="Gill Sans MT"/>
                <a:ea typeface="Calibri"/>
                <a:cs typeface="Gill Sans MT"/>
              </a:rPr>
              <a:t>,  shortness </a:t>
            </a:r>
            <a:r>
              <a:rPr lang="en-US" sz="2800" dirty="0">
                <a:solidFill>
                  <a:srgbClr val="000000"/>
                </a:solidFill>
                <a:latin typeface="Gill Sans MT"/>
                <a:ea typeface="Calibri"/>
                <a:cs typeface="Gill Sans MT"/>
              </a:rPr>
              <a:t>of breath</a:t>
            </a:r>
            <a:endParaRPr lang="en-US" sz="2800" dirty="0">
              <a:ea typeface="Calibri"/>
              <a:cs typeface="Times New Roman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Wingdings"/>
                <a:ea typeface="Calibri"/>
                <a:cs typeface="Wingdings"/>
              </a:rPr>
              <a:t>§ </a:t>
            </a:r>
            <a:r>
              <a:rPr lang="en-US" sz="2800" dirty="0">
                <a:solidFill>
                  <a:srgbClr val="000000"/>
                </a:solidFill>
                <a:latin typeface="Gill Sans MT"/>
                <a:ea typeface="Calibri"/>
                <a:cs typeface="Gill Sans MT"/>
              </a:rPr>
              <a:t>Lack of interest in test or topic</a:t>
            </a:r>
            <a:endParaRPr lang="en-US" sz="2800" dirty="0"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81200" y="228600"/>
            <a:ext cx="6096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Gill Sans MT"/>
                <a:ea typeface="Calibri"/>
                <a:cs typeface="Gill Sans MT"/>
              </a:rPr>
              <a:t>Recognizing Test Anxiety</a:t>
            </a:r>
            <a:r>
              <a:rPr lang="en-US" sz="2800" dirty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en-US" sz="2800" dirty="0">
                <a:solidFill>
                  <a:prstClr val="black"/>
                </a:solidFill>
                <a:ea typeface="Calibri"/>
                <a:cs typeface="Times New Roman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44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How to Combat Text Anxiety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371600"/>
            <a:ext cx="8577072" cy="5334000"/>
          </a:xfrm>
        </p:spPr>
        <p:txBody>
          <a:bodyPr>
            <a:normAutofit fontScale="25000" lnSpcReduction="20000"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solidFill>
                  <a:srgbClr val="000000"/>
                </a:solidFill>
                <a:latin typeface="Gill Sans MT"/>
                <a:ea typeface="Calibri"/>
                <a:cs typeface="Gill Sans MT"/>
              </a:rPr>
              <a:t>Being well prepared for a test is the best way to reduce test anxiety.</a:t>
            </a:r>
            <a:endParaRPr lang="en-US" sz="8000" dirty="0"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0" dirty="0" smtClean="0">
                <a:solidFill>
                  <a:srgbClr val="000000"/>
                </a:solidFill>
                <a:latin typeface="Gill Sans MT"/>
                <a:ea typeface="Calibri"/>
                <a:cs typeface="Gill Sans MT"/>
              </a:rPr>
              <a:t>Space </a:t>
            </a:r>
            <a:r>
              <a:rPr lang="en-US" sz="8000" dirty="0">
                <a:solidFill>
                  <a:srgbClr val="000000"/>
                </a:solidFill>
                <a:latin typeface="Gill Sans MT"/>
                <a:ea typeface="Calibri"/>
                <a:cs typeface="Gill Sans MT"/>
              </a:rPr>
              <a:t>out your studying over a few days or </a:t>
            </a:r>
            <a:r>
              <a:rPr lang="en-US" sz="8000" dirty="0" smtClean="0">
                <a:solidFill>
                  <a:srgbClr val="000000"/>
                </a:solidFill>
                <a:latin typeface="Gill Sans MT"/>
                <a:ea typeface="Calibri"/>
                <a:cs typeface="Gill Sans MT"/>
              </a:rPr>
              <a:t>weeks - continually </a:t>
            </a:r>
            <a:r>
              <a:rPr lang="en-US" sz="8000" dirty="0">
                <a:solidFill>
                  <a:srgbClr val="000000"/>
                </a:solidFill>
                <a:latin typeface="Gill Sans MT"/>
                <a:ea typeface="Calibri"/>
                <a:cs typeface="Gill Sans MT"/>
              </a:rPr>
              <a:t>review class material. </a:t>
            </a:r>
            <a:endParaRPr lang="en-US" sz="8000" dirty="0" smtClean="0">
              <a:solidFill>
                <a:srgbClr val="000000"/>
              </a:solidFill>
              <a:latin typeface="Gill Sans MT"/>
              <a:ea typeface="Calibri"/>
              <a:cs typeface="Gill Sans MT"/>
            </a:endParaRPr>
          </a:p>
          <a:p>
            <a:pPr marL="548640" lvl="2">
              <a:lnSpc>
                <a:spcPct val="115000"/>
              </a:lnSpc>
              <a:spcBef>
                <a:spcPts val="0"/>
              </a:spcBef>
            </a:pPr>
            <a:r>
              <a:rPr lang="en-US" sz="8000" dirty="0" smtClean="0">
                <a:solidFill>
                  <a:srgbClr val="000000"/>
                </a:solidFill>
                <a:latin typeface="Gill Sans MT"/>
                <a:ea typeface="Calibri"/>
                <a:cs typeface="Gill Sans MT"/>
              </a:rPr>
              <a:t>Don</a:t>
            </a:r>
            <a:r>
              <a:rPr lang="en-US" sz="80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‟</a:t>
            </a:r>
            <a:r>
              <a:rPr lang="en-US" sz="8000" dirty="0" smtClean="0">
                <a:solidFill>
                  <a:srgbClr val="000000"/>
                </a:solidFill>
                <a:latin typeface="Gill Sans MT"/>
                <a:ea typeface="Calibri"/>
                <a:cs typeface="Gill Sans MT"/>
              </a:rPr>
              <a:t>t </a:t>
            </a:r>
            <a:r>
              <a:rPr lang="en-US" sz="8000" dirty="0">
                <a:solidFill>
                  <a:srgbClr val="000000"/>
                </a:solidFill>
                <a:latin typeface="Gill Sans MT"/>
                <a:ea typeface="Calibri"/>
                <a:cs typeface="Gill Sans MT"/>
              </a:rPr>
              <a:t>wait until the night before to try to learn all the material</a:t>
            </a:r>
            <a:r>
              <a:rPr lang="en-US" sz="8000" dirty="0" smtClean="0">
                <a:solidFill>
                  <a:srgbClr val="000000"/>
                </a:solidFill>
                <a:latin typeface="Gill Sans MT"/>
                <a:ea typeface="Calibri"/>
                <a:cs typeface="Gill Sans MT"/>
              </a:rPr>
              <a:t>.</a:t>
            </a:r>
          </a:p>
          <a:p>
            <a:pPr marL="548640" lvl="2">
              <a:lnSpc>
                <a:spcPct val="115000"/>
              </a:lnSpc>
              <a:spcBef>
                <a:spcPts val="0"/>
              </a:spcBef>
            </a:pPr>
            <a:endParaRPr lang="en-US" sz="8000" dirty="0"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0" dirty="0" smtClean="0">
                <a:solidFill>
                  <a:srgbClr val="000000"/>
                </a:solidFill>
                <a:latin typeface="Gill Sans MT"/>
                <a:ea typeface="Calibri"/>
                <a:cs typeface="Gill Sans MT"/>
              </a:rPr>
              <a:t>Try </a:t>
            </a:r>
            <a:r>
              <a:rPr lang="en-US" sz="8000" dirty="0">
                <a:solidFill>
                  <a:srgbClr val="000000"/>
                </a:solidFill>
                <a:latin typeface="Gill Sans MT"/>
                <a:ea typeface="Calibri"/>
                <a:cs typeface="Gill Sans MT"/>
              </a:rPr>
              <a:t>to maintain a positive attitude while preparing for the test and during the test.</a:t>
            </a:r>
            <a:endParaRPr lang="en-US" sz="8000" dirty="0"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0" dirty="0" smtClean="0">
                <a:solidFill>
                  <a:srgbClr val="000000"/>
                </a:solidFill>
                <a:latin typeface="Gill Sans MT"/>
                <a:ea typeface="Calibri"/>
                <a:cs typeface="Gill Sans MT"/>
              </a:rPr>
              <a:t>Exercise to reduced stress – low impact aerobic exercise.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8000" dirty="0"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0" dirty="0" smtClean="0">
                <a:solidFill>
                  <a:srgbClr val="000000"/>
                </a:solidFill>
                <a:latin typeface="Gill Sans MT"/>
                <a:ea typeface="Calibri"/>
                <a:cs typeface="Gill Sans MT"/>
              </a:rPr>
              <a:t>Get </a:t>
            </a:r>
            <a:r>
              <a:rPr lang="en-US" sz="8000" dirty="0">
                <a:solidFill>
                  <a:srgbClr val="000000"/>
                </a:solidFill>
                <a:latin typeface="Gill Sans MT"/>
                <a:ea typeface="Calibri"/>
                <a:cs typeface="Gill Sans MT"/>
              </a:rPr>
              <a:t>a good night</a:t>
            </a:r>
            <a:r>
              <a:rPr lang="en-US" sz="80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’</a:t>
            </a:r>
            <a:r>
              <a:rPr lang="en-US" sz="8000" dirty="0">
                <a:solidFill>
                  <a:srgbClr val="000000"/>
                </a:solidFill>
                <a:latin typeface="Gill Sans MT"/>
                <a:ea typeface="Calibri"/>
                <a:cs typeface="Gill Sans MT"/>
              </a:rPr>
              <a:t>s sleep during the entire semester and before the test.</a:t>
            </a:r>
            <a:endParaRPr lang="en-US" sz="8000" dirty="0"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0" dirty="0" smtClean="0">
                <a:solidFill>
                  <a:srgbClr val="000000"/>
                </a:solidFill>
                <a:latin typeface="Gill Sans MT"/>
                <a:ea typeface="Calibri"/>
                <a:cs typeface="Gill Sans MT"/>
              </a:rPr>
              <a:t>Stay </a:t>
            </a:r>
            <a:r>
              <a:rPr lang="en-US" sz="8000" dirty="0">
                <a:solidFill>
                  <a:srgbClr val="000000"/>
                </a:solidFill>
                <a:latin typeface="Gill Sans MT"/>
                <a:ea typeface="Calibri"/>
                <a:cs typeface="Gill Sans MT"/>
              </a:rPr>
              <a:t>relaxed. If you begin to get nervous take a few deep breaths slowly to relax yourself and then get back to work</a:t>
            </a:r>
            <a:r>
              <a:rPr lang="en-US" sz="8000" dirty="0" smtClean="0">
                <a:solidFill>
                  <a:srgbClr val="000000"/>
                </a:solidFill>
                <a:latin typeface="Gill Sans MT"/>
                <a:ea typeface="Calibri"/>
                <a:cs typeface="Gill Sans MT"/>
              </a:rPr>
              <a:t>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8000" dirty="0"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0" dirty="0" smtClean="0">
                <a:solidFill>
                  <a:srgbClr val="000000"/>
                </a:solidFill>
                <a:latin typeface="Gill Sans MT"/>
                <a:ea typeface="Calibri"/>
                <a:cs typeface="Gill Sans MT"/>
              </a:rPr>
              <a:t>Read </a:t>
            </a:r>
            <a:r>
              <a:rPr lang="en-US" sz="8000" dirty="0">
                <a:solidFill>
                  <a:srgbClr val="000000"/>
                </a:solidFill>
                <a:latin typeface="Gill Sans MT"/>
                <a:ea typeface="Calibri"/>
                <a:cs typeface="Gill Sans MT"/>
              </a:rPr>
              <a:t>the directions slowly and carefully.</a:t>
            </a:r>
            <a:endParaRPr lang="en-US" sz="8000" dirty="0"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0" dirty="0" smtClean="0">
                <a:solidFill>
                  <a:srgbClr val="000000"/>
                </a:solidFill>
                <a:latin typeface="Gill Sans MT"/>
                <a:ea typeface="Calibri"/>
                <a:cs typeface="Gill Sans MT"/>
              </a:rPr>
              <a:t>Make certain you understand the direction of any test.</a:t>
            </a:r>
            <a:endParaRPr lang="en-US" sz="8000" dirty="0">
              <a:ea typeface="Calibri"/>
              <a:cs typeface="Times New Roman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dirty="0">
                <a:ea typeface="Calibri"/>
                <a:cs typeface="Times New Roman"/>
              </a:rPr>
              <a:t> </a:t>
            </a:r>
          </a:p>
          <a:p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55008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4B5064">
                    <a:lumMod val="60000"/>
                    <a:lumOff val="40000"/>
                  </a:srgbClr>
                </a:solidFill>
              </a:rPr>
              <a:t>How to Combat Text Anxiety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295400"/>
            <a:ext cx="8653272" cy="4803648"/>
          </a:xfrm>
        </p:spPr>
        <p:txBody>
          <a:bodyPr>
            <a:noAutofit/>
          </a:bodyPr>
          <a:lstStyle/>
          <a:p>
            <a:pPr marL="0" lvl="0">
              <a:lnSpc>
                <a:spcPct val="115000"/>
              </a:lnSpc>
              <a:spcBef>
                <a:spcPts val="0"/>
              </a:spcBef>
              <a:buClr>
                <a:srgbClr val="4B5064"/>
              </a:buClr>
            </a:pPr>
            <a:r>
              <a:rPr lang="en-US" sz="2000" dirty="0">
                <a:solidFill>
                  <a:srgbClr val="000000"/>
                </a:solidFill>
                <a:latin typeface="Gill Sans MT"/>
                <a:ea typeface="Calibri"/>
                <a:cs typeface="Gill Sans MT"/>
              </a:rPr>
              <a:t>Skim through the test so that you have a good idea how to pace yourself.</a:t>
            </a:r>
            <a:endParaRPr lang="en-US" sz="2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lvl="0">
              <a:lnSpc>
                <a:spcPct val="115000"/>
              </a:lnSpc>
              <a:spcBef>
                <a:spcPts val="0"/>
              </a:spcBef>
              <a:buClr>
                <a:srgbClr val="4B5064"/>
              </a:buClr>
            </a:pPr>
            <a:r>
              <a:rPr lang="en-US" sz="2000" dirty="0">
                <a:solidFill>
                  <a:srgbClr val="000000"/>
                </a:solidFill>
                <a:latin typeface="Gill Sans MT"/>
                <a:ea typeface="Calibri"/>
                <a:cs typeface="Gill Sans MT"/>
              </a:rPr>
              <a:t> Write down important formulas, facts, definitions and/or keywords in the margin. </a:t>
            </a:r>
            <a:endParaRPr lang="en-US" sz="2000" dirty="0" smtClean="0">
              <a:solidFill>
                <a:srgbClr val="000000"/>
              </a:solidFill>
              <a:latin typeface="Gill Sans MT"/>
              <a:ea typeface="Calibri"/>
              <a:cs typeface="Gill Sans MT"/>
            </a:endParaRPr>
          </a:p>
          <a:p>
            <a:pPr marL="0" lvl="0">
              <a:lnSpc>
                <a:spcPct val="115000"/>
              </a:lnSpc>
              <a:spcBef>
                <a:spcPts val="0"/>
              </a:spcBef>
              <a:buClr>
                <a:srgbClr val="4B5064"/>
              </a:buClr>
            </a:pPr>
            <a:endParaRPr lang="en-US" sz="2000" dirty="0">
              <a:solidFill>
                <a:srgbClr val="000000"/>
              </a:solidFill>
              <a:latin typeface="Gill Sans MT"/>
              <a:ea typeface="Calibri"/>
              <a:cs typeface="Gill Sans MT"/>
            </a:endParaRPr>
          </a:p>
          <a:p>
            <a:pPr marL="0" lvl="0">
              <a:lnSpc>
                <a:spcPct val="115000"/>
              </a:lnSpc>
              <a:spcBef>
                <a:spcPts val="0"/>
              </a:spcBef>
              <a:buClr>
                <a:srgbClr val="4B5064"/>
              </a:buClr>
            </a:pPr>
            <a:r>
              <a:rPr lang="en-US" sz="2000" dirty="0">
                <a:solidFill>
                  <a:srgbClr val="000000"/>
                </a:solidFill>
                <a:latin typeface="Gill Sans MT"/>
                <a:ea typeface="Calibri"/>
                <a:cs typeface="Gill Sans MT"/>
              </a:rPr>
              <a:t>Do the simple questions first to help build up your confidence for the harder questions</a:t>
            </a:r>
          </a:p>
          <a:p>
            <a:pPr marL="0" lvl="0">
              <a:lnSpc>
                <a:spcPct val="115000"/>
              </a:lnSpc>
              <a:spcBef>
                <a:spcPts val="0"/>
              </a:spcBef>
              <a:buClr>
                <a:srgbClr val="4B5064"/>
              </a:buClr>
            </a:pPr>
            <a:r>
              <a:rPr lang="en-US" sz="2000" dirty="0">
                <a:solidFill>
                  <a:srgbClr val="000000"/>
                </a:solidFill>
                <a:latin typeface="Gill Sans MT"/>
                <a:ea typeface="Calibri"/>
                <a:cs typeface="Gill Sans MT"/>
              </a:rPr>
              <a:t>Don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‟</a:t>
            </a:r>
            <a:r>
              <a:rPr lang="en-US" sz="2000" dirty="0">
                <a:solidFill>
                  <a:srgbClr val="000000"/>
                </a:solidFill>
                <a:latin typeface="Gill Sans MT"/>
                <a:ea typeface="Calibri"/>
                <a:cs typeface="Gill Sans MT"/>
              </a:rPr>
              <a:t>t worry about how fast others finish their test; just concentrate on your own </a:t>
            </a:r>
            <a:r>
              <a:rPr lang="en-US" sz="2000" dirty="0" smtClean="0">
                <a:solidFill>
                  <a:srgbClr val="000000"/>
                </a:solidFill>
                <a:latin typeface="Gill Sans MT"/>
                <a:ea typeface="Calibri"/>
                <a:cs typeface="Gill Sans MT"/>
              </a:rPr>
              <a:t>test</a:t>
            </a:r>
          </a:p>
          <a:p>
            <a:pPr marL="0" lvl="0">
              <a:lnSpc>
                <a:spcPct val="115000"/>
              </a:lnSpc>
              <a:spcBef>
                <a:spcPts val="0"/>
              </a:spcBef>
              <a:buClr>
                <a:srgbClr val="4B5064"/>
              </a:buClr>
            </a:pPr>
            <a:endParaRPr lang="en-US" sz="2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lvl="0">
              <a:lnSpc>
                <a:spcPct val="115000"/>
              </a:lnSpc>
              <a:spcBef>
                <a:spcPts val="0"/>
              </a:spcBef>
              <a:buClr>
                <a:srgbClr val="4B5064"/>
              </a:buClr>
            </a:pPr>
            <a:r>
              <a:rPr lang="en-US" sz="2000" dirty="0">
                <a:solidFill>
                  <a:srgbClr val="000000"/>
                </a:solidFill>
                <a:latin typeface="Gill Sans MT"/>
                <a:ea typeface="Calibri"/>
                <a:cs typeface="Gill Sans MT"/>
              </a:rPr>
              <a:t>If you don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’</a:t>
            </a:r>
            <a:r>
              <a:rPr lang="en-US" sz="2000" dirty="0">
                <a:solidFill>
                  <a:srgbClr val="000000"/>
                </a:solidFill>
                <a:latin typeface="Gill Sans MT"/>
                <a:ea typeface="Calibri"/>
                <a:cs typeface="Gill Sans MT"/>
              </a:rPr>
              <a:t>t know a question, skip it. Go back to it later if you have time,. </a:t>
            </a:r>
          </a:p>
          <a:p>
            <a:pPr marL="0" lvl="0">
              <a:lnSpc>
                <a:spcPct val="115000"/>
              </a:lnSpc>
              <a:spcBef>
                <a:spcPts val="0"/>
              </a:spcBef>
              <a:buClr>
                <a:srgbClr val="4B5064"/>
              </a:buClr>
            </a:pPr>
            <a:r>
              <a:rPr lang="en-US" sz="2000" dirty="0">
                <a:solidFill>
                  <a:srgbClr val="000000"/>
                </a:solidFill>
                <a:latin typeface="Gill Sans MT"/>
                <a:ea typeface="Calibri"/>
                <a:cs typeface="Gill Sans MT"/>
              </a:rPr>
              <a:t>You don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’</a:t>
            </a:r>
            <a:r>
              <a:rPr lang="en-US" sz="2000" dirty="0">
                <a:solidFill>
                  <a:srgbClr val="000000"/>
                </a:solidFill>
                <a:latin typeface="Gill Sans MT"/>
                <a:ea typeface="Calibri"/>
                <a:cs typeface="Gill Sans MT"/>
              </a:rPr>
              <a:t>t have to always get every question right to do well on the test</a:t>
            </a:r>
            <a:r>
              <a:rPr lang="en-US" sz="2000" dirty="0" smtClean="0">
                <a:solidFill>
                  <a:srgbClr val="000000"/>
                </a:solidFill>
                <a:latin typeface="Gill Sans MT"/>
                <a:ea typeface="Calibri"/>
                <a:cs typeface="Gill Sans MT"/>
              </a:rPr>
              <a:t>.</a:t>
            </a:r>
          </a:p>
          <a:p>
            <a:pPr marL="0" lvl="0">
              <a:lnSpc>
                <a:spcPct val="115000"/>
              </a:lnSpc>
              <a:spcBef>
                <a:spcPts val="0"/>
              </a:spcBef>
              <a:buClr>
                <a:srgbClr val="4B5064"/>
              </a:buClr>
            </a:pPr>
            <a:endParaRPr lang="en-US" sz="2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lvl="0">
              <a:lnSpc>
                <a:spcPct val="115000"/>
              </a:lnSpc>
              <a:spcBef>
                <a:spcPts val="0"/>
              </a:spcBef>
              <a:buClr>
                <a:srgbClr val="4B5064"/>
              </a:buClr>
            </a:pPr>
            <a:r>
              <a:rPr lang="en-US" sz="2000" dirty="0">
                <a:solidFill>
                  <a:srgbClr val="000000"/>
                </a:solidFill>
                <a:latin typeface="Gill Sans MT"/>
                <a:ea typeface="Calibri"/>
                <a:cs typeface="Gill Sans MT"/>
              </a:rPr>
              <a:t>Focus on the question at hand; don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’</a:t>
            </a:r>
            <a:r>
              <a:rPr lang="en-US" sz="2000" dirty="0">
                <a:solidFill>
                  <a:srgbClr val="000000"/>
                </a:solidFill>
                <a:latin typeface="Gill Sans MT"/>
                <a:ea typeface="Calibri"/>
                <a:cs typeface="Gill Sans MT"/>
              </a:rPr>
              <a:t>t let your mind wander onto other things.</a:t>
            </a:r>
            <a:endParaRPr lang="en-US" sz="2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lvl="0">
              <a:lnSpc>
                <a:spcPct val="115000"/>
              </a:lnSpc>
              <a:spcBef>
                <a:spcPts val="0"/>
              </a:spcBef>
              <a:buClr>
                <a:srgbClr val="4B5064"/>
              </a:buClr>
            </a:pPr>
            <a:r>
              <a:rPr lang="en-US" sz="2000" dirty="0">
                <a:solidFill>
                  <a:srgbClr val="000000"/>
                </a:solidFill>
                <a:latin typeface="Gill Sans MT"/>
                <a:ea typeface="Calibri"/>
                <a:cs typeface="Gill Sans MT"/>
              </a:rPr>
              <a:t>If you believe you suffer from severe test anxiety, you need to address the issue </a:t>
            </a:r>
            <a:r>
              <a:rPr lang="en-US" sz="2000" dirty="0" smtClean="0">
                <a:solidFill>
                  <a:srgbClr val="000000"/>
                </a:solidFill>
                <a:latin typeface="Gill Sans MT"/>
                <a:ea typeface="Calibri"/>
                <a:cs typeface="Gill Sans MT"/>
              </a:rPr>
              <a:t>immediately</a:t>
            </a:r>
            <a:r>
              <a:rPr lang="en-US" sz="2000" dirty="0">
                <a:solidFill>
                  <a:srgbClr val="000000"/>
                </a:solidFill>
                <a:latin typeface="Gill Sans MT"/>
                <a:ea typeface="Calibri"/>
                <a:cs typeface="Gill Sans MT"/>
              </a:rPr>
              <a:t>, </a:t>
            </a:r>
            <a:r>
              <a:rPr lang="en-US" sz="2000" dirty="0" smtClean="0">
                <a:solidFill>
                  <a:srgbClr val="000000"/>
                </a:solidFill>
                <a:latin typeface="Gill Sans MT"/>
                <a:ea typeface="Calibri"/>
                <a:cs typeface="Gill Sans MT"/>
              </a:rPr>
              <a:t> preferably </a:t>
            </a:r>
            <a:r>
              <a:rPr lang="en-US" sz="2000" dirty="0">
                <a:solidFill>
                  <a:srgbClr val="000000"/>
                </a:solidFill>
                <a:latin typeface="Gill Sans MT"/>
                <a:ea typeface="Calibri"/>
                <a:cs typeface="Gill Sans MT"/>
              </a:rPr>
              <a:t>before the start of the semester. </a:t>
            </a:r>
            <a:endParaRPr lang="en-US" sz="2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Clr>
                <a:srgbClr val="4B5064"/>
              </a:buClr>
              <a:buNone/>
            </a:pPr>
            <a:r>
              <a:rPr lang="en-US" sz="2000" dirty="0">
                <a:solidFill>
                  <a:prstClr val="black"/>
                </a:solidFill>
                <a:latin typeface="Gill Sans MT"/>
                <a:ea typeface="Calibri"/>
                <a:cs typeface="Gill Sans MT"/>
              </a:rPr>
              <a:t> </a:t>
            </a:r>
            <a:endParaRPr lang="en-US" sz="2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2853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Keep Focused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Content Placeholder 3" descr="http://nadproductions.ca/redboxmedia/img/portfolio/registered-nurse-clip-art-523.jpg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71600"/>
            <a:ext cx="7086600" cy="3886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31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Thanks!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These slides were developed through original research as well as content from study strategies of 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Caralee Bromme, RN, MSN, CCRN</a:t>
            </a:r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37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067800" cy="9144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NCLEX Prep – Exam Composition</a:t>
            </a:r>
            <a:r>
              <a:rPr lang="en-US" dirty="0"/>
              <a:t> </a:t>
            </a:r>
            <a:r>
              <a:rPr lang="en-US" b="1" u="sng" dirty="0" smtClean="0"/>
              <a:t>April 2013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500872" cy="5105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u="sng" dirty="0">
                <a:solidFill>
                  <a:srgbClr val="000000"/>
                </a:solidFill>
              </a:rPr>
              <a:t>Needs</a:t>
            </a:r>
            <a:r>
              <a:rPr lang="en-US" sz="2000" dirty="0">
                <a:solidFill>
                  <a:srgbClr val="000000"/>
                </a:solidFill>
              </a:rPr>
              <a:t> 	</a:t>
            </a:r>
            <a:r>
              <a:rPr lang="en-US" sz="2000" dirty="0" smtClean="0">
                <a:solidFill>
                  <a:srgbClr val="000000"/>
                </a:solidFill>
              </a:rPr>
              <a:t>				</a:t>
            </a:r>
            <a:r>
              <a:rPr lang="en-US" sz="2000" u="sng" dirty="0" smtClean="0">
                <a:solidFill>
                  <a:srgbClr val="000000"/>
                </a:solidFill>
              </a:rPr>
              <a:t>Percentage </a:t>
            </a:r>
            <a:r>
              <a:rPr lang="en-US" sz="2000" u="sng" dirty="0">
                <a:solidFill>
                  <a:srgbClr val="000000"/>
                </a:solidFill>
              </a:rPr>
              <a:t>of </a:t>
            </a:r>
            <a:r>
              <a:rPr lang="en-US" sz="2000" u="sng" dirty="0" smtClean="0">
                <a:solidFill>
                  <a:srgbClr val="000000"/>
                </a:solidFill>
              </a:rPr>
              <a:t>Questions</a:t>
            </a:r>
            <a:r>
              <a:rPr lang="en-US" sz="2000" dirty="0">
                <a:solidFill>
                  <a:srgbClr val="000000"/>
                </a:solidFill>
              </a:rPr>
              <a:t>	</a:t>
            </a:r>
            <a:endParaRPr lang="en-US" sz="20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000" u="sng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000000"/>
                </a:solidFill>
              </a:rPr>
              <a:t>Safe and Effective Care Environment </a:t>
            </a:r>
            <a:r>
              <a:rPr lang="en-US" sz="2000" dirty="0">
                <a:solidFill>
                  <a:srgbClr val="000000"/>
                </a:solidFill>
              </a:rPr>
              <a:t>	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   Management </a:t>
            </a:r>
            <a:r>
              <a:rPr lang="en-US" sz="2000" dirty="0">
                <a:solidFill>
                  <a:srgbClr val="000000"/>
                </a:solidFill>
              </a:rPr>
              <a:t>of Care 	</a:t>
            </a:r>
            <a:r>
              <a:rPr lang="en-US" sz="2000" dirty="0" smtClean="0">
                <a:solidFill>
                  <a:srgbClr val="000000"/>
                </a:solidFill>
              </a:rPr>
              <a:t>		             17-23</a:t>
            </a:r>
            <a:r>
              <a:rPr lang="en-US" sz="2000" dirty="0">
                <a:solidFill>
                  <a:srgbClr val="000000"/>
                </a:solidFill>
              </a:rPr>
              <a:t>% 	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   Safety </a:t>
            </a:r>
            <a:r>
              <a:rPr lang="en-US" sz="2000" dirty="0">
                <a:solidFill>
                  <a:srgbClr val="000000"/>
                </a:solidFill>
              </a:rPr>
              <a:t>and Infection Control 	</a:t>
            </a:r>
            <a:r>
              <a:rPr lang="en-US" sz="2000" dirty="0" smtClean="0">
                <a:solidFill>
                  <a:srgbClr val="000000"/>
                </a:solidFill>
              </a:rPr>
              <a:t>		9-15</a:t>
            </a:r>
            <a:r>
              <a:rPr lang="en-US" sz="2000" dirty="0">
                <a:solidFill>
                  <a:srgbClr val="000000"/>
                </a:solidFill>
              </a:rPr>
              <a:t>% 	</a:t>
            </a:r>
          </a:p>
          <a:p>
            <a:pPr marL="0" indent="0">
              <a:buNone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0000"/>
                </a:solidFill>
              </a:rPr>
              <a:t>Heath </a:t>
            </a:r>
            <a:r>
              <a:rPr lang="en-US" sz="2000" b="1" dirty="0">
                <a:solidFill>
                  <a:srgbClr val="000000"/>
                </a:solidFill>
              </a:rPr>
              <a:t>Promotion and Maintenance </a:t>
            </a:r>
            <a:r>
              <a:rPr lang="en-US" sz="2000" dirty="0" smtClean="0">
                <a:solidFill>
                  <a:srgbClr val="000000"/>
                </a:solidFill>
              </a:rPr>
              <a:t>	6-12</a:t>
            </a:r>
            <a:r>
              <a:rPr lang="en-US" sz="2000" dirty="0">
                <a:solidFill>
                  <a:srgbClr val="000000"/>
                </a:solidFill>
              </a:rPr>
              <a:t>% 	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0000"/>
                </a:solidFill>
              </a:rPr>
              <a:t>Psychosocial Integrity </a:t>
            </a:r>
            <a:r>
              <a:rPr lang="en-US" sz="2000" dirty="0">
                <a:solidFill>
                  <a:srgbClr val="000000"/>
                </a:solidFill>
              </a:rPr>
              <a:t>	</a:t>
            </a:r>
            <a:r>
              <a:rPr lang="en-US" sz="2000" dirty="0" smtClean="0">
                <a:solidFill>
                  <a:srgbClr val="000000"/>
                </a:solidFill>
              </a:rPr>
              <a:t>		6-12</a:t>
            </a:r>
            <a:r>
              <a:rPr lang="en-US" sz="2000" dirty="0">
                <a:solidFill>
                  <a:srgbClr val="000000"/>
                </a:solidFill>
              </a:rPr>
              <a:t>% 	</a:t>
            </a:r>
          </a:p>
          <a:p>
            <a:pPr marL="0" indent="0">
              <a:buNone/>
            </a:pPr>
            <a:endParaRPr lang="en-US" sz="2000" b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0000"/>
                </a:solidFill>
              </a:rPr>
              <a:t>Physiological </a:t>
            </a:r>
            <a:r>
              <a:rPr lang="en-US" sz="2000" b="1" dirty="0">
                <a:solidFill>
                  <a:srgbClr val="000000"/>
                </a:solidFill>
              </a:rPr>
              <a:t>Integrity </a:t>
            </a:r>
            <a:r>
              <a:rPr lang="en-US" sz="2000" dirty="0">
                <a:solidFill>
                  <a:srgbClr val="000000"/>
                </a:solidFill>
              </a:rPr>
              <a:t>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    Basic </a:t>
            </a:r>
            <a:r>
              <a:rPr lang="en-US" sz="2000" dirty="0">
                <a:solidFill>
                  <a:srgbClr val="000000"/>
                </a:solidFill>
              </a:rPr>
              <a:t>Care and Comfort 	</a:t>
            </a:r>
            <a:r>
              <a:rPr lang="en-US" sz="2000" dirty="0" smtClean="0">
                <a:solidFill>
                  <a:srgbClr val="000000"/>
                </a:solidFill>
              </a:rPr>
              <a:t>		6-12</a:t>
            </a:r>
            <a:r>
              <a:rPr lang="en-US" sz="2000" dirty="0">
                <a:solidFill>
                  <a:srgbClr val="000000"/>
                </a:solidFill>
              </a:rPr>
              <a:t>% 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    Pharmacological </a:t>
            </a:r>
            <a:r>
              <a:rPr lang="en-US" sz="2000" dirty="0">
                <a:solidFill>
                  <a:srgbClr val="000000"/>
                </a:solidFill>
              </a:rPr>
              <a:t>and Parenteral </a:t>
            </a:r>
            <a:r>
              <a:rPr lang="en-US" sz="2000" dirty="0" smtClean="0">
                <a:solidFill>
                  <a:srgbClr val="000000"/>
                </a:solidFill>
              </a:rPr>
              <a:t>Therapies       12-18</a:t>
            </a:r>
            <a:r>
              <a:rPr lang="en-US" sz="2000" dirty="0">
                <a:solidFill>
                  <a:srgbClr val="000000"/>
                </a:solidFill>
              </a:rPr>
              <a:t>% 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endParaRPr lang="en-US" sz="2000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    Reduction </a:t>
            </a:r>
            <a:r>
              <a:rPr lang="en-US" sz="2000" dirty="0">
                <a:solidFill>
                  <a:srgbClr val="000000"/>
                </a:solidFill>
              </a:rPr>
              <a:t>of Risk Potential 	</a:t>
            </a:r>
            <a:r>
              <a:rPr lang="en-US" sz="2000" dirty="0" smtClean="0">
                <a:solidFill>
                  <a:srgbClr val="000000"/>
                </a:solidFill>
              </a:rPr>
              <a:t>		 9-15</a:t>
            </a:r>
            <a:r>
              <a:rPr lang="en-US" sz="2000" dirty="0">
                <a:solidFill>
                  <a:srgbClr val="000000"/>
                </a:solidFill>
              </a:rPr>
              <a:t>% 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    Physiological </a:t>
            </a:r>
            <a:r>
              <a:rPr lang="en-US" sz="2000" dirty="0">
                <a:solidFill>
                  <a:srgbClr val="000000"/>
                </a:solidFill>
              </a:rPr>
              <a:t>Adaptation 	</a:t>
            </a:r>
            <a:r>
              <a:rPr lang="en-US" sz="2000" dirty="0" smtClean="0">
                <a:solidFill>
                  <a:srgbClr val="000000"/>
                </a:solidFill>
              </a:rPr>
              <a:t>		11-17</a:t>
            </a:r>
            <a:r>
              <a:rPr lang="en-US" sz="2000" dirty="0">
                <a:solidFill>
                  <a:srgbClr val="000000"/>
                </a:solidFill>
              </a:rPr>
              <a:t>%	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1047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venir LT Std 35 Light"/>
              </a:rPr>
              <a:t>Safety and Infection Control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95400"/>
            <a:ext cx="8577072" cy="5181600"/>
          </a:xfrm>
        </p:spPr>
        <p:txBody>
          <a:bodyPr>
            <a:normAutofit fontScale="25000" lnSpcReduction="20000"/>
          </a:bodyPr>
          <a:lstStyle/>
          <a:p>
            <a:endParaRPr lang="en-US" sz="4400" dirty="0">
              <a:solidFill>
                <a:srgbClr val="000000"/>
              </a:solidFill>
              <a:latin typeface="Avenir LT Std 35 Light"/>
            </a:endParaRPr>
          </a:p>
          <a:p>
            <a:r>
              <a:rPr lang="en-US" sz="8000" dirty="0" smtClean="0">
                <a:solidFill>
                  <a:srgbClr val="000000"/>
                </a:solidFill>
              </a:rPr>
              <a:t>Defn: protecting </a:t>
            </a:r>
            <a:r>
              <a:rPr lang="en-US" sz="8000" dirty="0">
                <a:solidFill>
                  <a:srgbClr val="000000"/>
                </a:solidFill>
              </a:rPr>
              <a:t>clients and health care personnel from health and environmental hazards</a:t>
            </a:r>
            <a:r>
              <a:rPr lang="en-US" sz="8000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8000" dirty="0" smtClean="0">
                <a:solidFill>
                  <a:srgbClr val="000000"/>
                </a:solidFill>
              </a:rPr>
              <a:t> </a:t>
            </a:r>
            <a:endParaRPr lang="en-US" sz="8000" dirty="0">
              <a:solidFill>
                <a:srgbClr val="000000"/>
              </a:solidFill>
            </a:endParaRPr>
          </a:p>
          <a:p>
            <a:r>
              <a:rPr lang="en-US" sz="8000" dirty="0">
                <a:solidFill>
                  <a:srgbClr val="000000"/>
                </a:solidFill>
              </a:rPr>
              <a:t>Related content includes but is </a:t>
            </a:r>
            <a:r>
              <a:rPr lang="en-US" sz="8000" b="1" dirty="0">
                <a:solidFill>
                  <a:srgbClr val="000000"/>
                </a:solidFill>
              </a:rPr>
              <a:t>not limited </a:t>
            </a:r>
            <a:r>
              <a:rPr lang="en-US" sz="8000" dirty="0">
                <a:solidFill>
                  <a:srgbClr val="000000"/>
                </a:solidFill>
              </a:rPr>
              <a:t>to: </a:t>
            </a:r>
          </a:p>
          <a:p>
            <a:endParaRPr lang="en-US" sz="8000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8000" dirty="0">
                <a:solidFill>
                  <a:srgbClr val="000000"/>
                </a:solidFill>
              </a:rPr>
              <a:t>Accident/Error/Injury Prevention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8000" dirty="0">
                <a:solidFill>
                  <a:srgbClr val="000000"/>
                </a:solidFill>
              </a:rPr>
              <a:t>Emergency Response Plan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8000" dirty="0" smtClean="0">
                <a:solidFill>
                  <a:srgbClr val="000000"/>
                </a:solidFill>
              </a:rPr>
              <a:t>Safe </a:t>
            </a:r>
            <a:r>
              <a:rPr lang="en-US" sz="8000" dirty="0">
                <a:solidFill>
                  <a:srgbClr val="000000"/>
                </a:solidFill>
              </a:rPr>
              <a:t>Use of Equipment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8000" dirty="0">
                <a:solidFill>
                  <a:srgbClr val="000000"/>
                </a:solidFill>
              </a:rPr>
              <a:t>Security Plan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8000" dirty="0" smtClean="0">
                <a:solidFill>
                  <a:srgbClr val="000000"/>
                </a:solidFill>
              </a:rPr>
              <a:t>Ergonomic </a:t>
            </a:r>
            <a:r>
              <a:rPr lang="en-US" sz="8000" dirty="0">
                <a:solidFill>
                  <a:srgbClr val="000000"/>
                </a:solidFill>
              </a:rPr>
              <a:t>Principles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8000" dirty="0" smtClean="0">
                <a:solidFill>
                  <a:srgbClr val="000000"/>
                </a:solidFill>
              </a:rPr>
              <a:t>Standard </a:t>
            </a:r>
            <a:r>
              <a:rPr lang="en-US" sz="8000" dirty="0">
                <a:solidFill>
                  <a:srgbClr val="000000"/>
                </a:solidFill>
              </a:rPr>
              <a:t>Precautions/Transmission- Based Precautions/Surgical Asepsis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8000" dirty="0" smtClean="0">
                <a:solidFill>
                  <a:srgbClr val="000000"/>
                </a:solidFill>
              </a:rPr>
              <a:t>Handling </a:t>
            </a:r>
            <a:r>
              <a:rPr lang="en-US" sz="8000" dirty="0">
                <a:solidFill>
                  <a:srgbClr val="000000"/>
                </a:solidFill>
              </a:rPr>
              <a:t>Hazardous and Infectious Materials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8000" dirty="0" smtClean="0">
                <a:solidFill>
                  <a:srgbClr val="000000"/>
                </a:solidFill>
              </a:rPr>
              <a:t>Home </a:t>
            </a:r>
            <a:r>
              <a:rPr lang="en-US" sz="8000" dirty="0">
                <a:solidFill>
                  <a:srgbClr val="000000"/>
                </a:solidFill>
              </a:rPr>
              <a:t>Safety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8000" dirty="0">
                <a:solidFill>
                  <a:srgbClr val="000000"/>
                </a:solidFill>
              </a:rPr>
              <a:t>Reporting of Incident/Event/Irregular Occurrence/Variance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8000" dirty="0" smtClean="0">
                <a:solidFill>
                  <a:srgbClr val="000000"/>
                </a:solidFill>
              </a:rPr>
              <a:t>Use </a:t>
            </a:r>
            <a:r>
              <a:rPr lang="en-US" sz="8000" dirty="0">
                <a:solidFill>
                  <a:srgbClr val="000000"/>
                </a:solidFill>
              </a:rPr>
              <a:t>of Restraints/Safety Devices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8000" dirty="0">
                <a:solidFill>
                  <a:srgbClr val="000000"/>
                </a:solidFill>
                <a:latin typeface="Avenir LT Std 35 Light"/>
              </a:rPr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90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Reduction of Risk Potential </a:t>
            </a:r>
            <a:r>
              <a:rPr lang="en-US" b="1" dirty="0"/>
              <a:t>-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219200"/>
            <a:ext cx="8998527" cy="5330952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sz="8000" b="1" dirty="0" smtClean="0"/>
              <a:t>Defn</a:t>
            </a:r>
            <a:r>
              <a:rPr lang="en-US" sz="8000" dirty="0" smtClean="0"/>
              <a:t>: reducing </a:t>
            </a:r>
            <a:r>
              <a:rPr lang="en-US" sz="8000" dirty="0"/>
              <a:t>the likelihood that clients will develop complications or health problems related to existing conditions, treatments or procedures. </a:t>
            </a:r>
            <a:endParaRPr lang="en-US" sz="8000" dirty="0" smtClean="0"/>
          </a:p>
          <a:p>
            <a:pPr marL="0" indent="0">
              <a:buNone/>
            </a:pPr>
            <a:endParaRPr lang="en-US" sz="8000" dirty="0"/>
          </a:p>
          <a:p>
            <a:pPr marL="0" indent="0">
              <a:buNone/>
            </a:pPr>
            <a:r>
              <a:rPr lang="en-US" sz="8000" dirty="0"/>
              <a:t>Related content includes but is </a:t>
            </a:r>
            <a:r>
              <a:rPr lang="en-US" sz="8000" b="1" dirty="0"/>
              <a:t>not limited </a:t>
            </a:r>
            <a:r>
              <a:rPr lang="en-US" sz="8000" dirty="0"/>
              <a:t>to: </a:t>
            </a:r>
          </a:p>
          <a:p>
            <a:pPr marL="0" indent="0">
              <a:buNone/>
            </a:pPr>
            <a:endParaRPr lang="en-US" sz="8000" dirty="0"/>
          </a:p>
          <a:p>
            <a:r>
              <a:rPr lang="en-US" sz="8000" dirty="0"/>
              <a:t>Changes/Abnormalities in Vital Signs </a:t>
            </a:r>
          </a:p>
          <a:p>
            <a:r>
              <a:rPr lang="en-US" sz="8000" dirty="0"/>
              <a:t>Diagnostic Tests </a:t>
            </a:r>
            <a:endParaRPr lang="en-US" sz="8000" dirty="0" smtClean="0"/>
          </a:p>
          <a:p>
            <a:r>
              <a:rPr lang="en-US" sz="8000" dirty="0"/>
              <a:t>Laboratory Values </a:t>
            </a:r>
          </a:p>
          <a:p>
            <a:endParaRPr lang="en-US" sz="8000" dirty="0"/>
          </a:p>
          <a:p>
            <a:r>
              <a:rPr lang="en-US" sz="8000" dirty="0" smtClean="0"/>
              <a:t>Potential </a:t>
            </a:r>
            <a:r>
              <a:rPr lang="en-US" sz="8000" dirty="0"/>
              <a:t>for Complications from Surgical Procedures and Health Alterations </a:t>
            </a:r>
          </a:p>
          <a:p>
            <a:r>
              <a:rPr lang="en-US" sz="8000" dirty="0" smtClean="0"/>
              <a:t>System </a:t>
            </a:r>
            <a:r>
              <a:rPr lang="en-US" sz="8000" dirty="0"/>
              <a:t>Specific Assessments </a:t>
            </a:r>
          </a:p>
          <a:p>
            <a:pPr marL="0" indent="0">
              <a:buNone/>
            </a:pPr>
            <a:r>
              <a:rPr lang="en-US" sz="8000" dirty="0"/>
              <a:t>	</a:t>
            </a:r>
          </a:p>
          <a:p>
            <a:r>
              <a:rPr lang="en-US" sz="8000" dirty="0"/>
              <a:t>Potential for Alterations in Body Systems </a:t>
            </a:r>
          </a:p>
          <a:p>
            <a:r>
              <a:rPr lang="en-US" sz="8000" dirty="0" smtClean="0"/>
              <a:t>Therapeutic </a:t>
            </a:r>
            <a:r>
              <a:rPr lang="en-US" sz="8000" dirty="0"/>
              <a:t>Procedures </a:t>
            </a:r>
          </a:p>
          <a:p>
            <a:endParaRPr lang="en-US" sz="8000" dirty="0"/>
          </a:p>
          <a:p>
            <a:r>
              <a:rPr lang="en-US" sz="8000" dirty="0" smtClean="0"/>
              <a:t>Potential </a:t>
            </a:r>
            <a:r>
              <a:rPr lang="en-US" sz="8000" dirty="0"/>
              <a:t>for Complications of Diagnostic Tests/Treatments/Procedures </a:t>
            </a:r>
          </a:p>
          <a:p>
            <a:pPr marL="0" indent="0">
              <a:buNone/>
            </a:pPr>
            <a:r>
              <a:rPr lang="en-US" sz="7200" dirty="0"/>
              <a:t>	</a:t>
            </a:r>
          </a:p>
          <a:p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222215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Integrated Processes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371600"/>
            <a:ext cx="8763000" cy="5029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The following processes </a:t>
            </a:r>
            <a:r>
              <a:rPr lang="en-US" sz="1800" dirty="0" smtClean="0"/>
              <a:t>integrated </a:t>
            </a:r>
            <a:r>
              <a:rPr lang="en-US" sz="1800" dirty="0"/>
              <a:t>throughout the </a:t>
            </a:r>
            <a:r>
              <a:rPr lang="en-US" sz="1800" dirty="0" smtClean="0"/>
              <a:t>Client Needs categories: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 </a:t>
            </a:r>
            <a:r>
              <a:rPr lang="en-US" sz="1800" b="1" dirty="0"/>
              <a:t>Nursing Process </a:t>
            </a:r>
            <a:r>
              <a:rPr lang="en-US" sz="1800" dirty="0"/>
              <a:t>– a scientific, clinical reasoning approach to client care that includes assessment</a:t>
            </a:r>
            <a:r>
              <a:rPr lang="en-US" sz="1800" dirty="0" smtClean="0"/>
              <a:t>, analysis</a:t>
            </a:r>
            <a:r>
              <a:rPr lang="en-US" sz="1800" dirty="0"/>
              <a:t>, planning, implementation and evaluation</a:t>
            </a:r>
            <a:r>
              <a:rPr lang="en-US" sz="1800" dirty="0" smtClean="0"/>
              <a:t>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 </a:t>
            </a:r>
            <a:r>
              <a:rPr lang="en-US" sz="1800" b="1" dirty="0"/>
              <a:t>Caring –</a:t>
            </a:r>
            <a:r>
              <a:rPr lang="en-US" sz="1800" dirty="0"/>
              <a:t> interaction of the nurse and client in an atmosphere of mutual respect and trust. In </a:t>
            </a:r>
            <a:r>
              <a:rPr lang="en-US" sz="1800" dirty="0" smtClean="0"/>
              <a:t>this collaborative </a:t>
            </a:r>
            <a:r>
              <a:rPr lang="en-US" sz="1800" dirty="0"/>
              <a:t>environment, the nurse provides encouragement, hope, support and compassion </a:t>
            </a:r>
            <a:r>
              <a:rPr lang="en-US" sz="1800" dirty="0" smtClean="0"/>
              <a:t>to help </a:t>
            </a:r>
            <a:r>
              <a:rPr lang="en-US" sz="1800" dirty="0"/>
              <a:t>achieve desired outcomes</a:t>
            </a:r>
            <a:r>
              <a:rPr lang="en-US" sz="1800" dirty="0" smtClean="0"/>
              <a:t>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 </a:t>
            </a:r>
            <a:r>
              <a:rPr lang="en-US" sz="1800" b="1" dirty="0"/>
              <a:t>Communication and Documentation – </a:t>
            </a:r>
            <a:r>
              <a:rPr lang="en-US" sz="1800" dirty="0"/>
              <a:t>verbal and nonverbal interactions between the nurse </a:t>
            </a:r>
            <a:r>
              <a:rPr lang="en-US" sz="1800" dirty="0" smtClean="0"/>
              <a:t>and the </a:t>
            </a:r>
            <a:r>
              <a:rPr lang="en-US" sz="1800" dirty="0"/>
              <a:t>client, the client’s significant others and the other members of the health care team. </a:t>
            </a:r>
            <a:r>
              <a:rPr lang="en-US" sz="1800" dirty="0" smtClean="0"/>
              <a:t> Events and activities </a:t>
            </a:r>
            <a:r>
              <a:rPr lang="en-US" sz="1800" dirty="0"/>
              <a:t>associated with client care are recorded in written and/or electronic records that </a:t>
            </a:r>
            <a:r>
              <a:rPr lang="en-US" sz="1800" dirty="0" smtClean="0"/>
              <a:t>demonstrate adherence </a:t>
            </a:r>
            <a:r>
              <a:rPr lang="en-US" sz="1800" dirty="0"/>
              <a:t>to the standards of practice and accountability in the provision of care</a:t>
            </a:r>
            <a:r>
              <a:rPr lang="en-US" sz="1800" dirty="0" smtClean="0"/>
              <a:t>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 Teaching/Learning </a:t>
            </a:r>
            <a:r>
              <a:rPr lang="en-US" sz="1800" dirty="0"/>
              <a:t>– facilitation of the acquisition of knowledge, skills and attitudes promoting </a:t>
            </a:r>
            <a:r>
              <a:rPr lang="en-US" sz="1800" dirty="0" smtClean="0"/>
              <a:t>a change </a:t>
            </a:r>
            <a:r>
              <a:rPr lang="en-US" sz="1800" dirty="0"/>
              <a:t>in behavior.</a:t>
            </a:r>
          </a:p>
        </p:txBody>
      </p:sp>
    </p:spTree>
    <p:extLst>
      <p:ext uri="{BB962C8B-B14F-4D97-AF65-F5344CB8AC3E}">
        <p14:creationId xmlns:p14="http://schemas.microsoft.com/office/powerpoint/2010/main" val="390963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lvnstudy.com/juniors/wp-content/uploads/2008/08/1023_multitasking_nurs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1192"/>
            <a:ext cx="67818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02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http://image.slidesharecdn.com/studyskillsii-1211120138807631-8/95/slide-12-728.jpg?12842904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97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ustom 45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4B5064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</TotalTime>
  <Words>1206</Words>
  <Application>Microsoft Office PowerPoint</Application>
  <PresentationFormat>On-screen Show (4:3)</PresentationFormat>
  <Paragraphs>238</Paragraphs>
  <Slides>37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Civic</vt:lpstr>
      <vt:lpstr>Office Theme</vt:lpstr>
      <vt:lpstr>1_Office Theme</vt:lpstr>
      <vt:lpstr>3_Office Theme</vt:lpstr>
      <vt:lpstr>PowerPoint Presentation</vt:lpstr>
      <vt:lpstr>  Preparing for the Marathon Study Strategies - NCLEX Prep</vt:lpstr>
      <vt:lpstr>NCLEX Prep – the Exam</vt:lpstr>
      <vt:lpstr>NCLEX Prep – Exam Composition April 2013</vt:lpstr>
      <vt:lpstr>Safety and Infection Control</vt:lpstr>
      <vt:lpstr>Reduction of Risk Potential -</vt:lpstr>
      <vt:lpstr>Integrated Processes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NCLEX Prep – Practice Questions</vt:lpstr>
      <vt:lpstr>      Testing –Taking Recommendations </vt:lpstr>
      <vt:lpstr>Test-Taking Strategies</vt:lpstr>
      <vt:lpstr>Test-Taking Strategies</vt:lpstr>
      <vt:lpstr>    Types of Questions on NCLEX   Multiple Choice</vt:lpstr>
      <vt:lpstr>NCLEX Prep – Fill in the Blank</vt:lpstr>
      <vt:lpstr>NCLEX Prep – Picture or Graph</vt:lpstr>
      <vt:lpstr>NCLEX Prep Drag and Drop</vt:lpstr>
      <vt:lpstr>NCLEX Prep – Audio Clips</vt:lpstr>
      <vt:lpstr>Knowledge-based Question</vt:lpstr>
      <vt:lpstr>Comprehension-based Question</vt:lpstr>
      <vt:lpstr>Application-based Question</vt:lpstr>
      <vt:lpstr>Analysis-based Question</vt:lpstr>
      <vt:lpstr>PowerPoint Presentation</vt:lpstr>
      <vt:lpstr>PowerPoint Presentation</vt:lpstr>
      <vt:lpstr>PowerPoint Presentation</vt:lpstr>
      <vt:lpstr>     </vt:lpstr>
      <vt:lpstr>          </vt:lpstr>
      <vt:lpstr>How to Combat Text Anxiety</vt:lpstr>
      <vt:lpstr>How to Combat Text Anxiety</vt:lpstr>
      <vt:lpstr>Keep Focused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NCLEX Prep</dc:title>
  <dc:creator>Barbara Kunkel</dc:creator>
  <cp:lastModifiedBy>Stephanie Horner</cp:lastModifiedBy>
  <cp:revision>63</cp:revision>
  <dcterms:created xsi:type="dcterms:W3CDTF">2012-05-06T15:20:47Z</dcterms:created>
  <dcterms:modified xsi:type="dcterms:W3CDTF">2013-08-08T12:57:08Z</dcterms:modified>
</cp:coreProperties>
</file>