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1"/>
  </p:notesMasterIdLst>
  <p:sldIdLst>
    <p:sldId id="256" r:id="rId2"/>
    <p:sldId id="257" r:id="rId3"/>
    <p:sldId id="278" r:id="rId4"/>
    <p:sldId id="258" r:id="rId5"/>
    <p:sldId id="259" r:id="rId6"/>
    <p:sldId id="261" r:id="rId7"/>
    <p:sldId id="262" r:id="rId8"/>
    <p:sldId id="263" r:id="rId9"/>
    <p:sldId id="266" r:id="rId10"/>
    <p:sldId id="264" r:id="rId11"/>
    <p:sldId id="265" r:id="rId12"/>
    <p:sldId id="267" r:id="rId13"/>
    <p:sldId id="268" r:id="rId14"/>
    <p:sldId id="269" r:id="rId15"/>
    <p:sldId id="270" r:id="rId16"/>
    <p:sldId id="272" r:id="rId17"/>
    <p:sldId id="273" r:id="rId18"/>
    <p:sldId id="274" r:id="rId19"/>
    <p:sldId id="275" r:id="rId20"/>
    <p:sldId id="301" r:id="rId21"/>
    <p:sldId id="326" r:id="rId22"/>
    <p:sldId id="302" r:id="rId23"/>
    <p:sldId id="327" r:id="rId24"/>
    <p:sldId id="303" r:id="rId25"/>
    <p:sldId id="304" r:id="rId26"/>
    <p:sldId id="305" r:id="rId27"/>
    <p:sldId id="328"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29" r:id="rId41"/>
    <p:sldId id="318" r:id="rId42"/>
    <p:sldId id="319" r:id="rId43"/>
    <p:sldId id="320" r:id="rId44"/>
    <p:sldId id="321" r:id="rId45"/>
    <p:sldId id="322" r:id="rId46"/>
    <p:sldId id="323" r:id="rId47"/>
    <p:sldId id="324" r:id="rId48"/>
    <p:sldId id="325" r:id="rId49"/>
    <p:sldId id="331" r:id="rId50"/>
    <p:sldId id="332" r:id="rId51"/>
    <p:sldId id="333" r:id="rId52"/>
    <p:sldId id="334" r:id="rId53"/>
    <p:sldId id="335" r:id="rId54"/>
    <p:sldId id="336" r:id="rId55"/>
    <p:sldId id="337" r:id="rId56"/>
    <p:sldId id="338" r:id="rId57"/>
    <p:sldId id="339" r:id="rId58"/>
    <p:sldId id="340" r:id="rId59"/>
    <p:sldId id="341" r:id="rId60"/>
    <p:sldId id="342" r:id="rId61"/>
    <p:sldId id="343" r:id="rId62"/>
    <p:sldId id="288" r:id="rId63"/>
    <p:sldId id="289" r:id="rId64"/>
    <p:sldId id="291" r:id="rId65"/>
    <p:sldId id="345" r:id="rId66"/>
    <p:sldId id="346" r:id="rId67"/>
    <p:sldId id="347" r:id="rId68"/>
    <p:sldId id="348" r:id="rId69"/>
    <p:sldId id="349" r:id="rId70"/>
    <p:sldId id="350" r:id="rId71"/>
    <p:sldId id="351" r:id="rId72"/>
    <p:sldId id="352" r:id="rId73"/>
    <p:sldId id="353" r:id="rId74"/>
    <p:sldId id="354" r:id="rId75"/>
    <p:sldId id="355" r:id="rId76"/>
    <p:sldId id="356" r:id="rId77"/>
    <p:sldId id="357" r:id="rId78"/>
    <p:sldId id="358" r:id="rId79"/>
    <p:sldId id="359" r:id="rId80"/>
    <p:sldId id="292" r:id="rId81"/>
    <p:sldId id="293" r:id="rId82"/>
    <p:sldId id="294" r:id="rId83"/>
    <p:sldId id="360" r:id="rId84"/>
    <p:sldId id="377" r:id="rId85"/>
    <p:sldId id="361" r:id="rId86"/>
    <p:sldId id="362" r:id="rId87"/>
    <p:sldId id="363" r:id="rId88"/>
    <p:sldId id="364" r:id="rId89"/>
    <p:sldId id="365" r:id="rId90"/>
    <p:sldId id="366" r:id="rId91"/>
    <p:sldId id="367" r:id="rId92"/>
    <p:sldId id="368" r:id="rId93"/>
    <p:sldId id="369" r:id="rId94"/>
    <p:sldId id="370" r:id="rId95"/>
    <p:sldId id="371" r:id="rId96"/>
    <p:sldId id="372" r:id="rId97"/>
    <p:sldId id="373" r:id="rId98"/>
    <p:sldId id="374" r:id="rId99"/>
    <p:sldId id="375"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FCC718-CD60-4B00-A774-B4AB8DD9FC47}" type="datetimeFigureOut">
              <a:rPr lang="en-US" smtClean="0"/>
              <a:t>1/12/2015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7B07E8-1122-4F8D-9794-BBFD30C581B6}" type="slidenum">
              <a:rPr lang="en-US" smtClean="0"/>
              <a:t>‹#›</a:t>
            </a:fld>
            <a:endParaRPr lang="en-US"/>
          </a:p>
        </p:txBody>
      </p:sp>
    </p:spTree>
    <p:extLst>
      <p:ext uri="{BB962C8B-B14F-4D97-AF65-F5344CB8AC3E}">
        <p14:creationId xmlns:p14="http://schemas.microsoft.com/office/powerpoint/2010/main" val="793328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515"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645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127D109B-D261-4797-B01C-DA369B7DE1EB}" type="slidenum">
              <a:rPr lang="en-US" sz="1200"/>
              <a:pPr algn="r" eaLnBrk="1" hangingPunct="1"/>
              <a:t>20</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4995"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8499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685771DB-40E3-4C30-8D0D-29A7D40E9B9F}" type="slidenum">
              <a:rPr lang="en-US" sz="1200"/>
              <a:pPr algn="r" eaLnBrk="1" hangingPunct="1"/>
              <a:t>32</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870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EAFECC83-3402-49B8-ABB1-8E0B661DDAE1}" type="slidenum">
              <a:rPr lang="en-US" sz="1200"/>
              <a:pPr algn="r" eaLnBrk="1" hangingPunct="1"/>
              <a:t>33</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9091"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890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B49FFF76-0583-4666-B944-2BEC53E29654}" type="slidenum">
              <a:rPr lang="en-US" sz="1200"/>
              <a:pPr algn="r" eaLnBrk="1" hangingPunct="1"/>
              <a:t>34</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1139"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911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758BAEB7-450C-41D3-89D1-ED3F5CD8FEB6}" type="slidenum">
              <a:rPr lang="en-US" sz="1200"/>
              <a:pPr algn="r" eaLnBrk="1" hangingPunct="1"/>
              <a:t>35</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931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89E31593-6A9F-4614-AE82-15DBD4F19172}" type="slidenum">
              <a:rPr lang="en-US" sz="1200"/>
              <a:pPr algn="r" eaLnBrk="1" hangingPunct="1"/>
              <a:t>36</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5235"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952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C42CAEE6-285D-4DBE-BE6E-11970A5DA358}" type="slidenum">
              <a:rPr lang="en-US" sz="1200"/>
              <a:pPr algn="r" eaLnBrk="1" hangingPunct="1"/>
              <a:t>37</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728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972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1BAD8E6A-5E0E-49BE-8013-C1756F175600}" type="slidenum">
              <a:rPr lang="en-US" sz="1200"/>
              <a:pPr algn="r" eaLnBrk="1" hangingPunct="1"/>
              <a:t>38</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331"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993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DFFA07B2-8ED1-4DBE-B404-8E9840E8EE3D}" type="slidenum">
              <a:rPr lang="en-US" sz="1200"/>
              <a:pPr algn="r" eaLnBrk="1" hangingPunct="1"/>
              <a:t>39</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1379"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0138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2AB264AA-32A2-4B38-93F7-C9D3DF4E8BC1}" type="slidenum">
              <a:rPr lang="en-US" sz="1200"/>
              <a:pPr algn="r" eaLnBrk="1" hangingPunct="1"/>
              <a:t>41</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342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034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7B2FB07C-A07C-4126-BAFD-F3C437A3A490}" type="slidenum">
              <a:rPr lang="en-US" sz="1200"/>
              <a:pPr algn="r" eaLnBrk="1" hangingPunct="1"/>
              <a:t>42</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56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665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2F0EAD03-24CA-457E-AD57-3428350AB15C}" type="slidenum">
              <a:rPr lang="en-US" sz="1200"/>
              <a:pPr algn="r" eaLnBrk="1" hangingPunct="1"/>
              <a:t>22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5475"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054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583FBBBE-A486-4E59-A7A2-50551C2AC4DB}" type="slidenum">
              <a:rPr lang="en-US" sz="1200"/>
              <a:pPr algn="r" eaLnBrk="1" hangingPunct="1"/>
              <a:t>43</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752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075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7D0D4626-8100-4951-927A-AB615584833F}" type="slidenum">
              <a:rPr lang="en-US" sz="1200"/>
              <a:pPr algn="r" eaLnBrk="1" hangingPunct="1"/>
              <a:t>44</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9571"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095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1043575E-A506-482E-8153-3DF0EB0C6926}" type="slidenum">
              <a:rPr lang="en-US" sz="1200"/>
              <a:pPr algn="r" eaLnBrk="1" hangingPunct="1"/>
              <a:t>45</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1619"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116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ECA112B9-1E51-4C42-BE52-0C382D015055}" type="slidenum">
              <a:rPr lang="en-US" sz="1200"/>
              <a:pPr algn="r" eaLnBrk="1" hangingPunct="1"/>
              <a:t>46</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366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136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2DF9A833-6299-4F6C-93D0-EA7FE5A5A209}" type="slidenum">
              <a:rPr lang="en-US" sz="1200"/>
              <a:pPr algn="r" eaLnBrk="1" hangingPunct="1"/>
              <a:t>47</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5715"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157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7222C8C3-496B-4CE5-8B05-87AE4FB129C3}" type="slidenum">
              <a:rPr lang="en-US" sz="1200"/>
              <a:pPr algn="r" eaLnBrk="1" hangingPunct="1"/>
              <a:t>48</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0531"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505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CC261A06-340A-4044-9329-68E4B4F97B26}" type="slidenum">
              <a:rPr lang="en-US" sz="1200"/>
              <a:pPr algn="r" eaLnBrk="1" hangingPunct="1"/>
              <a:t>49</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2579"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5258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A7E7BEA8-D29E-45D2-A27D-47C61B219031}" type="slidenum">
              <a:rPr lang="en-US" sz="1200"/>
              <a:pPr algn="r" eaLnBrk="1" hangingPunct="1"/>
              <a:t>50</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462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546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1AA9D613-353F-4866-B0C2-6FFAC4BC9B19}" type="slidenum">
              <a:rPr lang="en-US" sz="1200"/>
              <a:pPr algn="r" eaLnBrk="1" hangingPunct="1"/>
              <a:t>51</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6675"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566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23577072-BC35-4C51-83CB-B9862A43FEFD}" type="slidenum">
              <a:rPr lang="en-US" sz="1200"/>
              <a:pPr algn="r" eaLnBrk="1" hangingPunct="1"/>
              <a:t>52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611"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686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27C37E2B-C2B1-435E-B112-2854D5D1D61E}" type="slidenum">
              <a:rPr lang="en-US" sz="1200"/>
              <a:pPr algn="r" eaLnBrk="1" hangingPunct="1"/>
              <a:t>24</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872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587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C16E9E1F-11AB-4393-B386-402D6BB7F616}" type="slidenum">
              <a:rPr lang="en-US" sz="1200"/>
              <a:pPr algn="r" eaLnBrk="1" hangingPunct="1"/>
              <a:t>53</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0771"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607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87F79396-6E31-495A-815D-F0F6F5A0EF38}" type="slidenum">
              <a:rPr lang="en-US" sz="1200"/>
              <a:pPr algn="r" eaLnBrk="1" hangingPunct="1"/>
              <a:t>54</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2819"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628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8B8704A0-5A07-41BC-BFF0-320B2B7233C5}" type="slidenum">
              <a:rPr lang="en-US" sz="1200"/>
              <a:pPr algn="r" eaLnBrk="1" hangingPunct="1"/>
              <a:t>55</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486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648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848FB60F-BEF8-43AF-97CD-AF87BB5A39C8}" type="slidenum">
              <a:rPr lang="en-US" sz="1200"/>
              <a:pPr algn="r" eaLnBrk="1" hangingPunct="1"/>
              <a:t>56</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6915"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669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C89AAD9B-B5D6-4DD4-B0BF-DE074AF9FE89}" type="slidenum">
              <a:rPr lang="en-US" sz="1200"/>
              <a:pPr algn="r" eaLnBrk="1" hangingPunct="1"/>
              <a:t>57</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896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689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AB944EAA-A3F5-492A-B7F9-437529CA1DAA}" type="slidenum">
              <a:rPr lang="en-US" sz="1200"/>
              <a:pPr algn="r" eaLnBrk="1" hangingPunct="1"/>
              <a:t>58</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1011"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710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64F576FF-18F6-4299-9ED9-F18AAB22D1BE}" type="slidenum">
              <a:rPr lang="en-US" sz="1200"/>
              <a:pPr algn="r" eaLnBrk="1" hangingPunct="1"/>
              <a:t>59</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3059"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730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A72532AC-FA24-4A99-911C-CFA5B0721488}" type="slidenum">
              <a:rPr lang="en-US" sz="1200"/>
              <a:pPr algn="r" eaLnBrk="1" hangingPunct="1"/>
              <a:t>60</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510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751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F9698CC2-0C02-4C8C-BC4E-D4AA16D67C12}" type="slidenum">
              <a:rPr lang="en-US" sz="1200"/>
              <a:pPr algn="r" eaLnBrk="1" hangingPunct="1"/>
              <a:t>61</a:t>
            </a:fld>
            <a:endParaRPr 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7155"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771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41B1D247-0D4B-4D21-BF61-2F203B4A13AD}" type="slidenum">
              <a:rPr lang="en-US" sz="1200"/>
              <a:pPr algn="r" eaLnBrk="1" hangingPunct="1"/>
              <a:t>65</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659"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706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DB267DBE-BA91-4252-B834-72877D261D4C}" type="slidenum">
              <a:rPr lang="en-US" sz="1200"/>
              <a:pPr algn="r" eaLnBrk="1" hangingPunct="1"/>
              <a:t>25</a:t>
            </a:fld>
            <a:endParaRPr 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920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792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9985DCE9-A855-44C6-82A3-667868352121}" type="slidenum">
              <a:rPr lang="en-US" sz="1200"/>
              <a:pPr algn="r" eaLnBrk="1" hangingPunct="1"/>
              <a:t>66</a:t>
            </a:fld>
            <a:endParaRPr 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1251"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812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18848917-DB13-4057-B843-626D68A4DE10}" type="slidenum">
              <a:rPr lang="en-US" sz="1200"/>
              <a:pPr algn="r" eaLnBrk="1" hangingPunct="1"/>
              <a:t>67</a:t>
            </a:fld>
            <a:endParaRPr 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3299"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8330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BAC0BAC0-A7DA-4313-ACBE-568B6B7DF786}" type="slidenum">
              <a:rPr lang="en-US" sz="1200"/>
              <a:pPr algn="r" eaLnBrk="1" hangingPunct="1"/>
              <a:t>68</a:t>
            </a:fld>
            <a:endParaRPr 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534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853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F5173769-2C57-40F6-94C8-234A945FCE44}" type="slidenum">
              <a:rPr lang="en-US" sz="1200"/>
              <a:pPr algn="r" eaLnBrk="1" hangingPunct="1"/>
              <a:t>69</a:t>
            </a:fld>
            <a:endParaRPr 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7395"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8739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D7D81BCD-7E9F-4DD4-8A12-3C7182ACFFD4}" type="slidenum">
              <a:rPr lang="en-US" sz="1200"/>
              <a:pPr algn="r" eaLnBrk="1" hangingPunct="1"/>
              <a:t>70</a:t>
            </a:fld>
            <a:endParaRPr 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94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894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E0612C0D-F5F3-4CE6-B40B-BEE2AA5433ED}" type="slidenum">
              <a:rPr lang="en-US" sz="1200"/>
              <a:pPr algn="r" eaLnBrk="1" hangingPunct="1"/>
              <a:t>71</a:t>
            </a:fld>
            <a:endParaRPr 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1491"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914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321C8B1F-67F9-4435-8C20-BF509E7009C7}" type="slidenum">
              <a:rPr lang="en-US" sz="1200"/>
              <a:pPr algn="r" eaLnBrk="1" hangingPunct="1"/>
              <a:t>72</a:t>
            </a:fld>
            <a:endParaRPr 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3539"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935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77F4A726-03F7-445B-8E2A-1300E3D9738F}" type="slidenum">
              <a:rPr lang="en-US" sz="1200"/>
              <a:pPr algn="r" eaLnBrk="1" hangingPunct="1"/>
              <a:t>73</a:t>
            </a:fld>
            <a:endParaRPr 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55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955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BEF9DF17-9915-47BE-BB05-8B9971D9A8BD}" type="slidenum">
              <a:rPr lang="en-US" sz="1200"/>
              <a:pPr algn="r" eaLnBrk="1" hangingPunct="1"/>
              <a:t>74</a:t>
            </a:fld>
            <a:endParaRPr 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7635"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976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2079D009-BE33-40E1-B8B6-1FB69067A684}" type="slidenum">
              <a:rPr lang="en-US" sz="1200"/>
              <a:pPr algn="r" eaLnBrk="1" hangingPunct="1"/>
              <a:t>75</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0883"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968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1996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C8CD1E11-A8BD-4994-B05B-7B9F4ABE9711}" type="slidenum">
              <a:rPr lang="en-US" sz="1200"/>
              <a:pPr algn="r" eaLnBrk="1" hangingPunct="1"/>
              <a:t>76</a:t>
            </a:fld>
            <a:endParaRPr 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1731"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2017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24276476-C8E1-4785-9B93-9EA28154D34B}" type="slidenum">
              <a:rPr lang="en-US" sz="1200"/>
              <a:pPr algn="r" eaLnBrk="1" hangingPunct="1"/>
              <a:t>77</a:t>
            </a:fld>
            <a:endParaRPr 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3779"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20378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D105ACE7-0617-4125-9891-D43DE0B12C22}" type="slidenum">
              <a:rPr lang="en-US" sz="1200"/>
              <a:pPr algn="r" eaLnBrk="1" hangingPunct="1"/>
              <a:t>78</a:t>
            </a:fld>
            <a:endParaRPr 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582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2058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37965EFA-FBDC-4091-BFEC-6EE487B540E7}" type="slidenum">
              <a:rPr lang="en-US" sz="1200"/>
              <a:pPr algn="r" eaLnBrk="1" hangingPunct="1"/>
              <a:t>79</a:t>
            </a:fld>
            <a:endParaRPr 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286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2928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010C63DC-58CB-4781-BEE1-B274CD16640F}" type="slidenum">
              <a:rPr lang="en-US" sz="1200"/>
              <a:pPr algn="r" eaLnBrk="1" hangingPunct="1"/>
              <a:t>83</a:t>
            </a:fld>
            <a:endParaRPr 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4915"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2949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D62738E1-4604-41AD-86C3-979A4E0B5887}" type="slidenum">
              <a:rPr lang="en-US" sz="1200"/>
              <a:pPr algn="r" eaLnBrk="1" hangingPunct="1"/>
              <a:t>85</a:t>
            </a:fld>
            <a:endParaRPr 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696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2969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D8680FB1-15F2-4CFF-AAA9-1992E73741C3}" type="slidenum">
              <a:rPr lang="en-US" sz="1200"/>
              <a:pPr algn="r" eaLnBrk="1" hangingPunct="1"/>
              <a:t>86</a:t>
            </a:fld>
            <a:endParaRPr 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9011"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2990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EDDA8839-8DB0-4157-885E-274398FA002C}" type="slidenum">
              <a:rPr lang="en-US" sz="1200"/>
              <a:pPr algn="r" eaLnBrk="1" hangingPunct="1"/>
              <a:t>87</a:t>
            </a:fld>
            <a:endParaRPr 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1059"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3010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47FE4CDF-A942-4C6C-A424-3E34ACA381F9}" type="slidenum">
              <a:rPr lang="en-US" sz="1200"/>
              <a:pPr algn="r" eaLnBrk="1" hangingPunct="1"/>
              <a:t>88</a:t>
            </a:fld>
            <a:endParaRPr lang="en-US"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310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3031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A34461F4-1FFC-472D-A703-AAB1D8048B25}" type="slidenum">
              <a:rPr lang="en-US" sz="1200"/>
              <a:pPr algn="r" eaLnBrk="1" hangingPunct="1"/>
              <a:t>89</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680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768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01A8BB55-8828-45B3-9FA4-FB2F8DBF2B38}" type="slidenum">
              <a:rPr lang="en-US" sz="1200"/>
              <a:pPr algn="r" eaLnBrk="1" hangingPunct="1"/>
              <a:t>28</a:t>
            </a:fld>
            <a:endParaRPr 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5155"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3051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BD95FA6E-413D-40EE-8A07-5BAEF56F304E}" type="slidenum">
              <a:rPr lang="en-US" sz="1200"/>
              <a:pPr algn="r" eaLnBrk="1" hangingPunct="1"/>
              <a:t>90</a:t>
            </a:fld>
            <a:endParaRPr lang="en-US"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720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3072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C4E097A2-CC75-460A-96E0-651217DF2D1C}" type="slidenum">
              <a:rPr lang="en-US" sz="1200"/>
              <a:pPr algn="r" eaLnBrk="1" hangingPunct="1"/>
              <a:t>91</a:t>
            </a:fld>
            <a:endParaRPr lang="en-US"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9251"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3092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3EECB436-817E-4DAD-82B3-C017020DD2AB}" type="slidenum">
              <a:rPr lang="en-US" sz="1200"/>
              <a:pPr algn="r" eaLnBrk="1" hangingPunct="1"/>
              <a:t>92</a:t>
            </a:fld>
            <a:endParaRPr lang="en-US" sz="12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1299"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31130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F151C430-5BF8-4045-A408-E3DC3BB320C5}" type="slidenum">
              <a:rPr lang="en-US" sz="1200"/>
              <a:pPr algn="r" eaLnBrk="1" hangingPunct="1"/>
              <a:t>93</a:t>
            </a:fld>
            <a:endParaRPr lang="en-US" sz="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334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3133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85BD3ABE-ED6D-4CFE-92B8-F9A56E543728}" type="slidenum">
              <a:rPr lang="en-US" sz="1200"/>
              <a:pPr algn="r" eaLnBrk="1" hangingPunct="1"/>
              <a:t>94</a:t>
            </a:fld>
            <a:endParaRPr lang="en-US"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5395"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31539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B6105C7C-CE1E-4BE8-A842-9DDC00A730EF}" type="slidenum">
              <a:rPr lang="en-US" sz="1200"/>
              <a:pPr algn="r" eaLnBrk="1" hangingPunct="1"/>
              <a:t>95</a:t>
            </a:fld>
            <a:endParaRPr lang="en-US" sz="12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74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3174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589009B3-CC7D-4231-86D5-92E7428EA3B9}" type="slidenum">
              <a:rPr lang="en-US" sz="1200"/>
              <a:pPr algn="r" eaLnBrk="1" hangingPunct="1"/>
              <a:t>96</a:t>
            </a:fld>
            <a:endParaRPr lang="en-US" sz="12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9491"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3194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65BE2A22-D632-4CA8-851E-AD5FDC8D138C}" type="slidenum">
              <a:rPr lang="en-US" sz="1200"/>
              <a:pPr algn="r" eaLnBrk="1" hangingPunct="1"/>
              <a:t>97</a:t>
            </a:fld>
            <a:endParaRPr lang="en-US" sz="12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1539"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3215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05DE827E-7A7A-4802-BDF3-66B8376A5CB8}" type="slidenum">
              <a:rPr lang="en-US" sz="1200"/>
              <a:pPr algn="r" eaLnBrk="1" hangingPunct="1"/>
              <a:t>98</a:t>
            </a:fld>
            <a:endParaRPr lang="en-US" sz="12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35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3235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85793D5C-230C-4618-BC73-03148DA9B491}" type="slidenum">
              <a:rPr lang="en-US" sz="1200"/>
              <a:pPr algn="r" eaLnBrk="1" hangingPunct="1"/>
              <a:t>99</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851"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788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29448BD5-5627-47D2-A396-EC3723DAE161}" type="slidenum">
              <a:rPr lang="en-US" sz="1200"/>
              <a:pPr algn="r" eaLnBrk="1" hangingPunct="1"/>
              <a:t>29</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9"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8090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ABB97085-A0AB-4CF6-A881-C5E497A2249F}" type="slidenum">
              <a:rPr lang="en-US" sz="1200"/>
              <a:pPr algn="r" eaLnBrk="1" hangingPunct="1"/>
              <a:t>30</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294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ea typeface="ＭＳ Ｐゴシック" pitchFamily="1" charset="-128"/>
            </a:endParaRPr>
          </a:p>
        </p:txBody>
      </p:sp>
      <p:sp>
        <p:nvSpPr>
          <p:cNvPr id="829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1" charset="-128"/>
              </a:defRPr>
            </a:lvl1pPr>
            <a:lvl2pPr marL="742950" indent="-285750"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eaLnBrk="1" hangingPunct="1"/>
            <a:fld id="{93FA08CE-F1C5-4C17-A7FD-E10E8E370024}" type="slidenum">
              <a:rPr lang="en-US" sz="1200"/>
              <a:pPr algn="r" eaLnBrk="1" hangingPunct="1"/>
              <a:t>31</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EA353EF-B16E-4CF8-8203-E9B75D549E0B}" type="datetimeFigureOut">
              <a:rPr lang="en-US" smtClean="0"/>
              <a:t>1/12/2015</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6CBACDE-6046-4811-81F2-96F2479AFEB2}"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A353EF-B16E-4CF8-8203-E9B75D549E0B}" type="datetimeFigureOut">
              <a:rPr lang="en-US" smtClean="0"/>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CBACDE-6046-4811-81F2-96F2479AFEB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A353EF-B16E-4CF8-8203-E9B75D549E0B}" type="datetimeFigureOut">
              <a:rPr lang="en-US" smtClean="0"/>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CBACDE-6046-4811-81F2-96F2479AFEB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A353EF-B16E-4CF8-8203-E9B75D549E0B}" type="datetimeFigureOut">
              <a:rPr lang="en-US" smtClean="0"/>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CBACDE-6046-4811-81F2-96F2479AFEB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EA353EF-B16E-4CF8-8203-E9B75D549E0B}" type="datetimeFigureOut">
              <a:rPr lang="en-US" smtClean="0"/>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CBACDE-6046-4811-81F2-96F2479AFEB2}"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A353EF-B16E-4CF8-8203-E9B75D549E0B}" type="datetimeFigureOut">
              <a:rPr lang="en-US" smtClean="0"/>
              <a:t>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CBACDE-6046-4811-81F2-96F2479AFEB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EA353EF-B16E-4CF8-8203-E9B75D549E0B}" type="datetimeFigureOut">
              <a:rPr lang="en-US" smtClean="0"/>
              <a:t>1/12/2015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CBACDE-6046-4811-81F2-96F2479AFEB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EA353EF-B16E-4CF8-8203-E9B75D549E0B}" type="datetimeFigureOut">
              <a:rPr lang="en-US" smtClean="0"/>
              <a:t>1/12/2015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CBACDE-6046-4811-81F2-96F2479AFEB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A353EF-B16E-4CF8-8203-E9B75D549E0B}" type="datetimeFigureOut">
              <a:rPr lang="en-US" smtClean="0"/>
              <a:t>1/12/2015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CBACDE-6046-4811-81F2-96F2479AFEB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A353EF-B16E-4CF8-8203-E9B75D549E0B}" type="datetimeFigureOut">
              <a:rPr lang="en-US" smtClean="0"/>
              <a:t>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CBACDE-6046-4811-81F2-96F2479AFEB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EA353EF-B16E-4CF8-8203-E9B75D549E0B}" type="datetimeFigureOut">
              <a:rPr lang="en-US" smtClean="0"/>
              <a:t>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D6CBACDE-6046-4811-81F2-96F2479AFEB2}"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EA353EF-B16E-4CF8-8203-E9B75D549E0B}" type="datetimeFigureOut">
              <a:rPr lang="en-US" smtClean="0"/>
              <a:t>1/12/2015</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6CBACDE-6046-4811-81F2-96F2479AFEB2}"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google.com/url?sa=i&amp;rct=j&amp;q=&amp;esrc=s&amp;frm=1&amp;source=images&amp;cd=&amp;cad=rja&amp;uact=8&amp;ved=0CAcQjRw&amp;url=http://www.netchiro.com/coping-with-stress-and-avoiding-burnout/&amp;ei=T0OwVP2wAfWPsQTB-4KADA&amp;bvm=bv.83339334,d.cWc&amp;psig=AFQjCNHqdszjSqvVNB5XjUvXrvwq3i4Q3w&amp;ust=1420924087079777"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frm=1&amp;source=images&amp;cd=&amp;cad=rja&amp;uact=8&amp;ved=0CAcQjRw&amp;url=http://helenholloway.com/2014/04/30/23-days-and-counting/&amp;ei=rDywVJi6IOfasASe9oDYDQ&amp;bvm=bv.83339334,d.cWc&amp;psig=AFQjCNFinCO3VCKseApEzHumNqtvVZP2mA&amp;ust=142092227742765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www.emotionskills.com/coping-with-multiple-stressors/&amp;ei=Kz2wVPPEJLK0sASv5oCACA&amp;bvm=bv.83339334,d.cWc&amp;psig=AFQjCNGrkK9THd3xqjQf0s5rqLBnisxlRA&amp;ust=1420922533129730"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www.onlinecounselingfast.com/cure-panic-attacks/&amp;ei=XDywVJzaFOjIsQTTxICACw&amp;bvm=bv.83339334,d.cWc&amp;psig=AFQjCNFinCO3VCKseApEzHumNqtvVZP2mA&amp;ust=1420922277427657"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www.anxietysymptomsdr.com/panic-attack-symptoms/&amp;ei=LTywVOrzHdS1sQTN0YGQDg&amp;bvm=bv.83339334,d.cWc&amp;psig=AFQjCNFinCO3VCKseApEzHumNqtvVZP2mA&amp;ust=1420922277427657"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content.time.com/time/health/article/0,8599,1717306,00.html&amp;ei=kj6wVO6nDreQsQSAk4GgCA&amp;bvm=bv.83339334,d.cWc&amp;psig=AFQjCNEkaUmzv0lGDutGbvPyHFVgi-BW6Q&amp;ust=1420922854417278"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cognitivebehaviortherapycenter.com/category/ocd/&amp;ei=zj6wVJ_OI_HIsQSa14DoDg&amp;bvm=bv.83339334,d.cWc&amp;psig=AFQjCNH-7mv70bcIyFy6dbHpDo7vHsZnbg&amp;ust=1420922943804763"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jackieleasommers.com/tag/nutrition-supplements-for-ocd/&amp;ei=yj6wVOjHCqzmsAT134CQBQ&amp;bvm=bv.83339334,d.cWc&amp;psig=AFQjCNH-7mv70bcIyFy6dbHpDo7vHsZnbg&amp;ust=1420922943804763"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5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feminspire.com/actually-youre-probably-not-so-ocd/&amp;ei=JT-wVNTrHMjasASoy4LACg&amp;bvm=bv.83339334,d.cWc&amp;psig=AFQjCNF-mzbbUyoxWVLyQLsi7IElobkh_A&amp;ust=1420923029093627"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hyperlink" Target="http://www.google.com/url?sa=i&amp;rct=j&amp;q=&amp;esrc=s&amp;frm=1&amp;source=images&amp;cd=&amp;cad=rja&amp;uact=8&amp;ved=0CAcQjRw&amp;url=http://www.ccsmold.com/hoarding_cleanup.php&amp;ei=Vz-wVIKyHZS1sQSIhYLwCw&amp;bvm=bv.83339334,d.cWc&amp;psig=AFQjCNH3-80vb4IH4gS7pCj8_1pyYcpWMQ&amp;ust=1420923081578738" TargetMode="External"/><Relationship Id="rId4" Type="http://schemas.openxmlformats.org/officeDocument/2006/relationships/image" Target="../media/image26.jpeg"/></Relationships>
</file>

<file path=ppt/slides/_rels/slide5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www.ccsmold.com/hoarding_cleanup.php&amp;ei=Vz-wVIKyHZS1sQSIhYLwCw&amp;bvm=bv.83339334,d.cWc&amp;psig=AFQjCNH3-80vb4IH4gS7pCj8_1pyYcpWMQ&amp;ust=1420923081578738"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www.theclarkfirmtexas.com/texas-paxil-lawyer-lawsuit&amp;ei=KECwVLCaFJffsATMvIH4Bw&amp;bvm=bv.83339334,d.cWc&amp;psig=AFQjCNG0r9ZHDeKIk7y1aAyKOBBekbYYRg&amp;ust=1420923296862119"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www.steveseay.com/agoraphobia-panic-attacks-symptoms/&amp;ei=GEGwVLrRG6fPsQSx_ILoBA&amp;bvm=bv.83339334,d.cWc&amp;psig=AFQjCNGRCW2jGh8SCSbBYxYgxiKrOVwbiQ&amp;ust=1420923453455067"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6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www.webmd.com/anxiety-panic/ss/slideshow-phobias&amp;ei=TkGwVMXiNoXIsQTFiIL4DA&amp;bvm=bv.83339334,d.cWc&amp;psig=AFQjCNGRCW2jGh8SCSbBYxYgxiKrOVwbiQ&amp;ust=1420923453455067"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www.redbubble.com/people/robbielab/works/5040621-arachnophobia&amp;ei=sUGwVIrlK8WIsQSqnIGwDQ&amp;bvm=bv.83339334,d.cWc&amp;psig=AFQjCNHKSSZ0R_p-WtIu63rYMPpcGz5L7Q&amp;ust=1420923651471322"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hyperlink" Target="http://www.google.com/url?sa=i&amp;rct=j&amp;q=&amp;esrc=s&amp;frm=1&amp;source=images&amp;cd=&amp;cad=rja&amp;uact=8&amp;ved=0CAcQjRw&amp;url=http://www.photobotos.com/acrophobia/&amp;ei=AUKwVIOFCOHGsQSJsYLQCg&amp;bvm=bv.83339334,d.cWc&amp;psig=AFQjCNF1NOC1HtKft3ms4p-AWFzag_rhyQ&amp;ust=1420923756422341" TargetMode="External"/><Relationship Id="rId4" Type="http://schemas.openxmlformats.org/officeDocument/2006/relationships/image" Target="../media/image33.jpe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Concepts of Mental Health Nursing</a:t>
            </a:r>
            <a:endParaRPr lang="en-US" dirty="0"/>
          </a:p>
        </p:txBody>
      </p:sp>
      <p:sp>
        <p:nvSpPr>
          <p:cNvPr id="3" name="Subtitle 2"/>
          <p:cNvSpPr>
            <a:spLocks noGrp="1"/>
          </p:cNvSpPr>
          <p:nvPr>
            <p:ph type="subTitle" idx="1"/>
          </p:nvPr>
        </p:nvSpPr>
        <p:spPr/>
        <p:txBody>
          <a:bodyPr/>
          <a:lstStyle/>
          <a:p>
            <a:r>
              <a:rPr lang="en-US" dirty="0" smtClean="0"/>
              <a:t>Week 1</a:t>
            </a:r>
          </a:p>
          <a:p>
            <a:r>
              <a:rPr lang="en-US" dirty="0" smtClean="0"/>
              <a:t>Stress and Coping</a:t>
            </a:r>
            <a:endParaRPr lang="en-US" dirty="0"/>
          </a:p>
        </p:txBody>
      </p:sp>
      <p:pic>
        <p:nvPicPr>
          <p:cNvPr id="14338" name="Picture 2" descr="http://www.netchiro.com/wp-content/uploads/2013/10/stresses_copingskills.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352800"/>
            <a:ext cx="3581400" cy="2552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375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Coping</a:t>
            </a:r>
            <a:endParaRPr lang="en-US" dirty="0"/>
          </a:p>
        </p:txBody>
      </p:sp>
      <p:sp>
        <p:nvSpPr>
          <p:cNvPr id="3" name="Content Placeholder 2"/>
          <p:cNvSpPr>
            <a:spLocks noGrp="1"/>
          </p:cNvSpPr>
          <p:nvPr>
            <p:ph idx="1"/>
          </p:nvPr>
        </p:nvSpPr>
        <p:spPr/>
        <p:txBody>
          <a:bodyPr/>
          <a:lstStyle/>
          <a:p>
            <a:r>
              <a:rPr lang="en-US" dirty="0" smtClean="0"/>
              <a:t>Problem-focused coping</a:t>
            </a:r>
          </a:p>
          <a:p>
            <a:endParaRPr lang="en-US" dirty="0"/>
          </a:p>
          <a:p>
            <a:endParaRPr lang="en-US" dirty="0" smtClean="0"/>
          </a:p>
          <a:p>
            <a:endParaRPr lang="en-US" dirty="0" smtClean="0"/>
          </a:p>
          <a:p>
            <a:r>
              <a:rPr lang="en-US" dirty="0" smtClean="0"/>
              <a:t>Emotion-focused coping</a:t>
            </a:r>
            <a:endParaRPr lang="en-US" dirty="0"/>
          </a:p>
        </p:txBody>
      </p:sp>
    </p:spTree>
    <p:extLst>
      <p:ext uri="{BB962C8B-B14F-4D97-AF65-F5344CB8AC3E}">
        <p14:creationId xmlns:p14="http://schemas.microsoft.com/office/powerpoint/2010/main" val="2185988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88" y="1524000"/>
            <a:ext cx="8226425" cy="303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690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Indicators of Stress</a:t>
            </a:r>
            <a:endParaRPr lang="en-US" dirty="0"/>
          </a:p>
        </p:txBody>
      </p:sp>
      <p:sp>
        <p:nvSpPr>
          <p:cNvPr id="3" name="Content Placeholder 2"/>
          <p:cNvSpPr>
            <a:spLocks noGrp="1"/>
          </p:cNvSpPr>
          <p:nvPr>
            <p:ph idx="1"/>
          </p:nvPr>
        </p:nvSpPr>
        <p:spPr/>
        <p:txBody>
          <a:bodyPr>
            <a:normAutofit fontScale="85000" lnSpcReduction="20000"/>
          </a:bodyPr>
          <a:lstStyle/>
          <a:p>
            <a:r>
              <a:rPr lang="en-US" sz="3300" dirty="0" smtClean="0"/>
              <a:t>Physiological Indicators</a:t>
            </a:r>
            <a:endParaRPr lang="en-US" sz="3300" dirty="0"/>
          </a:p>
          <a:p>
            <a:r>
              <a:rPr lang="en-US" sz="3300" dirty="0" smtClean="0"/>
              <a:t>Psychoemotional Indicators</a:t>
            </a:r>
            <a:endParaRPr lang="en-US" sz="3300" dirty="0"/>
          </a:p>
          <a:p>
            <a:r>
              <a:rPr lang="en-US" dirty="0"/>
              <a:t> </a:t>
            </a:r>
            <a:r>
              <a:rPr lang="en-US" dirty="0" smtClean="0"/>
              <a:t>Anxiety</a:t>
            </a:r>
            <a:endParaRPr lang="en-US" dirty="0"/>
          </a:p>
          <a:p>
            <a:r>
              <a:rPr lang="en-US" dirty="0" smtClean="0"/>
              <a:t> Fear</a:t>
            </a:r>
          </a:p>
          <a:p>
            <a:r>
              <a:rPr lang="en-US" dirty="0"/>
              <a:t> </a:t>
            </a:r>
            <a:r>
              <a:rPr lang="en-US" dirty="0" smtClean="0"/>
              <a:t>Anger</a:t>
            </a:r>
          </a:p>
          <a:p>
            <a:r>
              <a:rPr lang="en-US" dirty="0"/>
              <a:t> </a:t>
            </a:r>
            <a:r>
              <a:rPr lang="en-US" dirty="0" smtClean="0"/>
              <a:t>Depression</a:t>
            </a:r>
          </a:p>
          <a:p>
            <a:r>
              <a:rPr lang="en-US" sz="3300" dirty="0" smtClean="0"/>
              <a:t>Cognitive Indicators</a:t>
            </a:r>
          </a:p>
          <a:p>
            <a:r>
              <a:rPr lang="en-US" dirty="0"/>
              <a:t> </a:t>
            </a:r>
            <a:r>
              <a:rPr lang="en-US" dirty="0" smtClean="0"/>
              <a:t>Problem solving</a:t>
            </a:r>
          </a:p>
          <a:p>
            <a:r>
              <a:rPr lang="en-US" dirty="0" smtClean="0"/>
              <a:t> Structuring</a:t>
            </a:r>
          </a:p>
          <a:p>
            <a:r>
              <a:rPr lang="en-US" dirty="0"/>
              <a:t> </a:t>
            </a:r>
            <a:r>
              <a:rPr lang="en-US" dirty="0" smtClean="0"/>
              <a:t>Self-control</a:t>
            </a:r>
          </a:p>
          <a:p>
            <a:r>
              <a:rPr lang="en-US" dirty="0" smtClean="0"/>
              <a:t> Suppression</a:t>
            </a:r>
          </a:p>
          <a:p>
            <a:r>
              <a:rPr lang="en-US" dirty="0"/>
              <a:t> </a:t>
            </a:r>
            <a:r>
              <a:rPr lang="en-US" dirty="0" smtClean="0"/>
              <a:t>Fantasy</a:t>
            </a:r>
          </a:p>
          <a:p>
            <a:endParaRPr lang="en-US" dirty="0"/>
          </a:p>
        </p:txBody>
      </p:sp>
    </p:spTree>
    <p:extLst>
      <p:ext uri="{BB962C8B-B14F-4D97-AF65-F5344CB8AC3E}">
        <p14:creationId xmlns:p14="http://schemas.microsoft.com/office/powerpoint/2010/main" val="776844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675" y="457200"/>
            <a:ext cx="5200650" cy="548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143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1462664" y="516082"/>
            <a:ext cx="7224136" cy="550718"/>
          </a:xfrm>
          <a:prstGeom prst="rect">
            <a:avLst/>
          </a:prstGeom>
          <a:solidFill>
            <a:srgbClr val="FFFFFF"/>
          </a:solidFill>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1200" dirty="0" smtClean="0">
                <a:solidFill>
                  <a:schemeClr val="tx1"/>
                </a:solidFill>
                <a:latin typeface="Arial" charset="0"/>
                <a:ea typeface="ＭＳ Ｐゴシック" pitchFamily="1" charset="-128"/>
              </a:rPr>
              <a:t>MULTISYSTEM EFFECTS OF   Stress</a:t>
            </a:r>
            <a:endParaRPr lang="en-US" dirty="0" smtClean="0">
              <a:latin typeface="Arial" charset="0"/>
              <a:ea typeface="ＭＳ Ｐゴシック" pitchFamily="1" charset="-128"/>
            </a:endParaRPr>
          </a:p>
        </p:txBody>
      </p:sp>
      <p:pic>
        <p:nvPicPr>
          <p:cNvPr id="3" name="Picture 3" descr="AAGMNNT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1681250"/>
            <a:ext cx="4071938" cy="44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004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Ego Defense Mechanisms</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226425" cy="442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893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457200" y="381000"/>
            <a:ext cx="8229600" cy="685800"/>
          </a:xfrm>
          <a:prstGeom prst="rect">
            <a:avLst/>
          </a:prstGeom>
          <a:solidFill>
            <a:srgbClr val="FFFFFF"/>
          </a:solidFill>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1200" dirty="0" smtClean="0">
                <a:solidFill>
                  <a:schemeClr val="tx1"/>
                </a:solidFill>
                <a:latin typeface="Arial" charset="0"/>
                <a:ea typeface="ＭＳ Ｐゴシック" pitchFamily="1" charset="-128"/>
              </a:rPr>
              <a:t>TABLE 28-5 (continued)   Ego Defense Mechanisms</a:t>
            </a:r>
            <a:endParaRPr lang="en-US" dirty="0" smtClean="0">
              <a:latin typeface="Arial" charset="0"/>
              <a:ea typeface="ＭＳ Ｐゴシック" pitchFamily="1" charset="-128"/>
            </a:endParaRPr>
          </a:p>
        </p:txBody>
      </p:sp>
      <p:pic>
        <p:nvPicPr>
          <p:cNvPr id="3" name="Picture 3" descr="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88" y="1444625"/>
            <a:ext cx="8226425" cy="381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096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a:xfrm>
            <a:off x="457200" y="381000"/>
            <a:ext cx="8229600" cy="685800"/>
          </a:xfrm>
          <a:prstGeom prst="rect">
            <a:avLst/>
          </a:prstGeom>
          <a:solidFill>
            <a:srgbClr val="FFFFFF"/>
          </a:solidFill>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1200" dirty="0" smtClean="0">
                <a:solidFill>
                  <a:schemeClr val="tx1"/>
                </a:solidFill>
                <a:latin typeface="Arial" charset="0"/>
                <a:ea typeface="ＭＳ Ｐゴシック" pitchFamily="1" charset="-128"/>
              </a:rPr>
              <a:t>TABLE 28-5 (continued)   Ego Defense Mechanisms</a:t>
            </a:r>
          </a:p>
        </p:txBody>
      </p:sp>
      <p:pic>
        <p:nvPicPr>
          <p:cNvPr id="6" name="Picture 3" descr="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752600"/>
            <a:ext cx="8228013" cy="24812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47801"/>
            <a:ext cx="822642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4233864"/>
            <a:ext cx="8226425" cy="221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584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Alterations from Normal Coping Responses</a:t>
            </a:r>
            <a:br>
              <a:rPr lang="en-US" sz="3600" dirty="0" smtClean="0"/>
            </a:br>
            <a:r>
              <a:rPr lang="en-US" sz="3600" dirty="0" smtClean="0"/>
              <a:t>Assessment</a:t>
            </a:r>
            <a:r>
              <a:rPr lang="en-US" dirty="0" smtClean="0"/>
              <a:t>:</a:t>
            </a:r>
            <a:endParaRPr lang="en-US" dirty="0"/>
          </a:p>
        </p:txBody>
      </p:sp>
      <p:sp>
        <p:nvSpPr>
          <p:cNvPr id="3" name="Content Placeholder 2"/>
          <p:cNvSpPr>
            <a:spLocks noGrp="1"/>
          </p:cNvSpPr>
          <p:nvPr>
            <p:ph idx="1"/>
          </p:nvPr>
        </p:nvSpPr>
        <p:spPr/>
        <p:txBody>
          <a:bodyPr/>
          <a:lstStyle/>
          <a:p>
            <a:r>
              <a:rPr lang="en-US" dirty="0" smtClean="0"/>
              <a:t>Nursing History and Assessment Interview</a:t>
            </a:r>
          </a:p>
          <a:p>
            <a:endParaRPr lang="en-US" dirty="0"/>
          </a:p>
          <a:p>
            <a:endParaRPr lang="en-US" dirty="0" smtClean="0"/>
          </a:p>
          <a:p>
            <a:endParaRPr lang="en-US" dirty="0" smtClean="0"/>
          </a:p>
          <a:p>
            <a:r>
              <a:rPr lang="en-US" dirty="0" smtClean="0"/>
              <a:t>Physical Exam and Observation</a:t>
            </a:r>
            <a:endParaRPr lang="en-US" dirty="0"/>
          </a:p>
        </p:txBody>
      </p:sp>
    </p:spTree>
    <p:extLst>
      <p:ext uri="{BB962C8B-B14F-4D97-AF65-F5344CB8AC3E}">
        <p14:creationId xmlns:p14="http://schemas.microsoft.com/office/powerpoint/2010/main" val="3229534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88" y="585788"/>
            <a:ext cx="8226425" cy="5434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489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Definitions</a:t>
            </a:r>
            <a:endParaRPr lang="en-US" dirty="0"/>
          </a:p>
        </p:txBody>
      </p:sp>
      <p:sp>
        <p:nvSpPr>
          <p:cNvPr id="3" name="Content Placeholder 2"/>
          <p:cNvSpPr>
            <a:spLocks noGrp="1"/>
          </p:cNvSpPr>
          <p:nvPr>
            <p:ph idx="1"/>
          </p:nvPr>
        </p:nvSpPr>
        <p:spPr/>
        <p:txBody>
          <a:bodyPr/>
          <a:lstStyle/>
          <a:p>
            <a:r>
              <a:rPr lang="en-US" b="1" u="sng" dirty="0" smtClean="0"/>
              <a:t>Stress</a:t>
            </a:r>
            <a:r>
              <a:rPr lang="en-US" dirty="0" smtClean="0"/>
              <a:t>: the body’s reaction to any stimulus in the environment that demands change or disrupts homeostasis.</a:t>
            </a:r>
          </a:p>
          <a:p>
            <a:r>
              <a:rPr lang="en-US" b="1" u="sng" dirty="0" smtClean="0"/>
              <a:t>Coping</a:t>
            </a:r>
            <a:r>
              <a:rPr lang="en-US" dirty="0" smtClean="0"/>
              <a:t>: An individual’s response to one or more stressors and his or her attempt to restore homeostasis (also referred to as stress response)</a:t>
            </a:r>
          </a:p>
          <a:p>
            <a:r>
              <a:rPr lang="en-US" b="1" u="sng" dirty="0" smtClean="0"/>
              <a:t>Stressor</a:t>
            </a:r>
            <a:r>
              <a:rPr lang="en-US" dirty="0" smtClean="0"/>
              <a:t>: Stimulus provoking the demand for change</a:t>
            </a:r>
          </a:p>
          <a:p>
            <a:r>
              <a:rPr lang="en-US" b="1" u="sng" dirty="0" smtClean="0"/>
              <a:t>Homeostasis</a:t>
            </a:r>
            <a:r>
              <a:rPr lang="en-US" dirty="0" smtClean="0"/>
              <a:t>: a state of dynamic balance of the human body’s internal environment, which is always adjusting in response to internal and external changes.</a:t>
            </a:r>
          </a:p>
          <a:p>
            <a:endParaRPr lang="en-US" dirty="0"/>
          </a:p>
        </p:txBody>
      </p:sp>
    </p:spTree>
    <p:extLst>
      <p:ext uri="{BB962C8B-B14F-4D97-AF65-F5344CB8AC3E}">
        <p14:creationId xmlns:p14="http://schemas.microsoft.com/office/powerpoint/2010/main" val="2898655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p:txBody>
          <a:bodyPr>
            <a:normAutofit fontScale="90000"/>
          </a:bodyPr>
          <a:lstStyle/>
          <a:p>
            <a:r>
              <a:rPr lang="en-US" dirty="0" smtClean="0">
                <a:latin typeface="Arial" charset="0"/>
                <a:ea typeface="ＭＳ Ｐゴシック" pitchFamily="1" charset="-128"/>
              </a:rPr>
              <a:t>Exemplar:</a:t>
            </a:r>
            <a:br>
              <a:rPr lang="en-US" dirty="0" smtClean="0">
                <a:latin typeface="Arial" charset="0"/>
                <a:ea typeface="ＭＳ Ｐゴシック" pitchFamily="1" charset="-128"/>
              </a:rPr>
            </a:br>
            <a:r>
              <a:rPr lang="en-US" dirty="0" smtClean="0">
                <a:latin typeface="Arial" charset="0"/>
                <a:ea typeface="ＭＳ Ｐゴシック" pitchFamily="1" charset="-128"/>
              </a:rPr>
              <a:t>Anxiety Disorders</a:t>
            </a:r>
            <a:endParaRPr lang="en-US" b="0" dirty="0" smtClean="0">
              <a:latin typeface="Arial" charset="0"/>
              <a:ea typeface="ＭＳ Ｐゴシック" pitchFamily="1" charset="-128"/>
            </a:endParaRPr>
          </a:p>
        </p:txBody>
      </p:sp>
      <p:sp>
        <p:nvSpPr>
          <p:cNvPr id="63491" name="Content Placeholder 2"/>
          <p:cNvSpPr>
            <a:spLocks noGrp="1"/>
          </p:cNvSpPr>
          <p:nvPr>
            <p:ph idx="4294967295"/>
          </p:nvPr>
        </p:nvSpPr>
        <p:spPr>
          <a:xfrm>
            <a:off x="533400" y="2209800"/>
            <a:ext cx="8153400" cy="3763963"/>
          </a:xfrm>
        </p:spPr>
        <p:txBody>
          <a:bodyPr/>
          <a:lstStyle/>
          <a:p>
            <a:r>
              <a:rPr lang="en-US" dirty="0" smtClean="0">
                <a:ea typeface="ＭＳ Ｐゴシック" pitchFamily="1" charset="-128"/>
              </a:rPr>
              <a:t>Anxiety is a stress response</a:t>
            </a:r>
          </a:p>
          <a:p>
            <a:pPr lvl="1"/>
            <a:r>
              <a:rPr lang="en-US" dirty="0" smtClean="0">
                <a:ea typeface="ＭＳ Ｐゴシック" pitchFamily="1" charset="-128"/>
              </a:rPr>
              <a:t>Feelings of mental uneasiness, apprehension</a:t>
            </a:r>
          </a:p>
          <a:p>
            <a:pPr lvl="1"/>
            <a:r>
              <a:rPr lang="en-US" dirty="0" smtClean="0">
                <a:ea typeface="ＭＳ Ｐゴシック" pitchFamily="1" charset="-128"/>
              </a:rPr>
              <a:t>Feeling of helplessness</a:t>
            </a:r>
          </a:p>
          <a:p>
            <a:pPr lvl="1"/>
            <a:r>
              <a:rPr lang="en-US" dirty="0" smtClean="0">
                <a:ea typeface="ＭＳ Ｐゴシック" pitchFamily="1" charset="-128"/>
              </a:rPr>
              <a:t>Feelings accompanied by physical reactions</a:t>
            </a:r>
          </a:p>
          <a:p>
            <a:pPr lvl="2"/>
            <a:r>
              <a:rPr lang="en-US" dirty="0" smtClean="0">
                <a:ea typeface="ＭＳ Ｐゴシック" pitchFamily="1" charset="-128"/>
              </a:rPr>
              <a:t>Elevated pulse</a:t>
            </a:r>
          </a:p>
          <a:p>
            <a:pPr lvl="2"/>
            <a:r>
              <a:rPr lang="en-US" dirty="0" smtClean="0">
                <a:ea typeface="ＭＳ Ｐゴシック" pitchFamily="1" charset="-128"/>
              </a:rPr>
              <a:t>Elevated respirations</a:t>
            </a:r>
          </a:p>
          <a:p>
            <a:pPr lvl="2"/>
            <a:r>
              <a:rPr lang="en-US" dirty="0" smtClean="0">
                <a:ea typeface="ＭＳ Ｐゴシック" pitchFamily="1" charset="-128"/>
              </a:rPr>
              <a:t>Elevated blood pressure</a:t>
            </a:r>
          </a:p>
          <a:p>
            <a:pPr lvl="1"/>
            <a:r>
              <a:rPr lang="en-US" dirty="0" smtClean="0">
                <a:ea typeface="ＭＳ Ｐゴシック" pitchFamily="1" charset="-128"/>
              </a:rPr>
              <a:t>Can be experienced internally or externally</a:t>
            </a:r>
          </a:p>
        </p:txBody>
      </p:sp>
    </p:spTree>
    <p:extLst>
      <p:ext uri="{BB962C8B-B14F-4D97-AF65-F5344CB8AC3E}">
        <p14:creationId xmlns:p14="http://schemas.microsoft.com/office/powerpoint/2010/main" val="1572893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Exemplar: Anxiety</a:t>
            </a:r>
            <a:endParaRPr lang="en-US" dirty="0"/>
          </a:p>
        </p:txBody>
      </p:sp>
      <p:sp>
        <p:nvSpPr>
          <p:cNvPr id="3" name="Content Placeholder 2"/>
          <p:cNvSpPr>
            <a:spLocks noGrp="1"/>
          </p:cNvSpPr>
          <p:nvPr>
            <p:ph idx="1"/>
          </p:nvPr>
        </p:nvSpPr>
        <p:spPr/>
        <p:txBody>
          <a:bodyPr/>
          <a:lstStyle/>
          <a:p>
            <a:r>
              <a:rPr lang="en-US" dirty="0" smtClean="0"/>
              <a:t>Overview</a:t>
            </a:r>
          </a:p>
          <a:p>
            <a:r>
              <a:rPr lang="en-US" dirty="0" smtClean="0"/>
              <a:t>Pathophysiology and Etiology</a:t>
            </a:r>
          </a:p>
          <a:p>
            <a:r>
              <a:rPr lang="en-US" dirty="0" smtClean="0"/>
              <a:t>Anxiety Theories</a:t>
            </a:r>
          </a:p>
          <a:p>
            <a:r>
              <a:rPr lang="en-US" dirty="0" smtClean="0"/>
              <a:t>Risk Factors (Children, Older Adults)</a:t>
            </a:r>
          </a:p>
          <a:p>
            <a:r>
              <a:rPr lang="en-US" dirty="0" smtClean="0"/>
              <a:t>Clinical Manifestations</a:t>
            </a:r>
          </a:p>
          <a:p>
            <a:r>
              <a:rPr lang="en-US" dirty="0"/>
              <a:t> </a:t>
            </a:r>
            <a:r>
              <a:rPr lang="en-US" dirty="0" smtClean="0"/>
              <a:t>      Generalized Anxiety Disorder</a:t>
            </a:r>
          </a:p>
          <a:p>
            <a:r>
              <a:rPr lang="en-US" dirty="0"/>
              <a:t> </a:t>
            </a:r>
            <a:r>
              <a:rPr lang="en-US" dirty="0" smtClean="0"/>
              <a:t>       Separation Anxiety Disorder</a:t>
            </a:r>
          </a:p>
          <a:p>
            <a:r>
              <a:rPr lang="en-US" dirty="0"/>
              <a:t> </a:t>
            </a:r>
            <a:r>
              <a:rPr lang="en-US" dirty="0" smtClean="0"/>
              <a:t>       Panic Disorder</a:t>
            </a:r>
          </a:p>
          <a:p>
            <a:r>
              <a:rPr lang="en-US" dirty="0"/>
              <a:t> </a:t>
            </a:r>
            <a:r>
              <a:rPr lang="en-US" dirty="0" smtClean="0"/>
              <a:t>       Acute Stress Disorder</a:t>
            </a:r>
            <a:endParaRPr lang="en-US" dirty="0"/>
          </a:p>
        </p:txBody>
      </p:sp>
      <p:pic>
        <p:nvPicPr>
          <p:cNvPr id="3074" name="Picture 2" descr="https://encrypted-tbn0.gstatic.com/images?q=tbn:ANd9GcQuXxu78M1Hn5eXSIKFi2Fm9UhW4HRoMzBlzggxg8NKpByOULAct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114425"/>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441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p:txBody>
          <a:bodyPr>
            <a:normAutofit fontScale="90000"/>
          </a:bodyPr>
          <a:lstStyle/>
          <a:p>
            <a:r>
              <a:rPr lang="en-US" smtClean="0">
                <a:latin typeface="Arial" charset="0"/>
                <a:ea typeface="ＭＳ Ｐゴシック" pitchFamily="1" charset="-128"/>
              </a:rPr>
              <a:t>Pathophysiology and Etiology</a:t>
            </a:r>
          </a:p>
        </p:txBody>
      </p:sp>
      <p:sp>
        <p:nvSpPr>
          <p:cNvPr id="65539" name="Content Placeholder 2"/>
          <p:cNvSpPr>
            <a:spLocks noGrp="1"/>
          </p:cNvSpPr>
          <p:nvPr>
            <p:ph idx="4294967295"/>
          </p:nvPr>
        </p:nvSpPr>
        <p:spPr/>
        <p:txBody>
          <a:bodyPr/>
          <a:lstStyle/>
          <a:p>
            <a:r>
              <a:rPr lang="en-US" smtClean="0">
                <a:ea typeface="ＭＳ Ｐゴシック" pitchFamily="1" charset="-128"/>
              </a:rPr>
              <a:t>Affects individuals of all ages</a:t>
            </a:r>
          </a:p>
          <a:p>
            <a:r>
              <a:rPr lang="en-US" smtClean="0">
                <a:ea typeface="ＭＳ Ｐゴシック" pitchFamily="1" charset="-128"/>
              </a:rPr>
              <a:t>Can be predominant disturbance</a:t>
            </a:r>
          </a:p>
          <a:p>
            <a:r>
              <a:rPr lang="en-US" smtClean="0">
                <a:ea typeface="ＭＳ Ｐゴシック" pitchFamily="1" charset="-128"/>
              </a:rPr>
              <a:t>Can be as defense mechanism</a:t>
            </a:r>
          </a:p>
          <a:p>
            <a:r>
              <a:rPr lang="en-US" smtClean="0">
                <a:ea typeface="ＭＳ Ｐゴシック" pitchFamily="1" charset="-128"/>
              </a:rPr>
              <a:t>Free-floating anxiety</a:t>
            </a:r>
          </a:p>
          <a:p>
            <a:r>
              <a:rPr lang="en-US" smtClean="0">
                <a:ea typeface="ＭＳ Ｐゴシック" pitchFamily="1" charset="-128"/>
              </a:rPr>
              <a:t>Anxiety disorders</a:t>
            </a:r>
          </a:p>
          <a:p>
            <a:pPr lvl="1"/>
            <a:r>
              <a:rPr lang="en-US" smtClean="0">
                <a:ea typeface="ＭＳ Ｐゴシック" pitchFamily="1" charset="-128"/>
              </a:rPr>
              <a:t>Generalized anxiety disorder</a:t>
            </a:r>
          </a:p>
          <a:p>
            <a:pPr lvl="1"/>
            <a:r>
              <a:rPr lang="en-US" smtClean="0">
                <a:ea typeface="ＭＳ Ｐゴシック" pitchFamily="1" charset="-128"/>
              </a:rPr>
              <a:t>Separation anxiety</a:t>
            </a:r>
          </a:p>
          <a:p>
            <a:pPr lvl="1"/>
            <a:r>
              <a:rPr lang="en-US" smtClean="0">
                <a:ea typeface="ＭＳ Ｐゴシック" pitchFamily="1" charset="-128"/>
              </a:rPr>
              <a:t>Panic disorder</a:t>
            </a:r>
          </a:p>
        </p:txBody>
      </p:sp>
    </p:spTree>
    <p:extLst>
      <p:ext uri="{BB962C8B-B14F-4D97-AF65-F5344CB8AC3E}">
        <p14:creationId xmlns:p14="http://schemas.microsoft.com/office/powerpoint/2010/main" val="1136185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388" y="457200"/>
            <a:ext cx="776922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855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p:txBody>
          <a:bodyPr/>
          <a:lstStyle/>
          <a:p>
            <a:r>
              <a:rPr lang="en-US" smtClean="0">
                <a:latin typeface="Arial" charset="0"/>
                <a:ea typeface="ＭＳ Ｐゴシック" pitchFamily="1" charset="-128"/>
              </a:rPr>
              <a:t>Anxiety Theories</a:t>
            </a:r>
          </a:p>
        </p:txBody>
      </p:sp>
      <p:sp>
        <p:nvSpPr>
          <p:cNvPr id="67587" name="Content Placeholder 2"/>
          <p:cNvSpPr>
            <a:spLocks noGrp="1"/>
          </p:cNvSpPr>
          <p:nvPr>
            <p:ph idx="4294967295"/>
          </p:nvPr>
        </p:nvSpPr>
        <p:spPr/>
        <p:txBody>
          <a:bodyPr/>
          <a:lstStyle/>
          <a:p>
            <a:r>
              <a:rPr lang="en-US" smtClean="0">
                <a:ea typeface="ＭＳ Ｐゴシック" pitchFamily="1" charset="-128"/>
              </a:rPr>
              <a:t>Vulnerability</a:t>
            </a:r>
          </a:p>
          <a:p>
            <a:r>
              <a:rPr lang="en-US" smtClean="0">
                <a:ea typeface="ＭＳ Ｐゴシック" pitchFamily="1" charset="-128"/>
              </a:rPr>
              <a:t>Neurobiological theories</a:t>
            </a:r>
          </a:p>
          <a:p>
            <a:pPr lvl="1"/>
            <a:r>
              <a:rPr lang="en-US" smtClean="0">
                <a:ea typeface="ＭＳ Ｐゴシック" pitchFamily="1" charset="-128"/>
              </a:rPr>
              <a:t>Dysregulation of neurotransmitters</a:t>
            </a:r>
          </a:p>
          <a:p>
            <a:pPr lvl="2"/>
            <a:r>
              <a:rPr lang="en-US" smtClean="0">
                <a:ea typeface="ＭＳ Ｐゴシック" pitchFamily="1" charset="-128"/>
              </a:rPr>
              <a:t>Serotonin</a:t>
            </a:r>
          </a:p>
          <a:p>
            <a:pPr lvl="2"/>
            <a:r>
              <a:rPr lang="en-US" smtClean="0">
                <a:ea typeface="ＭＳ Ｐゴシック" pitchFamily="1" charset="-128"/>
              </a:rPr>
              <a:t>Norepinephrine</a:t>
            </a:r>
          </a:p>
          <a:p>
            <a:pPr lvl="2"/>
            <a:r>
              <a:rPr lang="en-US" smtClean="0">
                <a:ea typeface="ＭＳ Ｐゴシック" pitchFamily="1" charset="-128"/>
              </a:rPr>
              <a:t>Gamma-aminobutyric acid (GABA)</a:t>
            </a:r>
          </a:p>
          <a:p>
            <a:pPr lvl="1"/>
            <a:r>
              <a:rPr lang="en-US" smtClean="0">
                <a:ea typeface="ＭＳ Ｐゴシック" pitchFamily="1" charset="-128"/>
              </a:rPr>
              <a:t>Role of brain</a:t>
            </a:r>
          </a:p>
        </p:txBody>
      </p:sp>
    </p:spTree>
    <p:extLst>
      <p:ext uri="{BB962C8B-B14F-4D97-AF65-F5344CB8AC3E}">
        <p14:creationId xmlns:p14="http://schemas.microsoft.com/office/powerpoint/2010/main" val="1730624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p:txBody>
          <a:bodyPr/>
          <a:lstStyle/>
          <a:p>
            <a:r>
              <a:rPr lang="en-US" smtClean="0">
                <a:latin typeface="Arial" charset="0"/>
                <a:ea typeface="ＭＳ Ｐゴシック" pitchFamily="1" charset="-128"/>
              </a:rPr>
              <a:t>Anxiety Theories, </a:t>
            </a:r>
            <a:r>
              <a:rPr lang="en-US" sz="3200" i="1" smtClean="0">
                <a:latin typeface="Arial" charset="0"/>
                <a:ea typeface="ＭＳ Ｐゴシック" pitchFamily="1" charset="-128"/>
              </a:rPr>
              <a:t>continued</a:t>
            </a:r>
            <a:endParaRPr lang="en-US" i="1" smtClean="0">
              <a:latin typeface="Arial" charset="0"/>
              <a:ea typeface="ＭＳ Ｐゴシック" pitchFamily="1" charset="-128"/>
            </a:endParaRPr>
          </a:p>
        </p:txBody>
      </p:sp>
      <p:sp>
        <p:nvSpPr>
          <p:cNvPr id="69635" name="Content Placeholder 2"/>
          <p:cNvSpPr>
            <a:spLocks noGrp="1"/>
          </p:cNvSpPr>
          <p:nvPr>
            <p:ph idx="4294967295"/>
          </p:nvPr>
        </p:nvSpPr>
        <p:spPr>
          <a:xfrm>
            <a:off x="533400" y="1981200"/>
            <a:ext cx="8153400" cy="4297363"/>
          </a:xfrm>
        </p:spPr>
        <p:txBody>
          <a:bodyPr/>
          <a:lstStyle/>
          <a:p>
            <a:r>
              <a:rPr lang="en-US" dirty="0" smtClean="0">
                <a:ea typeface="ＭＳ Ｐゴシック" pitchFamily="1" charset="-128"/>
              </a:rPr>
              <a:t>Neurochemical theories</a:t>
            </a:r>
          </a:p>
          <a:p>
            <a:pPr lvl="1"/>
            <a:r>
              <a:rPr lang="en-US" dirty="0" smtClean="0">
                <a:ea typeface="ＭＳ Ｐゴシック" pitchFamily="1" charset="-128"/>
              </a:rPr>
              <a:t>Communication with brain</a:t>
            </a:r>
          </a:p>
          <a:p>
            <a:pPr lvl="2"/>
            <a:r>
              <a:rPr lang="en-US" dirty="0" smtClean="0">
                <a:ea typeface="ＭＳ Ｐゴシック" pitchFamily="1" charset="-128"/>
              </a:rPr>
              <a:t>GABA</a:t>
            </a:r>
          </a:p>
          <a:p>
            <a:pPr lvl="2"/>
            <a:r>
              <a:rPr lang="en-US" dirty="0" smtClean="0">
                <a:ea typeface="ＭＳ Ｐゴシック" pitchFamily="1" charset="-128"/>
              </a:rPr>
              <a:t>Norepinephrine</a:t>
            </a:r>
          </a:p>
          <a:p>
            <a:pPr lvl="1"/>
            <a:r>
              <a:rPr lang="en-US" dirty="0" err="1" smtClean="0">
                <a:ea typeface="ＭＳ Ｐゴシック" pitchFamily="1" charset="-128"/>
              </a:rPr>
              <a:t>Neurotransmittors</a:t>
            </a:r>
            <a:r>
              <a:rPr lang="en-US" dirty="0" smtClean="0">
                <a:ea typeface="ＭＳ Ｐゴシック" pitchFamily="1" charset="-128"/>
              </a:rPr>
              <a:t> </a:t>
            </a:r>
          </a:p>
          <a:p>
            <a:pPr lvl="1"/>
            <a:r>
              <a:rPr lang="en-US" dirty="0" smtClean="0">
                <a:ea typeface="ＭＳ Ｐゴシック" pitchFamily="1" charset="-128"/>
              </a:rPr>
              <a:t>Ligands</a:t>
            </a:r>
          </a:p>
          <a:p>
            <a:r>
              <a:rPr lang="en-US" dirty="0" smtClean="0">
                <a:ea typeface="ＭＳ Ｐゴシック" pitchFamily="1" charset="-128"/>
              </a:rPr>
              <a:t>Psychodynamic theories</a:t>
            </a:r>
          </a:p>
          <a:p>
            <a:pPr lvl="1"/>
            <a:r>
              <a:rPr lang="en-US" dirty="0" smtClean="0">
                <a:ea typeface="ＭＳ Ｐゴシック" pitchFamily="1" charset="-128"/>
              </a:rPr>
              <a:t>Anxiety when ego attempts to deal with conflict</a:t>
            </a:r>
          </a:p>
        </p:txBody>
      </p:sp>
    </p:spTree>
    <p:extLst>
      <p:ext uri="{BB962C8B-B14F-4D97-AF65-F5344CB8AC3E}">
        <p14:creationId xmlns:p14="http://schemas.microsoft.com/office/powerpoint/2010/main" val="7013696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6"/>
          <p:cNvSpPr>
            <a:spLocks noGrp="1" noChangeArrowheads="1"/>
          </p:cNvSpPr>
          <p:nvPr>
            <p:ph type="title" idx="4294967295"/>
          </p:nvPr>
        </p:nvSpPr>
        <p:spPr>
          <a:xfrm>
            <a:off x="457200" y="381000"/>
            <a:ext cx="8229600" cy="685800"/>
          </a:xfrm>
          <a:solidFill>
            <a:srgbClr val="FFFFFF"/>
          </a:solidFill>
        </p:spPr>
        <p:txBody>
          <a:bodyPr>
            <a:normAutofit fontScale="90000"/>
          </a:bodyPr>
          <a:lstStyle/>
          <a:p>
            <a:pPr algn="l"/>
            <a:r>
              <a:rPr lang="en-US" sz="1200" smtClean="0">
                <a:solidFill>
                  <a:schemeClr val="tx1"/>
                </a:solidFill>
                <a:latin typeface="Arial" charset="0"/>
                <a:ea typeface="ＭＳ Ｐゴシック" pitchFamily="1" charset="-128"/>
              </a:rPr>
              <a:t>Figure 28-6</a:t>
            </a:r>
            <a:r>
              <a:rPr lang="en-US" sz="1200" b="0" smtClean="0">
                <a:solidFill>
                  <a:schemeClr val="tx1"/>
                </a:solidFill>
                <a:latin typeface="Arial" charset="0"/>
                <a:ea typeface="ＭＳ Ｐゴシック" pitchFamily="1" charset="-128"/>
              </a:rPr>
              <a:t>   Ligands: Agonists and antagonists. Agonists and antagonists bind to the same binding site as transmitters. An agonist has potency, so it activates the cell biologically </a:t>
            </a:r>
            <a:r>
              <a:rPr lang="en-US" sz="1200" b="0" i="1" smtClean="0">
                <a:solidFill>
                  <a:schemeClr val="tx1"/>
                </a:solidFill>
                <a:latin typeface="Arial" charset="0"/>
                <a:ea typeface="ＭＳ Ｐゴシック" pitchFamily="1" charset="-128"/>
              </a:rPr>
              <a:t>A</a:t>
            </a:r>
            <a:r>
              <a:rPr lang="en-US" sz="1200" b="0" smtClean="0">
                <a:solidFill>
                  <a:schemeClr val="tx1"/>
                </a:solidFill>
                <a:latin typeface="Arial" charset="0"/>
                <a:ea typeface="ＭＳ Ｐゴシック" pitchFamily="1" charset="-128"/>
              </a:rPr>
              <a:t>, while antagonists bind and have no potency </a:t>
            </a:r>
            <a:r>
              <a:rPr lang="en-US" sz="1200" b="0" i="1" smtClean="0">
                <a:solidFill>
                  <a:schemeClr val="tx1"/>
                </a:solidFill>
                <a:latin typeface="Arial" charset="0"/>
                <a:ea typeface="ＭＳ Ｐゴシック" pitchFamily="1" charset="-128"/>
              </a:rPr>
              <a:t>B</a:t>
            </a:r>
            <a:r>
              <a:rPr lang="en-US" sz="1200" b="0" smtClean="0">
                <a:solidFill>
                  <a:schemeClr val="tx1"/>
                </a:solidFill>
                <a:latin typeface="Arial" charset="0"/>
                <a:ea typeface="ＭＳ Ｐゴシック" pitchFamily="1" charset="-128"/>
              </a:rPr>
              <a:t>, An antagonist produces its effect by blocking the binding site, preventing a transmitter from binding, and producing its biological effect.  </a:t>
            </a:r>
            <a:r>
              <a:rPr lang="en-US" sz="1200" b="0" i="1" smtClean="0">
                <a:solidFill>
                  <a:schemeClr val="tx1"/>
                </a:solidFill>
                <a:latin typeface="Arial" charset="0"/>
                <a:ea typeface="ＭＳ Ｐゴシック" pitchFamily="1" charset="-128"/>
              </a:rPr>
              <a:t>Source:</a:t>
            </a:r>
            <a:r>
              <a:rPr lang="en-US" sz="1200" b="0" smtClean="0">
                <a:solidFill>
                  <a:schemeClr val="tx1"/>
                </a:solidFill>
                <a:latin typeface="Arial" charset="0"/>
                <a:ea typeface="ＭＳ Ｐゴシック" pitchFamily="1" charset="-128"/>
              </a:rPr>
              <a:t> Smock, T. K. (1999). </a:t>
            </a:r>
            <a:r>
              <a:rPr lang="en-US" sz="1200" b="0" i="1" smtClean="0">
                <a:solidFill>
                  <a:schemeClr val="tx1"/>
                </a:solidFill>
                <a:latin typeface="Arial" charset="0"/>
                <a:ea typeface="ＭＳ Ｐゴシック" pitchFamily="1" charset="-128"/>
              </a:rPr>
              <a:t>Psysiological psychology: A Neuroscience approach</a:t>
            </a:r>
            <a:r>
              <a:rPr lang="en-US" sz="1200" b="0" smtClean="0">
                <a:solidFill>
                  <a:schemeClr val="tx1"/>
                </a:solidFill>
                <a:latin typeface="Arial" charset="0"/>
                <a:ea typeface="ＭＳ Ｐゴシック" pitchFamily="1" charset="-128"/>
              </a:rPr>
              <a:t>. Upper Saddle River, NJ: Prentice Hall. Used with permission.</a:t>
            </a:r>
            <a:endParaRPr lang="en-US" smtClean="0">
              <a:latin typeface="Arial" charset="0"/>
              <a:ea typeface="ＭＳ Ｐゴシック" pitchFamily="1" charset="-128"/>
            </a:endParaRPr>
          </a:p>
        </p:txBody>
      </p:sp>
      <p:pic>
        <p:nvPicPr>
          <p:cNvPr id="249859" name="Picture 3" descr="AAIEWUL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5900" y="1219200"/>
            <a:ext cx="36322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7830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759978" y="432954"/>
            <a:ext cx="7926822" cy="633845"/>
          </a:xfrm>
          <a:prstGeom prst="rect">
            <a:avLst/>
          </a:prstGeom>
          <a:solidFill>
            <a:srgbClr val="FFFFFF"/>
          </a:solidFill>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1200" dirty="0" smtClean="0">
                <a:solidFill>
                  <a:schemeClr val="tx1"/>
                </a:solidFill>
                <a:latin typeface="Arial" charset="0"/>
                <a:ea typeface="ＭＳ Ｐゴシック" pitchFamily="1" charset="-128"/>
              </a:rPr>
              <a:t>Figure 28-5   Neurotransmission: How neurons communicate. </a:t>
            </a:r>
            <a:br>
              <a:rPr lang="en-US" sz="1200" dirty="0" smtClean="0">
                <a:solidFill>
                  <a:schemeClr val="tx1"/>
                </a:solidFill>
                <a:latin typeface="Arial" charset="0"/>
                <a:ea typeface="ＭＳ Ｐゴシック" pitchFamily="1" charset="-128"/>
              </a:rPr>
            </a:br>
            <a:r>
              <a:rPr lang="en-US" sz="1200" i="1" dirty="0" smtClean="0">
                <a:solidFill>
                  <a:schemeClr val="tx1"/>
                </a:solidFill>
                <a:latin typeface="Arial" charset="0"/>
                <a:ea typeface="ＭＳ Ｐゴシック" pitchFamily="1" charset="-128"/>
              </a:rPr>
              <a:t>Source:</a:t>
            </a:r>
            <a:r>
              <a:rPr lang="en-US" sz="1200" dirty="0" smtClean="0">
                <a:solidFill>
                  <a:schemeClr val="tx1"/>
                </a:solidFill>
                <a:latin typeface="Arial" charset="0"/>
                <a:ea typeface="ＭＳ Ｐゴシック" pitchFamily="1" charset="-128"/>
              </a:rPr>
              <a:t> Morris, C. G. &amp; Maisto, A. A. (2001). </a:t>
            </a:r>
            <a:r>
              <a:rPr lang="en-US" sz="1200" i="1" dirty="0" smtClean="0">
                <a:solidFill>
                  <a:schemeClr val="tx1"/>
                </a:solidFill>
                <a:latin typeface="Arial" charset="0"/>
                <a:ea typeface="ＭＳ Ｐゴシック" pitchFamily="1" charset="-128"/>
              </a:rPr>
              <a:t>Understanding psychology</a:t>
            </a:r>
            <a:r>
              <a:rPr lang="en-US" sz="1200" dirty="0" smtClean="0">
                <a:solidFill>
                  <a:schemeClr val="tx1"/>
                </a:solidFill>
                <a:latin typeface="Arial" charset="0"/>
                <a:ea typeface="ＭＳ Ｐゴシック" pitchFamily="1" charset="-128"/>
              </a:rPr>
              <a:t> (3</a:t>
            </a:r>
            <a:r>
              <a:rPr lang="en-US" sz="1200" baseline="30000" dirty="0" smtClean="0">
                <a:solidFill>
                  <a:schemeClr val="tx1"/>
                </a:solidFill>
                <a:latin typeface="Arial" charset="0"/>
                <a:ea typeface="ＭＳ Ｐゴシック" pitchFamily="1" charset="-128"/>
              </a:rPr>
              <a:t>rd</a:t>
            </a:r>
            <a:r>
              <a:rPr lang="en-US" sz="1200" dirty="0" smtClean="0">
                <a:solidFill>
                  <a:schemeClr val="tx1"/>
                </a:solidFill>
                <a:latin typeface="Arial" charset="0"/>
                <a:ea typeface="ＭＳ Ｐゴシック" pitchFamily="1" charset="-128"/>
              </a:rPr>
              <a:t> ed.). Upper Saddle River, NJ: Prentice Hall. Used with permission.</a:t>
            </a:r>
            <a:endParaRPr lang="en-US" dirty="0" smtClean="0">
              <a:latin typeface="Arial" charset="0"/>
              <a:ea typeface="ＭＳ Ｐゴシック" pitchFamily="1" charset="-128"/>
            </a:endParaRPr>
          </a:p>
        </p:txBody>
      </p:sp>
      <p:pic>
        <p:nvPicPr>
          <p:cNvPr id="3" name="Picture 3" descr="AAIEWUJ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599" y="1251830"/>
            <a:ext cx="5070475" cy="4844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920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idx="4294967295"/>
          </p:nvPr>
        </p:nvSpPr>
        <p:spPr/>
        <p:txBody>
          <a:bodyPr/>
          <a:lstStyle/>
          <a:p>
            <a:r>
              <a:rPr lang="en-US" smtClean="0">
                <a:latin typeface="Arial" charset="0"/>
                <a:ea typeface="ＭＳ Ｐゴシック" pitchFamily="1" charset="-128"/>
              </a:rPr>
              <a:t>Anxiety Theories, </a:t>
            </a:r>
            <a:r>
              <a:rPr lang="en-US" sz="3200" i="1" smtClean="0">
                <a:latin typeface="Arial" charset="0"/>
                <a:ea typeface="ＭＳ Ｐゴシック" pitchFamily="1" charset="-128"/>
              </a:rPr>
              <a:t>continued</a:t>
            </a:r>
            <a:endParaRPr lang="en-US" smtClean="0">
              <a:latin typeface="Arial" charset="0"/>
              <a:ea typeface="ＭＳ Ｐゴシック" pitchFamily="1" charset="-128"/>
            </a:endParaRPr>
          </a:p>
        </p:txBody>
      </p:sp>
      <p:sp>
        <p:nvSpPr>
          <p:cNvPr id="75779" name="Content Placeholder 2"/>
          <p:cNvSpPr>
            <a:spLocks noGrp="1"/>
          </p:cNvSpPr>
          <p:nvPr>
            <p:ph idx="4294967295"/>
          </p:nvPr>
        </p:nvSpPr>
        <p:spPr/>
        <p:txBody>
          <a:bodyPr/>
          <a:lstStyle/>
          <a:p>
            <a:r>
              <a:rPr lang="en-US" smtClean="0">
                <a:ea typeface="ＭＳ Ｐゴシック" pitchFamily="1" charset="-128"/>
              </a:rPr>
              <a:t>Cognitive-behavioral theories</a:t>
            </a:r>
          </a:p>
          <a:p>
            <a:pPr lvl="1"/>
            <a:r>
              <a:rPr lang="en-US" smtClean="0">
                <a:ea typeface="ＭＳ Ｐゴシック" pitchFamily="1" charset="-128"/>
              </a:rPr>
              <a:t>Anxiety related to faulty thinking, dysfunctional response</a:t>
            </a:r>
          </a:p>
          <a:p>
            <a:r>
              <a:rPr lang="en-US" smtClean="0">
                <a:ea typeface="ＭＳ Ｐゴシック" pitchFamily="1" charset="-128"/>
              </a:rPr>
              <a:t>Developmental theories</a:t>
            </a:r>
          </a:p>
          <a:p>
            <a:pPr lvl="1"/>
            <a:r>
              <a:rPr lang="en-US" smtClean="0">
                <a:ea typeface="ＭＳ Ｐゴシック" pitchFamily="1" charset="-128"/>
              </a:rPr>
              <a:t>Attachment theory</a:t>
            </a:r>
          </a:p>
          <a:p>
            <a:pPr lvl="1"/>
            <a:r>
              <a:rPr lang="en-US" smtClean="0">
                <a:ea typeface="ＭＳ Ｐゴシック" pitchFamily="1" charset="-128"/>
              </a:rPr>
              <a:t>Anxiety begins with separation from caregiver</a:t>
            </a:r>
          </a:p>
          <a:p>
            <a:r>
              <a:rPr lang="en-US" smtClean="0">
                <a:ea typeface="ＭＳ Ｐゴシック" pitchFamily="1" charset="-128"/>
              </a:rPr>
              <a:t>Transactional models</a:t>
            </a:r>
          </a:p>
          <a:p>
            <a:pPr lvl="1"/>
            <a:r>
              <a:rPr lang="en-US" smtClean="0">
                <a:ea typeface="ＭＳ Ｐゴシック" pitchFamily="1" charset="-128"/>
              </a:rPr>
              <a:t>All internal, external environments are integral, dynamic, interactive</a:t>
            </a:r>
          </a:p>
        </p:txBody>
      </p:sp>
    </p:spTree>
    <p:extLst>
      <p:ext uri="{BB962C8B-B14F-4D97-AF65-F5344CB8AC3E}">
        <p14:creationId xmlns:p14="http://schemas.microsoft.com/office/powerpoint/2010/main" val="38245300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idx="4294967295"/>
          </p:nvPr>
        </p:nvSpPr>
        <p:spPr/>
        <p:txBody>
          <a:bodyPr/>
          <a:lstStyle/>
          <a:p>
            <a:r>
              <a:rPr lang="en-US" smtClean="0">
                <a:latin typeface="Arial" charset="0"/>
                <a:ea typeface="ＭＳ Ｐゴシック" pitchFamily="1" charset="-128"/>
              </a:rPr>
              <a:t>Etiology</a:t>
            </a:r>
          </a:p>
        </p:txBody>
      </p:sp>
      <p:sp>
        <p:nvSpPr>
          <p:cNvPr id="77827" name="Content Placeholder 2"/>
          <p:cNvSpPr>
            <a:spLocks noGrp="1"/>
          </p:cNvSpPr>
          <p:nvPr>
            <p:ph idx="4294967295"/>
          </p:nvPr>
        </p:nvSpPr>
        <p:spPr/>
        <p:txBody>
          <a:bodyPr/>
          <a:lstStyle/>
          <a:p>
            <a:r>
              <a:rPr lang="en-US" smtClean="0">
                <a:ea typeface="ＭＳ Ｐゴシック" pitchFamily="1" charset="-128"/>
              </a:rPr>
              <a:t>Generalized anxiety disorder (GAD) a priority</a:t>
            </a:r>
          </a:p>
          <a:p>
            <a:r>
              <a:rPr lang="en-US" smtClean="0">
                <a:ea typeface="ＭＳ Ｐゴシック" pitchFamily="1" charset="-128"/>
              </a:rPr>
              <a:t>10–15% of population affected</a:t>
            </a:r>
          </a:p>
          <a:p>
            <a:r>
              <a:rPr lang="en-US" smtClean="0">
                <a:ea typeface="ＭＳ Ｐゴシック" pitchFamily="1" charset="-128"/>
              </a:rPr>
              <a:t>Children, older adults more vulnerable to physical reactions to stress</a:t>
            </a:r>
          </a:p>
          <a:p>
            <a:endParaRPr lang="en-US" smtClean="0">
              <a:ea typeface="ＭＳ Ｐゴシック" pitchFamily="1" charset="-128"/>
            </a:endParaRPr>
          </a:p>
        </p:txBody>
      </p:sp>
    </p:spTree>
    <p:extLst>
      <p:ext uri="{BB962C8B-B14F-4D97-AF65-F5344CB8AC3E}">
        <p14:creationId xmlns:p14="http://schemas.microsoft.com/office/powerpoint/2010/main" val="3739440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Stress &amp; Coping Exemplars</a:t>
            </a:r>
            <a:endParaRPr lang="en-US" dirty="0"/>
          </a:p>
        </p:txBody>
      </p:sp>
      <p:sp>
        <p:nvSpPr>
          <p:cNvPr id="3" name="Content Placeholder 2"/>
          <p:cNvSpPr>
            <a:spLocks noGrp="1"/>
          </p:cNvSpPr>
          <p:nvPr>
            <p:ph idx="1"/>
          </p:nvPr>
        </p:nvSpPr>
        <p:spPr/>
        <p:txBody>
          <a:bodyPr/>
          <a:lstStyle/>
          <a:p>
            <a:r>
              <a:rPr lang="en-US" dirty="0" smtClean="0"/>
              <a:t>Anxiety Disorders</a:t>
            </a:r>
          </a:p>
          <a:p>
            <a:endParaRPr lang="en-US" dirty="0" smtClean="0"/>
          </a:p>
          <a:p>
            <a:r>
              <a:rPr lang="en-US" dirty="0" smtClean="0"/>
              <a:t>Obsessive-Compulsive Disorder (OCD)</a:t>
            </a:r>
          </a:p>
          <a:p>
            <a:endParaRPr lang="en-US" dirty="0" smtClean="0"/>
          </a:p>
          <a:p>
            <a:r>
              <a:rPr lang="en-US" dirty="0" smtClean="0"/>
              <a:t>Phobias</a:t>
            </a:r>
          </a:p>
          <a:p>
            <a:endParaRPr lang="en-US" dirty="0" smtClean="0"/>
          </a:p>
          <a:p>
            <a:r>
              <a:rPr lang="en-US" dirty="0" smtClean="0"/>
              <a:t>Post-Traumatic Stress Disorder</a:t>
            </a:r>
          </a:p>
          <a:p>
            <a:endParaRPr lang="en-US" dirty="0"/>
          </a:p>
        </p:txBody>
      </p:sp>
    </p:spTree>
    <p:extLst>
      <p:ext uri="{BB962C8B-B14F-4D97-AF65-F5344CB8AC3E}">
        <p14:creationId xmlns:p14="http://schemas.microsoft.com/office/powerpoint/2010/main" val="37302751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idx="4294967295"/>
          </p:nvPr>
        </p:nvSpPr>
        <p:spPr/>
        <p:txBody>
          <a:bodyPr/>
          <a:lstStyle/>
          <a:p>
            <a:r>
              <a:rPr lang="en-US" smtClean="0">
                <a:latin typeface="Arial" charset="0"/>
                <a:ea typeface="ＭＳ Ｐゴシック" pitchFamily="1" charset="-128"/>
              </a:rPr>
              <a:t>Risk Factors</a:t>
            </a:r>
          </a:p>
        </p:txBody>
      </p:sp>
      <p:sp>
        <p:nvSpPr>
          <p:cNvPr id="79875" name="Content Placeholder 2"/>
          <p:cNvSpPr>
            <a:spLocks noGrp="1"/>
          </p:cNvSpPr>
          <p:nvPr>
            <p:ph idx="4294967295"/>
          </p:nvPr>
        </p:nvSpPr>
        <p:spPr>
          <a:xfrm>
            <a:off x="533400" y="1981200"/>
            <a:ext cx="8153400" cy="4297363"/>
          </a:xfrm>
        </p:spPr>
        <p:txBody>
          <a:bodyPr/>
          <a:lstStyle/>
          <a:p>
            <a:r>
              <a:rPr lang="en-US" dirty="0" smtClean="0">
                <a:ea typeface="ＭＳ Ｐゴシック" pitchFamily="1" charset="-128"/>
              </a:rPr>
              <a:t>Childhood adversity</a:t>
            </a:r>
          </a:p>
          <a:p>
            <a:r>
              <a:rPr lang="en-US" dirty="0" smtClean="0">
                <a:ea typeface="ＭＳ Ｐゴシック" pitchFamily="1" charset="-128"/>
              </a:rPr>
              <a:t>Family incidence</a:t>
            </a:r>
          </a:p>
          <a:p>
            <a:r>
              <a:rPr lang="en-US" dirty="0" smtClean="0">
                <a:ea typeface="ＭＳ Ｐゴシック" pitchFamily="1" charset="-128"/>
              </a:rPr>
              <a:t>Social factors</a:t>
            </a:r>
          </a:p>
          <a:p>
            <a:r>
              <a:rPr lang="en-US" dirty="0" smtClean="0">
                <a:ea typeface="ＭＳ Ｐゴシック" pitchFamily="1" charset="-128"/>
              </a:rPr>
              <a:t>Serious or chronic illness</a:t>
            </a:r>
          </a:p>
          <a:p>
            <a:r>
              <a:rPr lang="en-US" dirty="0" smtClean="0">
                <a:ea typeface="ＭＳ Ｐゴシック" pitchFamily="1" charset="-128"/>
              </a:rPr>
              <a:t>Multiple stressors</a:t>
            </a:r>
          </a:p>
          <a:p>
            <a:r>
              <a:rPr lang="en-US" dirty="0" smtClean="0">
                <a:ea typeface="ＭＳ Ｐゴシック" pitchFamily="1" charset="-128"/>
              </a:rPr>
              <a:t>Children</a:t>
            </a:r>
          </a:p>
          <a:p>
            <a:r>
              <a:rPr lang="en-US" dirty="0" smtClean="0">
                <a:ea typeface="ＭＳ Ｐゴシック" pitchFamily="1" charset="-128"/>
              </a:rPr>
              <a:t>Older adults</a:t>
            </a:r>
          </a:p>
          <a:p>
            <a:r>
              <a:rPr lang="en-US" dirty="0" smtClean="0">
                <a:ea typeface="ＭＳ Ｐゴシック" pitchFamily="1" charset="-128"/>
              </a:rPr>
              <a:t>Culture </a:t>
            </a:r>
          </a:p>
        </p:txBody>
      </p:sp>
      <p:pic>
        <p:nvPicPr>
          <p:cNvPr id="4098" name="Picture 2" descr="http://www.emotionskills.com/wp-content/uploads/2014/12/coping-with-stress-300x300.jpg?189db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2098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5841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idx="4294967295"/>
          </p:nvPr>
        </p:nvSpPr>
        <p:spPr/>
        <p:txBody>
          <a:bodyPr/>
          <a:lstStyle/>
          <a:p>
            <a:r>
              <a:rPr lang="en-US" smtClean="0">
                <a:latin typeface="Arial" charset="0"/>
                <a:ea typeface="ＭＳ Ｐゴシック" pitchFamily="1" charset="-128"/>
              </a:rPr>
              <a:t>Clinical Manifestations</a:t>
            </a:r>
          </a:p>
        </p:txBody>
      </p:sp>
      <p:sp>
        <p:nvSpPr>
          <p:cNvPr id="81923" name="Content Placeholder 2"/>
          <p:cNvSpPr>
            <a:spLocks noGrp="1"/>
          </p:cNvSpPr>
          <p:nvPr>
            <p:ph idx="4294967295"/>
          </p:nvPr>
        </p:nvSpPr>
        <p:spPr/>
        <p:txBody>
          <a:bodyPr/>
          <a:lstStyle/>
          <a:p>
            <a:r>
              <a:rPr lang="en-US" smtClean="0">
                <a:ea typeface="ＭＳ Ｐゴシック" pitchFamily="1" charset="-128"/>
              </a:rPr>
              <a:t>Mild</a:t>
            </a:r>
          </a:p>
          <a:p>
            <a:pPr lvl="1"/>
            <a:r>
              <a:rPr lang="en-US" smtClean="0">
                <a:ea typeface="ＭＳ Ｐゴシック" pitchFamily="1" charset="-128"/>
              </a:rPr>
              <a:t>Increase in senses, perception, arousal</a:t>
            </a:r>
          </a:p>
          <a:p>
            <a:pPr lvl="1"/>
            <a:r>
              <a:rPr lang="en-US" smtClean="0">
                <a:ea typeface="ＭＳ Ｐゴシック" pitchFamily="1" charset="-128"/>
              </a:rPr>
              <a:t>Increase in alertness, motivation</a:t>
            </a:r>
          </a:p>
          <a:p>
            <a:pPr lvl="1"/>
            <a:r>
              <a:rPr lang="en-US" smtClean="0">
                <a:ea typeface="ＭＳ Ｐゴシック" pitchFamily="1" charset="-128"/>
              </a:rPr>
              <a:t>Restless, irritable, sleeplessness</a:t>
            </a:r>
          </a:p>
          <a:p>
            <a:r>
              <a:rPr lang="en-US" smtClean="0">
                <a:ea typeface="ＭＳ Ｐゴシック" pitchFamily="1" charset="-128"/>
              </a:rPr>
              <a:t>Moderate</a:t>
            </a:r>
          </a:p>
          <a:p>
            <a:pPr lvl="1"/>
            <a:r>
              <a:rPr lang="en-US" smtClean="0">
                <a:ea typeface="ＭＳ Ｐゴシック" pitchFamily="1" charset="-128"/>
              </a:rPr>
              <a:t>Narrowing of perceptual field, attention span</a:t>
            </a:r>
          </a:p>
          <a:p>
            <a:pPr lvl="1"/>
            <a:r>
              <a:rPr lang="en-US" smtClean="0">
                <a:ea typeface="ＭＳ Ｐゴシック" pitchFamily="1" charset="-128"/>
              </a:rPr>
              <a:t>Increased restlessness, respirations, sweating</a:t>
            </a:r>
          </a:p>
          <a:p>
            <a:pPr lvl="1"/>
            <a:r>
              <a:rPr lang="en-US" smtClean="0">
                <a:ea typeface="ＭＳ Ｐゴシック" pitchFamily="1" charset="-128"/>
              </a:rPr>
              <a:t>Feeling of discomfort, irritability with others</a:t>
            </a:r>
          </a:p>
        </p:txBody>
      </p:sp>
    </p:spTree>
    <p:extLst>
      <p:ext uri="{BB962C8B-B14F-4D97-AF65-F5344CB8AC3E}">
        <p14:creationId xmlns:p14="http://schemas.microsoft.com/office/powerpoint/2010/main" val="32170436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idx="4294967295"/>
          </p:nvPr>
        </p:nvSpPr>
        <p:spPr/>
        <p:txBody>
          <a:bodyPr/>
          <a:lstStyle/>
          <a:p>
            <a:r>
              <a:rPr lang="en-US" smtClean="0">
                <a:latin typeface="Arial" charset="0"/>
                <a:ea typeface="ＭＳ Ｐゴシック" pitchFamily="1" charset="-128"/>
              </a:rPr>
              <a:t>Clinical Manifestations, </a:t>
            </a:r>
            <a:r>
              <a:rPr lang="en-US" sz="2800" i="1" smtClean="0">
                <a:latin typeface="Arial" charset="0"/>
                <a:ea typeface="ＭＳ Ｐゴシック" pitchFamily="1" charset="-128"/>
              </a:rPr>
              <a:t>continued</a:t>
            </a:r>
            <a:endParaRPr lang="en-US" smtClean="0">
              <a:latin typeface="Arial" charset="0"/>
              <a:ea typeface="ＭＳ Ｐゴシック" pitchFamily="1" charset="-128"/>
            </a:endParaRPr>
          </a:p>
        </p:txBody>
      </p:sp>
      <p:sp>
        <p:nvSpPr>
          <p:cNvPr id="83971" name="Content Placeholder 2"/>
          <p:cNvSpPr>
            <a:spLocks noGrp="1"/>
          </p:cNvSpPr>
          <p:nvPr>
            <p:ph idx="4294967295"/>
          </p:nvPr>
        </p:nvSpPr>
        <p:spPr/>
        <p:txBody>
          <a:bodyPr/>
          <a:lstStyle/>
          <a:p>
            <a:r>
              <a:rPr lang="en-US" smtClean="0">
                <a:ea typeface="ＭＳ Ｐゴシック" pitchFamily="1" charset="-128"/>
              </a:rPr>
              <a:t>Severe</a:t>
            </a:r>
          </a:p>
          <a:p>
            <a:pPr lvl="1"/>
            <a:r>
              <a:rPr lang="en-US" smtClean="0">
                <a:ea typeface="ＭＳ Ｐゴシック" pitchFamily="1" charset="-128"/>
              </a:rPr>
              <a:t>Perceptual field greatly reduced</a:t>
            </a:r>
          </a:p>
          <a:p>
            <a:pPr lvl="1"/>
            <a:r>
              <a:rPr lang="en-US" smtClean="0">
                <a:ea typeface="ＭＳ Ｐゴシック" pitchFamily="1" charset="-128"/>
              </a:rPr>
              <a:t>Difficulty following directions</a:t>
            </a:r>
          </a:p>
          <a:p>
            <a:pPr lvl="1"/>
            <a:r>
              <a:rPr lang="en-US" smtClean="0">
                <a:ea typeface="ＭＳ Ｐゴシック" pitchFamily="1" charset="-128"/>
              </a:rPr>
              <a:t>Feelings of dread, horror</a:t>
            </a:r>
          </a:p>
          <a:p>
            <a:pPr lvl="1"/>
            <a:r>
              <a:rPr lang="en-US" smtClean="0">
                <a:ea typeface="ＭＳ Ｐゴシック" pitchFamily="1" charset="-128"/>
              </a:rPr>
              <a:t>Need to relieve anxiety</a:t>
            </a:r>
          </a:p>
          <a:p>
            <a:pPr lvl="1"/>
            <a:r>
              <a:rPr lang="en-US" smtClean="0">
                <a:ea typeface="ＭＳ Ｐゴシック" pitchFamily="1" charset="-128"/>
              </a:rPr>
              <a:t>Headache, dizziness</a:t>
            </a:r>
          </a:p>
          <a:p>
            <a:pPr lvl="1"/>
            <a:r>
              <a:rPr lang="en-US" smtClean="0">
                <a:ea typeface="ＭＳ Ｐゴシック" pitchFamily="1" charset="-128"/>
              </a:rPr>
              <a:t>Nausea, trembling, insomnia</a:t>
            </a:r>
          </a:p>
          <a:p>
            <a:pPr lvl="1"/>
            <a:r>
              <a:rPr lang="en-US" smtClean="0">
                <a:ea typeface="ＭＳ Ｐゴシック" pitchFamily="1" charset="-128"/>
              </a:rPr>
              <a:t>Palpitations, tachycardia, hyperventilation</a:t>
            </a:r>
          </a:p>
        </p:txBody>
      </p:sp>
      <p:pic>
        <p:nvPicPr>
          <p:cNvPr id="2050" name="Picture 2" descr="http://www.onlinecounselingfast.com/wp-content/uploads/2010/12/panic-attack.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057400"/>
            <a:ext cx="2381250" cy="260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4187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p:txBody>
          <a:bodyPr/>
          <a:lstStyle/>
          <a:p>
            <a:r>
              <a:rPr lang="en-US" smtClean="0">
                <a:latin typeface="Arial" charset="0"/>
                <a:ea typeface="ＭＳ Ｐゴシック" pitchFamily="1" charset="-128"/>
              </a:rPr>
              <a:t>Clinical Manifestations, </a:t>
            </a:r>
            <a:r>
              <a:rPr lang="en-US" sz="2800" i="1" smtClean="0">
                <a:latin typeface="Arial" charset="0"/>
                <a:ea typeface="ＭＳ Ｐゴシック" pitchFamily="1" charset="-128"/>
              </a:rPr>
              <a:t>continued</a:t>
            </a:r>
            <a:endParaRPr lang="en-US" i="1" smtClean="0">
              <a:latin typeface="Arial" charset="0"/>
              <a:ea typeface="ＭＳ Ｐゴシック" pitchFamily="1" charset="-128"/>
            </a:endParaRPr>
          </a:p>
        </p:txBody>
      </p:sp>
      <p:sp>
        <p:nvSpPr>
          <p:cNvPr id="86019" name="Content Placeholder 2"/>
          <p:cNvSpPr>
            <a:spLocks noGrp="1"/>
          </p:cNvSpPr>
          <p:nvPr>
            <p:ph idx="4294967295"/>
          </p:nvPr>
        </p:nvSpPr>
        <p:spPr>
          <a:xfrm>
            <a:off x="609600" y="2057400"/>
            <a:ext cx="8077200" cy="4221163"/>
          </a:xfrm>
        </p:spPr>
        <p:txBody>
          <a:bodyPr/>
          <a:lstStyle/>
          <a:p>
            <a:r>
              <a:rPr lang="en-US" dirty="0" smtClean="0">
                <a:ea typeface="ＭＳ Ｐゴシック" pitchFamily="1" charset="-128"/>
              </a:rPr>
              <a:t>Panic</a:t>
            </a:r>
          </a:p>
          <a:p>
            <a:pPr lvl="1"/>
            <a:r>
              <a:rPr lang="en-US" dirty="0" smtClean="0">
                <a:ea typeface="ＭＳ Ｐゴシック" pitchFamily="1" charset="-128"/>
              </a:rPr>
              <a:t>Inability to focus</a:t>
            </a:r>
          </a:p>
          <a:p>
            <a:pPr lvl="1"/>
            <a:r>
              <a:rPr lang="en-US" dirty="0" smtClean="0">
                <a:ea typeface="ＭＳ Ｐゴシック" pitchFamily="1" charset="-128"/>
              </a:rPr>
              <a:t>Perception distorted</a:t>
            </a:r>
          </a:p>
          <a:p>
            <a:pPr lvl="1"/>
            <a:r>
              <a:rPr lang="en-US" dirty="0" smtClean="0">
                <a:ea typeface="ＭＳ Ｐゴシック" pitchFamily="1" charset="-128"/>
              </a:rPr>
              <a:t>Terror, feelings of doom</a:t>
            </a:r>
          </a:p>
          <a:p>
            <a:pPr lvl="1"/>
            <a:r>
              <a:rPr lang="en-US" dirty="0" smtClean="0">
                <a:ea typeface="ＭＳ Ｐゴシック" pitchFamily="1" charset="-128"/>
              </a:rPr>
              <a:t>Bizarre behavior</a:t>
            </a:r>
          </a:p>
          <a:p>
            <a:pPr lvl="1"/>
            <a:r>
              <a:rPr lang="en-US" dirty="0" smtClean="0">
                <a:ea typeface="ＭＳ Ｐゴシック" pitchFamily="1" charset="-128"/>
              </a:rPr>
              <a:t>Dilated pupils, diaphoresis</a:t>
            </a:r>
          </a:p>
          <a:p>
            <a:pPr lvl="1"/>
            <a:r>
              <a:rPr lang="en-US" dirty="0" smtClean="0">
                <a:ea typeface="ＭＳ Ｐゴシック" pitchFamily="1" charset="-128"/>
              </a:rPr>
              <a:t>Trembling, sleeplessness, palpitations, pallor</a:t>
            </a:r>
          </a:p>
          <a:p>
            <a:pPr lvl="1"/>
            <a:r>
              <a:rPr lang="en-US" dirty="0" smtClean="0">
                <a:ea typeface="ＭＳ Ｐゴシック" pitchFamily="1" charset="-128"/>
              </a:rPr>
              <a:t>Immobility or hyperactivity</a:t>
            </a:r>
          </a:p>
          <a:p>
            <a:pPr lvl="1"/>
            <a:r>
              <a:rPr lang="en-US" dirty="0" smtClean="0">
                <a:ea typeface="ＭＳ Ｐゴシック" pitchFamily="1" charset="-128"/>
              </a:rPr>
              <a:t>Incoherence or muscular incoordination</a:t>
            </a:r>
          </a:p>
        </p:txBody>
      </p:sp>
      <p:pic>
        <p:nvPicPr>
          <p:cNvPr id="1026" name="Picture 2" descr="http://www.anxietysymptomsdr.com/wp-content/uploads/2012/11/panic-attack-symptoms.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1828800"/>
            <a:ext cx="2784764" cy="246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5342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idx="4294967295"/>
          </p:nvPr>
        </p:nvSpPr>
        <p:spPr/>
        <p:txBody>
          <a:bodyPr/>
          <a:lstStyle/>
          <a:p>
            <a:r>
              <a:rPr lang="en-US" smtClean="0">
                <a:latin typeface="Arial" charset="0"/>
                <a:ea typeface="ＭＳ Ｐゴシック" pitchFamily="1" charset="-128"/>
              </a:rPr>
              <a:t>Clinical Manifestations, </a:t>
            </a:r>
            <a:r>
              <a:rPr lang="en-US" sz="2800" i="1" smtClean="0">
                <a:latin typeface="Arial" charset="0"/>
                <a:ea typeface="ＭＳ Ｐゴシック" pitchFamily="1" charset="-128"/>
              </a:rPr>
              <a:t>continued</a:t>
            </a:r>
            <a:endParaRPr lang="en-US" smtClean="0">
              <a:latin typeface="Arial" charset="0"/>
              <a:ea typeface="ＭＳ Ｐゴシック" pitchFamily="1" charset="-128"/>
            </a:endParaRPr>
          </a:p>
        </p:txBody>
      </p:sp>
      <p:sp>
        <p:nvSpPr>
          <p:cNvPr id="88067" name="Content Placeholder 2"/>
          <p:cNvSpPr>
            <a:spLocks noGrp="1"/>
          </p:cNvSpPr>
          <p:nvPr>
            <p:ph idx="4294967295"/>
          </p:nvPr>
        </p:nvSpPr>
        <p:spPr/>
        <p:txBody>
          <a:bodyPr/>
          <a:lstStyle/>
          <a:p>
            <a:r>
              <a:rPr lang="en-US" smtClean="0">
                <a:ea typeface="ＭＳ Ｐゴシック" pitchFamily="1" charset="-128"/>
              </a:rPr>
              <a:t>GAD</a:t>
            </a:r>
          </a:p>
          <a:p>
            <a:pPr lvl="1"/>
            <a:r>
              <a:rPr lang="en-US" smtClean="0">
                <a:ea typeface="ＭＳ Ｐゴシック" pitchFamily="1" charset="-128"/>
              </a:rPr>
              <a:t>Pervasive apprehension and worry</a:t>
            </a:r>
          </a:p>
          <a:p>
            <a:pPr lvl="1"/>
            <a:r>
              <a:rPr lang="en-US" smtClean="0">
                <a:ea typeface="ＭＳ Ｐゴシック" pitchFamily="1" charset="-128"/>
              </a:rPr>
              <a:t>Diagnostic criteria</a:t>
            </a:r>
          </a:p>
          <a:p>
            <a:pPr lvl="1"/>
            <a:r>
              <a:rPr lang="en-US" smtClean="0">
                <a:ea typeface="ＭＳ Ｐゴシック" pitchFamily="1" charset="-128"/>
              </a:rPr>
              <a:t>Children and GAD</a:t>
            </a:r>
          </a:p>
          <a:p>
            <a:pPr lvl="2"/>
            <a:r>
              <a:rPr lang="en-US" smtClean="0">
                <a:ea typeface="ＭＳ Ｐゴシック" pitchFamily="1" charset="-128"/>
              </a:rPr>
              <a:t>Restlessness</a:t>
            </a:r>
          </a:p>
          <a:p>
            <a:pPr lvl="2"/>
            <a:r>
              <a:rPr lang="en-US" smtClean="0">
                <a:ea typeface="ＭＳ Ｐゴシック" pitchFamily="1" charset="-128"/>
              </a:rPr>
              <a:t>Excessive fatigue</a:t>
            </a:r>
          </a:p>
          <a:p>
            <a:pPr lvl="2"/>
            <a:r>
              <a:rPr lang="en-US" smtClean="0">
                <a:ea typeface="ＭＳ Ｐゴシック" pitchFamily="1" charset="-128"/>
              </a:rPr>
              <a:t>Poor concentration</a:t>
            </a:r>
          </a:p>
          <a:p>
            <a:pPr lvl="2"/>
            <a:r>
              <a:rPr lang="en-US" smtClean="0">
                <a:ea typeface="ＭＳ Ｐゴシック" pitchFamily="1" charset="-128"/>
              </a:rPr>
              <a:t>Irritability</a:t>
            </a:r>
          </a:p>
          <a:p>
            <a:pPr lvl="2"/>
            <a:endParaRPr lang="en-US" smtClean="0">
              <a:ea typeface="ＭＳ Ｐゴシック" pitchFamily="1" charset="-128"/>
            </a:endParaRPr>
          </a:p>
        </p:txBody>
      </p:sp>
    </p:spTree>
    <p:extLst>
      <p:ext uri="{BB962C8B-B14F-4D97-AF65-F5344CB8AC3E}">
        <p14:creationId xmlns:p14="http://schemas.microsoft.com/office/powerpoint/2010/main" val="4734113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idx="4294967295"/>
          </p:nvPr>
        </p:nvSpPr>
        <p:spPr/>
        <p:txBody>
          <a:bodyPr/>
          <a:lstStyle/>
          <a:p>
            <a:r>
              <a:rPr lang="en-US" smtClean="0">
                <a:latin typeface="Arial" charset="0"/>
                <a:ea typeface="ＭＳ Ｐゴシック" pitchFamily="1" charset="-128"/>
              </a:rPr>
              <a:t>Clinical Manifestations, </a:t>
            </a:r>
            <a:r>
              <a:rPr lang="en-US" sz="2800" i="1" smtClean="0">
                <a:latin typeface="Arial" charset="0"/>
                <a:ea typeface="ＭＳ Ｐゴシック" pitchFamily="1" charset="-128"/>
              </a:rPr>
              <a:t>continued</a:t>
            </a:r>
            <a:endParaRPr lang="en-US" smtClean="0">
              <a:latin typeface="Arial" charset="0"/>
              <a:ea typeface="ＭＳ Ｐゴシック" pitchFamily="1" charset="-128"/>
            </a:endParaRPr>
          </a:p>
        </p:txBody>
      </p:sp>
      <p:sp>
        <p:nvSpPr>
          <p:cNvPr id="90115" name="Content Placeholder 2"/>
          <p:cNvSpPr>
            <a:spLocks noGrp="1"/>
          </p:cNvSpPr>
          <p:nvPr>
            <p:ph idx="4294967295"/>
          </p:nvPr>
        </p:nvSpPr>
        <p:spPr/>
        <p:txBody>
          <a:bodyPr/>
          <a:lstStyle/>
          <a:p>
            <a:r>
              <a:rPr lang="en-US" smtClean="0">
                <a:ea typeface="ＭＳ Ｐゴシック" pitchFamily="1" charset="-128"/>
              </a:rPr>
              <a:t>Separation anxiety disorder</a:t>
            </a:r>
          </a:p>
          <a:p>
            <a:pPr lvl="1"/>
            <a:r>
              <a:rPr lang="en-US" smtClean="0">
                <a:ea typeface="ＭＳ Ｐゴシック" pitchFamily="1" charset="-128"/>
              </a:rPr>
              <a:t>Most common type manifested by children</a:t>
            </a:r>
          </a:p>
          <a:p>
            <a:pPr lvl="1"/>
            <a:r>
              <a:rPr lang="en-US" smtClean="0">
                <a:ea typeface="ＭＳ Ｐゴシック" pitchFamily="1" charset="-128"/>
              </a:rPr>
              <a:t>Extreme state of uneasiness with unfamiliar</a:t>
            </a:r>
          </a:p>
          <a:p>
            <a:pPr lvl="1"/>
            <a:r>
              <a:rPr lang="en-US" smtClean="0">
                <a:ea typeface="ＭＳ Ｐゴシック" pitchFamily="1" charset="-128"/>
              </a:rPr>
              <a:t>Refusal to visit friends’ houses, attend school</a:t>
            </a:r>
          </a:p>
          <a:p>
            <a:pPr lvl="2"/>
            <a:r>
              <a:rPr lang="en-US" smtClean="0">
                <a:ea typeface="ＭＳ Ｐゴシック" pitchFamily="1" charset="-128"/>
              </a:rPr>
              <a:t>For at least 2 weeks</a:t>
            </a:r>
          </a:p>
          <a:p>
            <a:pPr lvl="1"/>
            <a:r>
              <a:rPr lang="en-US" smtClean="0">
                <a:ea typeface="ＭＳ Ｐゴシック" pitchFamily="1" charset="-128"/>
              </a:rPr>
              <a:t>Diagnosis made by mental health specialist</a:t>
            </a:r>
          </a:p>
        </p:txBody>
      </p:sp>
    </p:spTree>
    <p:extLst>
      <p:ext uri="{BB962C8B-B14F-4D97-AF65-F5344CB8AC3E}">
        <p14:creationId xmlns:p14="http://schemas.microsoft.com/office/powerpoint/2010/main" val="4194261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idx="4294967295"/>
          </p:nvPr>
        </p:nvSpPr>
        <p:spPr/>
        <p:txBody>
          <a:bodyPr/>
          <a:lstStyle/>
          <a:p>
            <a:r>
              <a:rPr lang="en-US" smtClean="0">
                <a:latin typeface="Arial" charset="0"/>
                <a:ea typeface="ＭＳ Ｐゴシック" pitchFamily="1" charset="-128"/>
              </a:rPr>
              <a:t>Clinical Manifestations</a:t>
            </a:r>
          </a:p>
        </p:txBody>
      </p:sp>
      <p:sp>
        <p:nvSpPr>
          <p:cNvPr id="92163" name="Content Placeholder 2"/>
          <p:cNvSpPr>
            <a:spLocks noGrp="1"/>
          </p:cNvSpPr>
          <p:nvPr>
            <p:ph idx="4294967295"/>
          </p:nvPr>
        </p:nvSpPr>
        <p:spPr>
          <a:xfrm>
            <a:off x="609600" y="1905000"/>
            <a:ext cx="8077200" cy="4525963"/>
          </a:xfrm>
        </p:spPr>
        <p:txBody>
          <a:bodyPr/>
          <a:lstStyle/>
          <a:p>
            <a:r>
              <a:rPr lang="en-US" dirty="0" smtClean="0">
                <a:ea typeface="ＭＳ Ｐゴシック" pitchFamily="1" charset="-128"/>
              </a:rPr>
              <a:t>Panic disorder</a:t>
            </a:r>
          </a:p>
          <a:p>
            <a:pPr lvl="1"/>
            <a:r>
              <a:rPr lang="en-US" dirty="0" smtClean="0">
                <a:ea typeface="ＭＳ Ｐゴシック" pitchFamily="1" charset="-128"/>
              </a:rPr>
              <a:t>Recurrent attacks of severe anxiety</a:t>
            </a:r>
          </a:p>
          <a:p>
            <a:pPr lvl="2"/>
            <a:r>
              <a:rPr lang="en-US" dirty="0" smtClean="0">
                <a:ea typeface="ＭＳ Ｐゴシック" pitchFamily="1" charset="-128"/>
              </a:rPr>
              <a:t>Lasting a few moments to an hour</a:t>
            </a:r>
          </a:p>
          <a:p>
            <a:pPr lvl="1"/>
            <a:r>
              <a:rPr lang="en-US" dirty="0" smtClean="0">
                <a:ea typeface="ＭＳ Ｐゴシック" pitchFamily="1" charset="-128"/>
              </a:rPr>
              <a:t>Typically not associated with stimulus</a:t>
            </a:r>
          </a:p>
          <a:p>
            <a:pPr lvl="1"/>
            <a:r>
              <a:rPr lang="en-US" dirty="0" smtClean="0">
                <a:ea typeface="ＭＳ Ｐゴシック" pitchFamily="1" charset="-128"/>
              </a:rPr>
              <a:t>Occur suddenly and spontaneously</a:t>
            </a:r>
          </a:p>
          <a:p>
            <a:pPr lvl="1"/>
            <a:r>
              <a:rPr lang="en-US" dirty="0" smtClean="0">
                <a:ea typeface="ＭＳ Ｐゴシック" pitchFamily="1" charset="-128"/>
              </a:rPr>
              <a:t>Nocturnal panic disorder</a:t>
            </a:r>
          </a:p>
          <a:p>
            <a:pPr lvl="1"/>
            <a:r>
              <a:rPr lang="en-US" dirty="0" smtClean="0">
                <a:ea typeface="ＭＳ Ｐゴシック" pitchFamily="1" charset="-128"/>
              </a:rPr>
              <a:t>Children and panic disorder</a:t>
            </a:r>
          </a:p>
          <a:p>
            <a:pPr lvl="2"/>
            <a:r>
              <a:rPr lang="en-US" dirty="0" smtClean="0">
                <a:ea typeface="ＭＳ Ｐゴシック" pitchFamily="1" charset="-128"/>
              </a:rPr>
              <a:t>History of separation anxiety disorder</a:t>
            </a:r>
          </a:p>
          <a:p>
            <a:pPr lvl="2"/>
            <a:r>
              <a:rPr lang="en-US" dirty="0" smtClean="0">
                <a:ea typeface="ＭＳ Ｐゴシック" pitchFamily="1" charset="-128"/>
              </a:rPr>
              <a:t>History of parental panic attacks</a:t>
            </a:r>
          </a:p>
          <a:p>
            <a:pPr lvl="1"/>
            <a:r>
              <a:rPr lang="en-US" dirty="0" smtClean="0">
                <a:ea typeface="ＭＳ Ｐゴシック" pitchFamily="1" charset="-128"/>
              </a:rPr>
              <a:t>Rating scale for levels of severity</a:t>
            </a:r>
          </a:p>
        </p:txBody>
      </p:sp>
    </p:spTree>
    <p:extLst>
      <p:ext uri="{BB962C8B-B14F-4D97-AF65-F5344CB8AC3E}">
        <p14:creationId xmlns:p14="http://schemas.microsoft.com/office/powerpoint/2010/main" val="3844903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idx="4294967295"/>
          </p:nvPr>
        </p:nvSpPr>
        <p:spPr/>
        <p:txBody>
          <a:bodyPr/>
          <a:lstStyle/>
          <a:p>
            <a:r>
              <a:rPr lang="en-US" smtClean="0">
                <a:latin typeface="Arial" charset="0"/>
                <a:ea typeface="ＭＳ Ｐゴシック" pitchFamily="1" charset="-128"/>
              </a:rPr>
              <a:t>Clinical Manifestations, </a:t>
            </a:r>
            <a:r>
              <a:rPr lang="en-US" sz="2800" i="1" smtClean="0">
                <a:latin typeface="Arial" charset="0"/>
                <a:ea typeface="ＭＳ Ｐゴシック" pitchFamily="1" charset="-128"/>
              </a:rPr>
              <a:t>continued</a:t>
            </a:r>
            <a:endParaRPr lang="en-US" smtClean="0">
              <a:latin typeface="Arial" charset="0"/>
              <a:ea typeface="ＭＳ Ｐゴシック" pitchFamily="1" charset="-128"/>
            </a:endParaRPr>
          </a:p>
        </p:txBody>
      </p:sp>
      <p:sp>
        <p:nvSpPr>
          <p:cNvPr id="94211" name="Content Placeholder 2"/>
          <p:cNvSpPr>
            <a:spLocks noGrp="1"/>
          </p:cNvSpPr>
          <p:nvPr>
            <p:ph idx="4294967295"/>
          </p:nvPr>
        </p:nvSpPr>
        <p:spPr/>
        <p:txBody>
          <a:bodyPr/>
          <a:lstStyle/>
          <a:p>
            <a:r>
              <a:rPr lang="en-US" smtClean="0">
                <a:ea typeface="ＭＳ Ｐゴシック" pitchFamily="1" charset="-128"/>
              </a:rPr>
              <a:t>Acute stress disorder</a:t>
            </a:r>
          </a:p>
          <a:p>
            <a:pPr lvl="1"/>
            <a:r>
              <a:rPr lang="en-US" smtClean="0">
                <a:ea typeface="ＭＳ Ｐゴシック" pitchFamily="1" charset="-128"/>
              </a:rPr>
              <a:t>After experiencing, witnessing extreme stressor</a:t>
            </a:r>
          </a:p>
          <a:p>
            <a:pPr lvl="1"/>
            <a:r>
              <a:rPr lang="en-US" smtClean="0">
                <a:ea typeface="ＭＳ Ｐゴシック" pitchFamily="1" charset="-128"/>
              </a:rPr>
              <a:t>Feeling of numbness, emotionally unresponsive</a:t>
            </a:r>
          </a:p>
          <a:p>
            <a:pPr lvl="1"/>
            <a:r>
              <a:rPr lang="en-US" smtClean="0">
                <a:ea typeface="ＭＳ Ｐゴシック" pitchFamily="1" charset="-128"/>
              </a:rPr>
              <a:t>Begins with a month of traumatic stress</a:t>
            </a:r>
          </a:p>
          <a:p>
            <a:pPr lvl="1"/>
            <a:r>
              <a:rPr lang="en-US" smtClean="0">
                <a:ea typeface="ＭＳ Ｐゴシック" pitchFamily="1" charset="-128"/>
              </a:rPr>
              <a:t>Lasts at least 2 days</a:t>
            </a:r>
          </a:p>
          <a:p>
            <a:pPr lvl="1"/>
            <a:r>
              <a:rPr lang="en-US" smtClean="0">
                <a:ea typeface="ＭＳ Ｐゴシック" pitchFamily="1" charset="-128"/>
              </a:rPr>
              <a:t>Goes away within 4 weeks</a:t>
            </a:r>
          </a:p>
          <a:p>
            <a:pPr lvl="1"/>
            <a:r>
              <a:rPr lang="en-US" smtClean="0">
                <a:ea typeface="ＭＳ Ｐゴシック" pitchFamily="1" charset="-128"/>
              </a:rPr>
              <a:t>If lasts longer than 4 weeks </a:t>
            </a:r>
            <a:r>
              <a:rPr lang="en-US" smtClean="0">
                <a:ea typeface="ＭＳ Ｐゴシック" pitchFamily="1" charset="-128"/>
                <a:sym typeface="Wingdings" pitchFamily="1" charset="2"/>
              </a:rPr>
              <a:t></a:t>
            </a:r>
            <a:r>
              <a:rPr lang="en-US" smtClean="0">
                <a:ea typeface="ＭＳ Ｐゴシック" pitchFamily="1" charset="-128"/>
              </a:rPr>
              <a:t> PTSD</a:t>
            </a:r>
          </a:p>
          <a:p>
            <a:pPr lvl="1"/>
            <a:endParaRPr lang="en-US" smtClean="0">
              <a:ea typeface="ＭＳ Ｐゴシック" pitchFamily="1" charset="-128"/>
            </a:endParaRPr>
          </a:p>
        </p:txBody>
      </p:sp>
    </p:spTree>
    <p:extLst>
      <p:ext uri="{BB962C8B-B14F-4D97-AF65-F5344CB8AC3E}">
        <p14:creationId xmlns:p14="http://schemas.microsoft.com/office/powerpoint/2010/main" val="16394467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idx="4294967295"/>
          </p:nvPr>
        </p:nvSpPr>
        <p:spPr/>
        <p:txBody>
          <a:bodyPr/>
          <a:lstStyle/>
          <a:p>
            <a:r>
              <a:rPr lang="en-US" smtClean="0">
                <a:latin typeface="Arial" charset="0"/>
                <a:ea typeface="ＭＳ Ｐゴシック" pitchFamily="1" charset="-128"/>
              </a:rPr>
              <a:t>Collaboration </a:t>
            </a:r>
          </a:p>
        </p:txBody>
      </p:sp>
      <p:sp>
        <p:nvSpPr>
          <p:cNvPr id="96259" name="Content Placeholder 2"/>
          <p:cNvSpPr>
            <a:spLocks noGrp="1"/>
          </p:cNvSpPr>
          <p:nvPr>
            <p:ph idx="4294967295"/>
          </p:nvPr>
        </p:nvSpPr>
        <p:spPr/>
        <p:txBody>
          <a:bodyPr/>
          <a:lstStyle/>
          <a:p>
            <a:r>
              <a:rPr lang="en-US" smtClean="0">
                <a:ea typeface="ＭＳ Ｐゴシック" pitchFamily="1" charset="-128"/>
              </a:rPr>
              <a:t>Treatment likely to occur in home, community</a:t>
            </a:r>
          </a:p>
          <a:p>
            <a:pPr lvl="1"/>
            <a:r>
              <a:rPr lang="en-US" smtClean="0">
                <a:ea typeface="ＭＳ Ｐゴシック" pitchFamily="1" charset="-128"/>
              </a:rPr>
              <a:t>Includes individual and his/her family</a:t>
            </a:r>
          </a:p>
          <a:p>
            <a:r>
              <a:rPr lang="en-US" smtClean="0">
                <a:ea typeface="ＭＳ Ｐゴシック" pitchFamily="1" charset="-128"/>
              </a:rPr>
              <a:t>Diagnostic tests</a:t>
            </a:r>
          </a:p>
          <a:p>
            <a:pPr lvl="1"/>
            <a:r>
              <a:rPr lang="en-US" smtClean="0">
                <a:ea typeface="ＭＳ Ｐゴシック" pitchFamily="1" charset="-128"/>
              </a:rPr>
              <a:t>Based on observation and history</a:t>
            </a:r>
          </a:p>
          <a:p>
            <a:r>
              <a:rPr lang="en-US" smtClean="0">
                <a:ea typeface="ＭＳ Ｐゴシック" pitchFamily="1" charset="-128"/>
              </a:rPr>
              <a:t>Developmental considerations</a:t>
            </a:r>
          </a:p>
          <a:p>
            <a:pPr lvl="1"/>
            <a:r>
              <a:rPr lang="en-US" smtClean="0">
                <a:ea typeface="ＭＳ Ｐゴシック" pitchFamily="1" charset="-128"/>
              </a:rPr>
              <a:t>Anxiety in older adults</a:t>
            </a:r>
          </a:p>
          <a:p>
            <a:pPr lvl="1"/>
            <a:endParaRPr lang="en-US" smtClean="0">
              <a:ea typeface="ＭＳ Ｐゴシック" pitchFamily="1" charset="-128"/>
            </a:endParaRPr>
          </a:p>
        </p:txBody>
      </p:sp>
    </p:spTree>
    <p:extLst>
      <p:ext uri="{BB962C8B-B14F-4D97-AF65-F5344CB8AC3E}">
        <p14:creationId xmlns:p14="http://schemas.microsoft.com/office/powerpoint/2010/main" val="40543309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idx="4294967295"/>
          </p:nvPr>
        </p:nvSpPr>
        <p:spPr/>
        <p:txBody>
          <a:bodyPr/>
          <a:lstStyle/>
          <a:p>
            <a:r>
              <a:rPr lang="en-US" smtClean="0">
                <a:latin typeface="Arial" charset="0"/>
                <a:ea typeface="ＭＳ Ｐゴシック" pitchFamily="1" charset="-128"/>
              </a:rPr>
              <a:t>Pharmacologic Therapies</a:t>
            </a:r>
          </a:p>
        </p:txBody>
      </p:sp>
      <p:sp>
        <p:nvSpPr>
          <p:cNvPr id="98307" name="Content Placeholder 2"/>
          <p:cNvSpPr>
            <a:spLocks noGrp="1"/>
          </p:cNvSpPr>
          <p:nvPr>
            <p:ph idx="4294967295"/>
          </p:nvPr>
        </p:nvSpPr>
        <p:spPr/>
        <p:txBody>
          <a:bodyPr/>
          <a:lstStyle/>
          <a:p>
            <a:r>
              <a:rPr lang="en-US" smtClean="0">
                <a:ea typeface="ＭＳ Ｐゴシック" pitchFamily="1" charset="-128"/>
              </a:rPr>
              <a:t>Antianxiety medication used sparingly</a:t>
            </a:r>
          </a:p>
          <a:p>
            <a:r>
              <a:rPr lang="en-US" smtClean="0">
                <a:ea typeface="ＭＳ Ｐゴシック" pitchFamily="1" charset="-128"/>
              </a:rPr>
              <a:t>Benzodiazepines effective </a:t>
            </a:r>
          </a:p>
          <a:p>
            <a:pPr lvl="1"/>
            <a:r>
              <a:rPr lang="en-US" smtClean="0">
                <a:ea typeface="ＭＳ Ｐゴシック" pitchFamily="1" charset="-128"/>
              </a:rPr>
              <a:t>Periods of 4</a:t>
            </a:r>
            <a:r>
              <a:rPr lang="en-US" smtClean="0">
                <a:ea typeface="ＭＳ Ｐゴシック" pitchFamily="1" charset="-128"/>
                <a:cs typeface="Arial" charset="0"/>
              </a:rPr>
              <a:t>–</a:t>
            </a:r>
            <a:r>
              <a:rPr lang="en-US" smtClean="0">
                <a:ea typeface="ＭＳ Ｐゴシック" pitchFamily="1" charset="-128"/>
              </a:rPr>
              <a:t>8 weeks</a:t>
            </a:r>
          </a:p>
          <a:p>
            <a:r>
              <a:rPr lang="en-US" smtClean="0">
                <a:ea typeface="ＭＳ Ｐゴシック" pitchFamily="1" charset="-128"/>
              </a:rPr>
              <a:t>SSRIs medications of choice</a:t>
            </a:r>
          </a:p>
          <a:p>
            <a:r>
              <a:rPr lang="en-US" smtClean="0">
                <a:ea typeface="ＭＳ Ｐゴシック" pitchFamily="1" charset="-128"/>
              </a:rPr>
              <a:t>Some antipsychotics may trigger anxiety</a:t>
            </a:r>
          </a:p>
          <a:p>
            <a:endParaRPr lang="en-US" smtClean="0">
              <a:ea typeface="ＭＳ Ｐゴシック" pitchFamily="1" charset="-128"/>
            </a:endParaRPr>
          </a:p>
        </p:txBody>
      </p:sp>
      <p:pic>
        <p:nvPicPr>
          <p:cNvPr id="5122" name="Picture 2" descr="http://img.timeinc.net/time/daily/2008/0802/360_prozac_0226.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419600"/>
            <a:ext cx="3429000" cy="223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839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Model Review</a:t>
            </a:r>
            <a:endParaRPr lang="en-US" dirty="0"/>
          </a:p>
        </p:txBody>
      </p:sp>
      <p:sp>
        <p:nvSpPr>
          <p:cNvPr id="3" name="Content Placeholder 2"/>
          <p:cNvSpPr>
            <a:spLocks noGrp="1"/>
          </p:cNvSpPr>
          <p:nvPr>
            <p:ph idx="1"/>
          </p:nvPr>
        </p:nvSpPr>
        <p:spPr/>
        <p:txBody>
          <a:bodyPr/>
          <a:lstStyle/>
          <a:p>
            <a:r>
              <a:rPr lang="en-US" dirty="0" smtClean="0"/>
              <a:t>Stimulus-Based Models</a:t>
            </a:r>
          </a:p>
          <a:p>
            <a:endParaRPr lang="en-US" dirty="0"/>
          </a:p>
          <a:p>
            <a:endParaRPr lang="en-US" dirty="0" smtClean="0"/>
          </a:p>
          <a:p>
            <a:r>
              <a:rPr lang="en-US" dirty="0" smtClean="0"/>
              <a:t>Response-Based Models</a:t>
            </a:r>
          </a:p>
          <a:p>
            <a:r>
              <a:rPr lang="en-US" dirty="0"/>
              <a:t> </a:t>
            </a:r>
            <a:r>
              <a:rPr lang="en-US" dirty="0" smtClean="0"/>
              <a:t>         General Adaptation Syndrome</a:t>
            </a:r>
            <a:endParaRPr lang="en-US" dirty="0"/>
          </a:p>
          <a:p>
            <a:pPr lvl="1"/>
            <a:r>
              <a:rPr lang="en-US" dirty="0" smtClean="0"/>
              <a:t>       Local Adaptation Syndrome</a:t>
            </a:r>
          </a:p>
          <a:p>
            <a:pPr marL="393192" lvl="1" indent="0">
              <a:buNone/>
            </a:pPr>
            <a:r>
              <a:rPr lang="en-US" dirty="0"/>
              <a:t> </a:t>
            </a:r>
            <a:r>
              <a:rPr lang="en-US" dirty="0" smtClean="0"/>
              <a:t>                       Alarm Reaction</a:t>
            </a:r>
          </a:p>
          <a:p>
            <a:pPr marL="393192" lvl="1" indent="0">
              <a:buNone/>
            </a:pPr>
            <a:r>
              <a:rPr lang="en-US" dirty="0"/>
              <a:t> </a:t>
            </a:r>
            <a:r>
              <a:rPr lang="en-US" dirty="0" smtClean="0"/>
              <a:t>                       Resistance</a:t>
            </a:r>
          </a:p>
          <a:p>
            <a:pPr marL="393192" lvl="1" indent="0">
              <a:buNone/>
            </a:pPr>
            <a:r>
              <a:rPr lang="en-US" dirty="0"/>
              <a:t> </a:t>
            </a:r>
            <a:r>
              <a:rPr lang="en-US" dirty="0" smtClean="0"/>
              <a:t>                        Exhaustion</a:t>
            </a:r>
            <a:endParaRPr lang="en-US" dirty="0"/>
          </a:p>
        </p:txBody>
      </p:sp>
    </p:spTree>
    <p:extLst>
      <p:ext uri="{BB962C8B-B14F-4D97-AF65-F5344CB8AC3E}">
        <p14:creationId xmlns:p14="http://schemas.microsoft.com/office/powerpoint/2010/main" val="1592152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63" y="533400"/>
            <a:ext cx="7331075" cy="548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9049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idx="4294967295"/>
          </p:nvPr>
        </p:nvSpPr>
        <p:spPr/>
        <p:txBody>
          <a:bodyPr>
            <a:normAutofit fontScale="90000"/>
          </a:bodyPr>
          <a:lstStyle/>
          <a:p>
            <a:r>
              <a:rPr lang="en-US" smtClean="0">
                <a:latin typeface="Arial" charset="0"/>
                <a:ea typeface="ＭＳ Ｐゴシック" pitchFamily="1" charset="-128"/>
              </a:rPr>
              <a:t>Cognitive and Behavioral Therapy</a:t>
            </a:r>
          </a:p>
        </p:txBody>
      </p:sp>
      <p:sp>
        <p:nvSpPr>
          <p:cNvPr id="100355" name="Content Placeholder 2"/>
          <p:cNvSpPr>
            <a:spLocks noGrp="1"/>
          </p:cNvSpPr>
          <p:nvPr>
            <p:ph idx="4294967295"/>
          </p:nvPr>
        </p:nvSpPr>
        <p:spPr/>
        <p:txBody>
          <a:bodyPr/>
          <a:lstStyle/>
          <a:p>
            <a:r>
              <a:rPr lang="en-US" smtClean="0">
                <a:ea typeface="ＭＳ Ｐゴシック" pitchFamily="1" charset="-128"/>
              </a:rPr>
              <a:t>Teach client </a:t>
            </a:r>
            <a:r>
              <a:rPr lang="en-US" smtClean="0">
                <a:ea typeface="ＭＳ Ｐゴシック" pitchFamily="1" charset="-128"/>
                <a:sym typeface="Wingdings" pitchFamily="1" charset="2"/>
              </a:rPr>
              <a:t></a:t>
            </a:r>
            <a:r>
              <a:rPr lang="en-US" smtClean="0">
                <a:ea typeface="ＭＳ Ｐゴシック" pitchFamily="1" charset="-128"/>
              </a:rPr>
              <a:t> internal locus of control</a:t>
            </a:r>
          </a:p>
          <a:p>
            <a:r>
              <a:rPr lang="en-US" smtClean="0">
                <a:ea typeface="ＭＳ Ｐゴシック" pitchFamily="1" charset="-128"/>
              </a:rPr>
              <a:t>Develop goal-oriented contracts</a:t>
            </a:r>
          </a:p>
          <a:p>
            <a:r>
              <a:rPr lang="en-US" smtClean="0">
                <a:ea typeface="ＭＳ Ｐゴシック" pitchFamily="1" charset="-128"/>
              </a:rPr>
              <a:t>Help clients test reality</a:t>
            </a:r>
          </a:p>
          <a:p>
            <a:r>
              <a:rPr lang="en-US" smtClean="0">
                <a:ea typeface="ＭＳ Ｐゴシック" pitchFamily="1" charset="-128"/>
              </a:rPr>
              <a:t>Children and group therapy</a:t>
            </a:r>
          </a:p>
          <a:p>
            <a:r>
              <a:rPr lang="en-US" smtClean="0">
                <a:ea typeface="ＭＳ Ｐゴシック" pitchFamily="1" charset="-128"/>
              </a:rPr>
              <a:t>Coping tool kit</a:t>
            </a:r>
          </a:p>
          <a:p>
            <a:pPr lvl="3"/>
            <a:endParaRPr lang="en-US" smtClean="0">
              <a:ea typeface="ＭＳ Ｐゴシック" pitchFamily="1" charset="-128"/>
            </a:endParaRPr>
          </a:p>
        </p:txBody>
      </p:sp>
    </p:spTree>
    <p:extLst>
      <p:ext uri="{BB962C8B-B14F-4D97-AF65-F5344CB8AC3E}">
        <p14:creationId xmlns:p14="http://schemas.microsoft.com/office/powerpoint/2010/main" val="13140956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idx="4294967295"/>
          </p:nvPr>
        </p:nvSpPr>
        <p:spPr/>
        <p:txBody>
          <a:bodyPr>
            <a:normAutofit fontScale="90000"/>
          </a:bodyPr>
          <a:lstStyle/>
          <a:p>
            <a:r>
              <a:rPr lang="en-US" smtClean="0">
                <a:latin typeface="Arial" charset="0"/>
                <a:ea typeface="ＭＳ Ｐゴシック" pitchFamily="1" charset="-128"/>
              </a:rPr>
              <a:t>Complementary and Alternative Therapies</a:t>
            </a:r>
          </a:p>
        </p:txBody>
      </p:sp>
      <p:sp>
        <p:nvSpPr>
          <p:cNvPr id="102403" name="Content Placeholder 2"/>
          <p:cNvSpPr>
            <a:spLocks noGrp="1"/>
          </p:cNvSpPr>
          <p:nvPr>
            <p:ph idx="4294967295"/>
          </p:nvPr>
        </p:nvSpPr>
        <p:spPr/>
        <p:txBody>
          <a:bodyPr/>
          <a:lstStyle/>
          <a:p>
            <a:r>
              <a:rPr lang="en-US" smtClean="0">
                <a:ea typeface="ＭＳ Ｐゴシック" pitchFamily="1" charset="-128"/>
              </a:rPr>
              <a:t>Herbs 	</a:t>
            </a:r>
          </a:p>
          <a:p>
            <a:r>
              <a:rPr lang="en-US" smtClean="0">
                <a:ea typeface="ＭＳ Ｐゴシック" pitchFamily="1" charset="-128"/>
              </a:rPr>
              <a:t>Massage and touch therapy</a:t>
            </a:r>
          </a:p>
          <a:p>
            <a:r>
              <a:rPr lang="en-US" smtClean="0">
                <a:ea typeface="ＭＳ Ｐゴシック" pitchFamily="1" charset="-128"/>
              </a:rPr>
              <a:t>Yoga and meditation</a:t>
            </a:r>
          </a:p>
          <a:p>
            <a:r>
              <a:rPr lang="en-US" smtClean="0">
                <a:ea typeface="ＭＳ Ｐゴシック" pitchFamily="1" charset="-128"/>
              </a:rPr>
              <a:t>Acupuncture</a:t>
            </a:r>
          </a:p>
          <a:p>
            <a:endParaRPr lang="en-US" smtClean="0">
              <a:ea typeface="ＭＳ Ｐゴシック" pitchFamily="1" charset="-128"/>
            </a:endParaRPr>
          </a:p>
          <a:p>
            <a:endParaRPr lang="en-US" smtClean="0">
              <a:ea typeface="ＭＳ Ｐゴシック" pitchFamily="1" charset="-128"/>
            </a:endParaRPr>
          </a:p>
        </p:txBody>
      </p:sp>
    </p:spTree>
    <p:extLst>
      <p:ext uri="{BB962C8B-B14F-4D97-AF65-F5344CB8AC3E}">
        <p14:creationId xmlns:p14="http://schemas.microsoft.com/office/powerpoint/2010/main" val="10360011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idx="4294967295"/>
          </p:nvPr>
        </p:nvSpPr>
        <p:spPr/>
        <p:txBody>
          <a:bodyPr>
            <a:normAutofit fontScale="90000"/>
          </a:bodyPr>
          <a:lstStyle/>
          <a:p>
            <a:r>
              <a:rPr lang="en-US" smtClean="0">
                <a:latin typeface="Arial" charset="0"/>
                <a:ea typeface="ＭＳ Ｐゴシック" pitchFamily="1" charset="-128"/>
              </a:rPr>
              <a:t>Nursing Process: </a:t>
            </a:r>
            <a:br>
              <a:rPr lang="en-US" smtClean="0">
                <a:latin typeface="Arial" charset="0"/>
                <a:ea typeface="ＭＳ Ｐゴシック" pitchFamily="1" charset="-128"/>
              </a:rPr>
            </a:br>
            <a:r>
              <a:rPr lang="en-US" smtClean="0">
                <a:latin typeface="Arial" charset="0"/>
                <a:ea typeface="ＭＳ Ｐゴシック" pitchFamily="1" charset="-128"/>
              </a:rPr>
              <a:t>Assessment</a:t>
            </a:r>
          </a:p>
        </p:txBody>
      </p:sp>
      <p:sp>
        <p:nvSpPr>
          <p:cNvPr id="104451" name="Content Placeholder 2"/>
          <p:cNvSpPr>
            <a:spLocks noGrp="1"/>
          </p:cNvSpPr>
          <p:nvPr>
            <p:ph idx="4294967295"/>
          </p:nvPr>
        </p:nvSpPr>
        <p:spPr/>
        <p:txBody>
          <a:bodyPr/>
          <a:lstStyle/>
          <a:p>
            <a:r>
              <a:rPr lang="en-US" smtClean="0">
                <a:ea typeface="ＭＳ Ｐゴシック" pitchFamily="1" charset="-128"/>
              </a:rPr>
              <a:t>Health history</a:t>
            </a:r>
          </a:p>
          <a:p>
            <a:r>
              <a:rPr lang="en-US" smtClean="0">
                <a:ea typeface="ＭＳ Ｐゴシック" pitchFamily="1" charset="-128"/>
              </a:rPr>
              <a:t>Physical</a:t>
            </a:r>
          </a:p>
        </p:txBody>
      </p:sp>
    </p:spTree>
    <p:extLst>
      <p:ext uri="{BB962C8B-B14F-4D97-AF65-F5344CB8AC3E}">
        <p14:creationId xmlns:p14="http://schemas.microsoft.com/office/powerpoint/2010/main" val="31085331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idx="4294967295"/>
          </p:nvPr>
        </p:nvSpPr>
        <p:spPr/>
        <p:txBody>
          <a:bodyPr/>
          <a:lstStyle/>
          <a:p>
            <a:r>
              <a:rPr lang="en-US" smtClean="0">
                <a:latin typeface="Arial" charset="0"/>
                <a:ea typeface="ＭＳ Ｐゴシック" pitchFamily="1" charset="-128"/>
              </a:rPr>
              <a:t>Nursing Diagnoses</a:t>
            </a:r>
          </a:p>
        </p:txBody>
      </p:sp>
      <p:sp>
        <p:nvSpPr>
          <p:cNvPr id="106499" name="Content Placeholder 2"/>
          <p:cNvSpPr>
            <a:spLocks noGrp="1"/>
          </p:cNvSpPr>
          <p:nvPr>
            <p:ph idx="4294967295"/>
          </p:nvPr>
        </p:nvSpPr>
        <p:spPr/>
        <p:txBody>
          <a:bodyPr/>
          <a:lstStyle/>
          <a:p>
            <a:r>
              <a:rPr lang="en-US" i="1" smtClean="0">
                <a:ea typeface="ＭＳ Ｐゴシック" pitchFamily="1" charset="-128"/>
              </a:rPr>
              <a:t>Anxiety</a:t>
            </a:r>
          </a:p>
          <a:p>
            <a:r>
              <a:rPr lang="en-US" i="1" smtClean="0">
                <a:ea typeface="ＭＳ Ｐゴシック" pitchFamily="1" charset="-128"/>
              </a:rPr>
              <a:t>Defensive Coping</a:t>
            </a:r>
          </a:p>
          <a:p>
            <a:r>
              <a:rPr lang="en-US" i="1" smtClean="0">
                <a:ea typeface="ＭＳ Ｐゴシック" pitchFamily="1" charset="-128"/>
              </a:rPr>
              <a:t>Disabled Family Coping</a:t>
            </a:r>
          </a:p>
          <a:p>
            <a:r>
              <a:rPr lang="en-US" i="1" smtClean="0">
                <a:ea typeface="ＭＳ Ｐゴシック" pitchFamily="1" charset="-128"/>
              </a:rPr>
              <a:t>Fear</a:t>
            </a:r>
          </a:p>
          <a:p>
            <a:r>
              <a:rPr lang="en-US" i="1" smtClean="0">
                <a:ea typeface="ＭＳ Ｐゴシック" pitchFamily="1" charset="-128"/>
              </a:rPr>
              <a:t>Ineffective Coping</a:t>
            </a:r>
          </a:p>
          <a:p>
            <a:r>
              <a:rPr lang="en-US" i="1" smtClean="0">
                <a:ea typeface="ＭＳ Ｐゴシック" pitchFamily="1" charset="-128"/>
              </a:rPr>
              <a:t>Ineffective Denial</a:t>
            </a:r>
          </a:p>
          <a:p>
            <a:endParaRPr lang="en-US" i="1" smtClean="0">
              <a:ea typeface="ＭＳ Ｐゴシック" pitchFamily="1" charset="-128"/>
            </a:endParaRPr>
          </a:p>
        </p:txBody>
      </p:sp>
    </p:spTree>
    <p:extLst>
      <p:ext uri="{BB962C8B-B14F-4D97-AF65-F5344CB8AC3E}">
        <p14:creationId xmlns:p14="http://schemas.microsoft.com/office/powerpoint/2010/main" val="4229856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idx="4294967295"/>
          </p:nvPr>
        </p:nvSpPr>
        <p:spPr/>
        <p:txBody>
          <a:bodyPr/>
          <a:lstStyle/>
          <a:p>
            <a:r>
              <a:rPr lang="en-US" smtClean="0">
                <a:latin typeface="Arial" charset="0"/>
                <a:ea typeface="ＭＳ Ｐゴシック" pitchFamily="1" charset="-128"/>
              </a:rPr>
              <a:t>Plan</a:t>
            </a:r>
          </a:p>
        </p:txBody>
      </p:sp>
      <p:sp>
        <p:nvSpPr>
          <p:cNvPr id="108547" name="Content Placeholder 2"/>
          <p:cNvSpPr>
            <a:spLocks noGrp="1"/>
          </p:cNvSpPr>
          <p:nvPr>
            <p:ph idx="4294967295"/>
          </p:nvPr>
        </p:nvSpPr>
        <p:spPr/>
        <p:txBody>
          <a:bodyPr/>
          <a:lstStyle/>
          <a:p>
            <a:r>
              <a:rPr lang="en-US" smtClean="0">
                <a:ea typeface="ＭＳ Ｐゴシック" pitchFamily="1" charset="-128"/>
              </a:rPr>
              <a:t>Client will</a:t>
            </a:r>
          </a:p>
          <a:p>
            <a:pPr lvl="1"/>
            <a:r>
              <a:rPr lang="en-US" smtClean="0">
                <a:ea typeface="ＭＳ Ｐゴシック" pitchFamily="1" charset="-128"/>
              </a:rPr>
              <a:t>Report a decrease in level and frequency of anxiety</a:t>
            </a:r>
          </a:p>
          <a:p>
            <a:pPr lvl="1"/>
            <a:r>
              <a:rPr lang="en-US" smtClean="0">
                <a:ea typeface="ＭＳ Ｐゴシック" pitchFamily="1" charset="-128"/>
              </a:rPr>
              <a:t>Articulate successful coping mechanisms</a:t>
            </a:r>
          </a:p>
          <a:p>
            <a:pPr lvl="1"/>
            <a:r>
              <a:rPr lang="en-US" smtClean="0">
                <a:ea typeface="ＭＳ Ｐゴシック" pitchFamily="1" charset="-128"/>
              </a:rPr>
              <a:t>Report increasing use of successful coping mechanisms</a:t>
            </a:r>
          </a:p>
          <a:p>
            <a:pPr lvl="1"/>
            <a:r>
              <a:rPr lang="en-US" smtClean="0">
                <a:ea typeface="ＭＳ Ｐゴシック" pitchFamily="1" charset="-128"/>
              </a:rPr>
              <a:t>Participate in psychotherapy</a:t>
            </a:r>
          </a:p>
        </p:txBody>
      </p:sp>
    </p:spTree>
    <p:extLst>
      <p:ext uri="{BB962C8B-B14F-4D97-AF65-F5344CB8AC3E}">
        <p14:creationId xmlns:p14="http://schemas.microsoft.com/office/powerpoint/2010/main" val="189585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idx="4294967295"/>
          </p:nvPr>
        </p:nvSpPr>
        <p:spPr/>
        <p:txBody>
          <a:bodyPr/>
          <a:lstStyle/>
          <a:p>
            <a:r>
              <a:rPr lang="en-US" smtClean="0">
                <a:latin typeface="Arial" charset="0"/>
                <a:ea typeface="ＭＳ Ｐゴシック" pitchFamily="1" charset="-128"/>
              </a:rPr>
              <a:t>Implementation</a:t>
            </a:r>
          </a:p>
        </p:txBody>
      </p:sp>
      <p:sp>
        <p:nvSpPr>
          <p:cNvPr id="110595" name="Content Placeholder 2"/>
          <p:cNvSpPr>
            <a:spLocks noGrp="1"/>
          </p:cNvSpPr>
          <p:nvPr>
            <p:ph idx="4294967295"/>
          </p:nvPr>
        </p:nvSpPr>
        <p:spPr/>
        <p:txBody>
          <a:bodyPr/>
          <a:lstStyle/>
          <a:p>
            <a:r>
              <a:rPr lang="en-US" smtClean="0">
                <a:ea typeface="ＭＳ Ｐゴシック" pitchFamily="1" charset="-128"/>
              </a:rPr>
              <a:t>Mild anxiety</a:t>
            </a:r>
          </a:p>
          <a:p>
            <a:pPr lvl="1"/>
            <a:r>
              <a:rPr lang="en-US" smtClean="0">
                <a:ea typeface="ＭＳ Ｐゴシック" pitchFamily="1" charset="-128"/>
              </a:rPr>
              <a:t>Focus on appraisal</a:t>
            </a:r>
          </a:p>
          <a:p>
            <a:pPr lvl="1"/>
            <a:r>
              <a:rPr lang="en-US" smtClean="0">
                <a:ea typeface="ＭＳ Ｐゴシック" pitchFamily="1" charset="-128"/>
              </a:rPr>
              <a:t>Evaluate thoughts that may increase anxiety</a:t>
            </a:r>
          </a:p>
          <a:p>
            <a:r>
              <a:rPr lang="en-US" smtClean="0">
                <a:ea typeface="ＭＳ Ｐゴシック" pitchFamily="1" charset="-128"/>
              </a:rPr>
              <a:t>Moderate anxiety</a:t>
            </a:r>
          </a:p>
          <a:p>
            <a:pPr lvl="1"/>
            <a:r>
              <a:rPr lang="en-US" smtClean="0">
                <a:ea typeface="ＭＳ Ｐゴシック" pitchFamily="1" charset="-128"/>
              </a:rPr>
              <a:t>Cognitive reframing</a:t>
            </a:r>
          </a:p>
          <a:p>
            <a:r>
              <a:rPr lang="en-US" smtClean="0">
                <a:ea typeface="ＭＳ Ｐゴシック" pitchFamily="1" charset="-128"/>
              </a:rPr>
              <a:t>Severe anxiety/panic</a:t>
            </a:r>
          </a:p>
          <a:p>
            <a:pPr lvl="1"/>
            <a:r>
              <a:rPr lang="en-US" smtClean="0">
                <a:ea typeface="ＭＳ Ｐゴシック" pitchFamily="1" charset="-128"/>
              </a:rPr>
              <a:t>Immediate intervention</a:t>
            </a:r>
          </a:p>
          <a:p>
            <a:pPr lvl="1"/>
            <a:r>
              <a:rPr lang="en-US" smtClean="0">
                <a:ea typeface="ＭＳ Ｐゴシック" pitchFamily="1" charset="-128"/>
              </a:rPr>
              <a:t>Isolate client to avoid distressing others</a:t>
            </a:r>
          </a:p>
        </p:txBody>
      </p:sp>
    </p:spTree>
    <p:extLst>
      <p:ext uri="{BB962C8B-B14F-4D97-AF65-F5344CB8AC3E}">
        <p14:creationId xmlns:p14="http://schemas.microsoft.com/office/powerpoint/2010/main" val="27753421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idx="4294967295"/>
          </p:nvPr>
        </p:nvSpPr>
        <p:spPr/>
        <p:txBody>
          <a:bodyPr/>
          <a:lstStyle/>
          <a:p>
            <a:r>
              <a:rPr lang="en-US" smtClean="0">
                <a:latin typeface="Arial" charset="0"/>
                <a:ea typeface="ＭＳ Ｐゴシック" pitchFamily="1" charset="-128"/>
              </a:rPr>
              <a:t>Implementation</a:t>
            </a:r>
          </a:p>
        </p:txBody>
      </p:sp>
      <p:sp>
        <p:nvSpPr>
          <p:cNvPr id="112643" name="Content Placeholder 2"/>
          <p:cNvSpPr>
            <a:spLocks noGrp="1"/>
          </p:cNvSpPr>
          <p:nvPr>
            <p:ph idx="4294967295"/>
          </p:nvPr>
        </p:nvSpPr>
        <p:spPr/>
        <p:txBody>
          <a:bodyPr/>
          <a:lstStyle/>
          <a:p>
            <a:r>
              <a:rPr lang="en-US" smtClean="0">
                <a:ea typeface="ＭＳ Ｐゴシック" pitchFamily="1" charset="-128"/>
              </a:rPr>
              <a:t>Severe anxiety/panic, </a:t>
            </a:r>
            <a:r>
              <a:rPr lang="en-US" sz="2000" i="1" smtClean="0">
                <a:ea typeface="ＭＳ Ｐゴシック" pitchFamily="1" charset="-128"/>
              </a:rPr>
              <a:t>continued</a:t>
            </a:r>
            <a:endParaRPr lang="en-US" i="1" smtClean="0">
              <a:ea typeface="ＭＳ Ｐゴシック" pitchFamily="1" charset="-128"/>
            </a:endParaRPr>
          </a:p>
          <a:p>
            <a:pPr lvl="1"/>
            <a:r>
              <a:rPr lang="en-US" smtClean="0">
                <a:ea typeface="ＭＳ Ｐゴシック" pitchFamily="1" charset="-128"/>
              </a:rPr>
              <a:t>Provide safe, quiet environment</a:t>
            </a:r>
          </a:p>
          <a:p>
            <a:pPr lvl="1"/>
            <a:r>
              <a:rPr lang="en-US" smtClean="0">
                <a:ea typeface="ＭＳ Ｐゴシック" pitchFamily="1" charset="-128"/>
              </a:rPr>
              <a:t>Do not leave unattended</a:t>
            </a:r>
          </a:p>
          <a:p>
            <a:r>
              <a:rPr lang="en-US" smtClean="0">
                <a:ea typeface="ＭＳ Ｐゴシック" pitchFamily="1" charset="-128"/>
              </a:rPr>
              <a:t>Encourage health promotion strategies</a:t>
            </a:r>
          </a:p>
          <a:p>
            <a:pPr lvl="1"/>
            <a:r>
              <a:rPr lang="en-US" smtClean="0">
                <a:ea typeface="ＭＳ Ｐゴシック" pitchFamily="1" charset="-128"/>
              </a:rPr>
              <a:t>Exercise</a:t>
            </a:r>
          </a:p>
          <a:p>
            <a:pPr lvl="1"/>
            <a:r>
              <a:rPr lang="en-US" smtClean="0">
                <a:ea typeface="ＭＳ Ｐゴシック" pitchFamily="1" charset="-128"/>
              </a:rPr>
              <a:t>Nutrition</a:t>
            </a:r>
          </a:p>
          <a:p>
            <a:pPr lvl="1"/>
            <a:r>
              <a:rPr lang="en-US" smtClean="0">
                <a:ea typeface="ＭＳ Ｐゴシック" pitchFamily="1" charset="-128"/>
              </a:rPr>
              <a:t>Sleep</a:t>
            </a:r>
          </a:p>
          <a:p>
            <a:pPr lvl="1"/>
            <a:r>
              <a:rPr lang="en-US" smtClean="0">
                <a:ea typeface="ＭＳ Ｐゴシック" pitchFamily="1" charset="-128"/>
              </a:rPr>
              <a:t>Time management</a:t>
            </a:r>
          </a:p>
        </p:txBody>
      </p:sp>
    </p:spTree>
    <p:extLst>
      <p:ext uri="{BB962C8B-B14F-4D97-AF65-F5344CB8AC3E}">
        <p14:creationId xmlns:p14="http://schemas.microsoft.com/office/powerpoint/2010/main" val="26620420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idx="4294967295"/>
          </p:nvPr>
        </p:nvSpPr>
        <p:spPr/>
        <p:txBody>
          <a:bodyPr/>
          <a:lstStyle/>
          <a:p>
            <a:r>
              <a:rPr lang="en-US" smtClean="0">
                <a:latin typeface="Arial" charset="0"/>
                <a:ea typeface="ＭＳ Ｐゴシック" pitchFamily="1" charset="-128"/>
              </a:rPr>
              <a:t>Evaluation</a:t>
            </a:r>
          </a:p>
        </p:txBody>
      </p:sp>
      <p:sp>
        <p:nvSpPr>
          <p:cNvPr id="114691" name="Content Placeholder 2"/>
          <p:cNvSpPr>
            <a:spLocks noGrp="1"/>
          </p:cNvSpPr>
          <p:nvPr>
            <p:ph idx="4294967295"/>
          </p:nvPr>
        </p:nvSpPr>
        <p:spPr/>
        <p:txBody>
          <a:bodyPr/>
          <a:lstStyle/>
          <a:p>
            <a:r>
              <a:rPr lang="en-US" smtClean="0">
                <a:ea typeface="ＭＳ Ｐゴシック" pitchFamily="1" charset="-128"/>
              </a:rPr>
              <a:t>Client anxiety diminished</a:t>
            </a:r>
          </a:p>
          <a:p>
            <a:r>
              <a:rPr lang="en-US" smtClean="0">
                <a:ea typeface="ＭＳ Ｐゴシック" pitchFamily="1" charset="-128"/>
              </a:rPr>
              <a:t>Client demonstrates new or improved coping mechanisms</a:t>
            </a:r>
          </a:p>
          <a:p>
            <a:r>
              <a:rPr lang="en-US" smtClean="0">
                <a:ea typeface="ＭＳ Ｐゴシック" pitchFamily="1" charset="-128"/>
              </a:rPr>
              <a:t>Client self-moderates anxiety</a:t>
            </a:r>
          </a:p>
        </p:txBody>
      </p:sp>
    </p:spTree>
    <p:extLst>
      <p:ext uri="{BB962C8B-B14F-4D97-AF65-F5344CB8AC3E}">
        <p14:creationId xmlns:p14="http://schemas.microsoft.com/office/powerpoint/2010/main" val="14789849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idx="4294967295"/>
          </p:nvPr>
        </p:nvSpPr>
        <p:spPr/>
        <p:txBody>
          <a:bodyPr>
            <a:noAutofit/>
          </a:bodyPr>
          <a:lstStyle/>
          <a:p>
            <a:r>
              <a:rPr lang="en-US" sz="3600" dirty="0" smtClean="0">
                <a:latin typeface="Arial" charset="0"/>
                <a:ea typeface="ＭＳ Ｐゴシック" pitchFamily="1" charset="-128"/>
              </a:rPr>
              <a:t>Exemplar:</a:t>
            </a:r>
            <a:br>
              <a:rPr lang="en-US" sz="3600" dirty="0" smtClean="0">
                <a:latin typeface="Arial" charset="0"/>
                <a:ea typeface="ＭＳ Ｐゴシック" pitchFamily="1" charset="-128"/>
              </a:rPr>
            </a:br>
            <a:r>
              <a:rPr lang="en-US" sz="3600" dirty="0" smtClean="0">
                <a:latin typeface="Arial" charset="0"/>
                <a:ea typeface="ＭＳ Ｐゴシック" pitchFamily="1" charset="-128"/>
              </a:rPr>
              <a:t> Obsessive Compulsive Disorder (OCD)</a:t>
            </a:r>
            <a:endParaRPr lang="en-US" sz="3600" b="0" dirty="0" smtClean="0">
              <a:latin typeface="Arial" charset="0"/>
              <a:ea typeface="ＭＳ Ｐゴシック" pitchFamily="1" charset="-128"/>
            </a:endParaRPr>
          </a:p>
        </p:txBody>
      </p:sp>
      <p:sp>
        <p:nvSpPr>
          <p:cNvPr id="149507" name="Content Placeholder 2"/>
          <p:cNvSpPr>
            <a:spLocks noGrp="1"/>
          </p:cNvSpPr>
          <p:nvPr>
            <p:ph idx="4294967295"/>
          </p:nvPr>
        </p:nvSpPr>
        <p:spPr/>
        <p:txBody>
          <a:bodyPr/>
          <a:lstStyle/>
          <a:p>
            <a:r>
              <a:rPr lang="en-US" smtClean="0">
                <a:ea typeface="ＭＳ Ｐゴシック" pitchFamily="1" charset="-128"/>
              </a:rPr>
              <a:t>OCD</a:t>
            </a:r>
          </a:p>
          <a:p>
            <a:pPr lvl="1"/>
            <a:r>
              <a:rPr lang="en-US" smtClean="0">
                <a:ea typeface="ＭＳ Ｐゴシック" pitchFamily="1" charset="-128"/>
              </a:rPr>
              <a:t>Disabling anxiety disorder</a:t>
            </a:r>
          </a:p>
          <a:p>
            <a:pPr lvl="1"/>
            <a:r>
              <a:rPr lang="en-US" smtClean="0">
                <a:ea typeface="ＭＳ Ｐゴシック" pitchFamily="1" charset="-128"/>
              </a:rPr>
              <a:t>Obsessive thoughts</a:t>
            </a:r>
          </a:p>
          <a:p>
            <a:pPr lvl="1"/>
            <a:r>
              <a:rPr lang="en-US" smtClean="0">
                <a:ea typeface="ＭＳ Ｐゴシック" pitchFamily="1" charset="-128"/>
              </a:rPr>
              <a:t>Compulsive repetitive behaviors </a:t>
            </a:r>
          </a:p>
          <a:p>
            <a:pPr lvl="1"/>
            <a:r>
              <a:rPr lang="en-US" smtClean="0">
                <a:ea typeface="ＭＳ Ｐゴシック" pitchFamily="1" charset="-128"/>
              </a:rPr>
              <a:t>Dominate one’s life</a:t>
            </a:r>
          </a:p>
          <a:p>
            <a:r>
              <a:rPr lang="en-US" smtClean="0">
                <a:ea typeface="ＭＳ Ｐゴシック" pitchFamily="1" charset="-128"/>
              </a:rPr>
              <a:t>Obsession</a:t>
            </a:r>
          </a:p>
          <a:p>
            <a:r>
              <a:rPr lang="en-US" smtClean="0">
                <a:ea typeface="ＭＳ Ｐゴシック" pitchFamily="1" charset="-128"/>
              </a:rPr>
              <a:t>Compulsion</a:t>
            </a:r>
          </a:p>
          <a:p>
            <a:r>
              <a:rPr lang="en-US" smtClean="0">
                <a:ea typeface="ＭＳ Ｐゴシック" pitchFamily="1" charset="-128"/>
              </a:rPr>
              <a:t>Must lose &gt; 1 hour/day for diagnosis</a:t>
            </a:r>
          </a:p>
        </p:txBody>
      </p:sp>
      <p:pic>
        <p:nvPicPr>
          <p:cNvPr id="6146" name="Picture 2" descr="http://cognitivebehaviortherapycenter.com/wp-content/uploads/2013/10/notobsessiv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514600"/>
            <a:ext cx="261937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317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457200" y="381000"/>
            <a:ext cx="8229600" cy="685800"/>
          </a:xfrm>
          <a:prstGeom prst="rect">
            <a:avLst/>
          </a:prstGeom>
          <a:solidFill>
            <a:srgbClr val="FFFFFF"/>
          </a:solidFill>
        </p:spPr>
        <p:txBody>
          <a:bodyPr vert="horz" lIns="0" rIns="0" bIns="0" anchor="b">
            <a:normAutofit fontScale="92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1200" dirty="0" smtClean="0">
                <a:solidFill>
                  <a:schemeClr val="tx1"/>
                </a:solidFill>
                <a:latin typeface="Arial" charset="0"/>
                <a:ea typeface="ＭＳ Ｐゴシック" pitchFamily="1" charset="-128"/>
              </a:rPr>
              <a:t>Figure 28-1   The three stages of adaptation to stress: the alarm reaction, the stage of resistance, and the stage of exhaustion. </a:t>
            </a:r>
            <a:br>
              <a:rPr lang="en-US" sz="1200" dirty="0" smtClean="0">
                <a:solidFill>
                  <a:schemeClr val="tx1"/>
                </a:solidFill>
                <a:latin typeface="Arial" charset="0"/>
                <a:ea typeface="ＭＳ Ｐゴシック" pitchFamily="1" charset="-128"/>
              </a:rPr>
            </a:br>
            <a:r>
              <a:rPr lang="en-US" sz="1200" i="1" dirty="0" smtClean="0">
                <a:solidFill>
                  <a:schemeClr val="tx1"/>
                </a:solidFill>
                <a:latin typeface="Arial" charset="0"/>
                <a:ea typeface="ＭＳ Ｐゴシック" pitchFamily="1" charset="-128"/>
              </a:rPr>
              <a:t>Source:</a:t>
            </a:r>
            <a:r>
              <a:rPr lang="en-US" sz="1200" dirty="0" smtClean="0">
                <a:solidFill>
                  <a:schemeClr val="tx1"/>
                </a:solidFill>
                <a:latin typeface="Arial" charset="0"/>
                <a:ea typeface="ＭＳ Ｐゴシック" pitchFamily="1" charset="-128"/>
              </a:rPr>
              <a:t> Part A is from </a:t>
            </a:r>
            <a:r>
              <a:rPr lang="en-US" sz="1200" i="1" dirty="0" smtClean="0">
                <a:solidFill>
                  <a:schemeClr val="tx1"/>
                </a:solidFill>
                <a:latin typeface="Arial" charset="0"/>
                <a:ea typeface="ＭＳ Ｐゴシック" pitchFamily="1" charset="-128"/>
              </a:rPr>
              <a:t>Wellness: Concepts and application</a:t>
            </a:r>
            <a:r>
              <a:rPr lang="en-US" sz="1200" dirty="0" smtClean="0">
                <a:solidFill>
                  <a:schemeClr val="tx1"/>
                </a:solidFill>
                <a:latin typeface="Arial" charset="0"/>
                <a:ea typeface="ＭＳ Ｐゴシック" pitchFamily="1" charset="-128"/>
              </a:rPr>
              <a:t>, 6</a:t>
            </a:r>
            <a:r>
              <a:rPr lang="en-US" sz="1200" baseline="30000" dirty="0" smtClean="0">
                <a:solidFill>
                  <a:schemeClr val="tx1"/>
                </a:solidFill>
                <a:latin typeface="Arial" charset="0"/>
                <a:ea typeface="ＭＳ Ｐゴシック" pitchFamily="1" charset="-128"/>
              </a:rPr>
              <a:t>th</a:t>
            </a:r>
            <a:r>
              <a:rPr lang="en-US" sz="1200" dirty="0" smtClean="0">
                <a:solidFill>
                  <a:schemeClr val="tx1"/>
                </a:solidFill>
                <a:latin typeface="Arial" charset="0"/>
                <a:ea typeface="ＭＳ Ｐゴシック" pitchFamily="1" charset="-128"/>
              </a:rPr>
              <a:t> ed. (p. 298) by D.J. Anspaugh, M. Hamrick, and F.D. Rosato, 2005, New York; McGraw-Hill. Reprinted with permission.</a:t>
            </a:r>
            <a:endParaRPr lang="en-US" dirty="0" smtClean="0">
              <a:latin typeface="Arial" charset="0"/>
              <a:ea typeface="ＭＳ Ｐゴシック" pitchFamily="1" charset="-128"/>
            </a:endParaRPr>
          </a:p>
        </p:txBody>
      </p:sp>
      <p:pic>
        <p:nvPicPr>
          <p:cNvPr id="3" name="Picture 3" descr="AAGMPDV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7988" y="1143000"/>
            <a:ext cx="5788025"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7853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idx="4294967295"/>
          </p:nvPr>
        </p:nvSpPr>
        <p:spPr/>
        <p:txBody>
          <a:bodyPr>
            <a:normAutofit fontScale="90000"/>
          </a:bodyPr>
          <a:lstStyle/>
          <a:p>
            <a:r>
              <a:rPr lang="en-US" smtClean="0">
                <a:latin typeface="Arial" charset="0"/>
                <a:ea typeface="ＭＳ Ｐゴシック" pitchFamily="1" charset="-128"/>
              </a:rPr>
              <a:t>Pathophysiology and Etiology</a:t>
            </a:r>
          </a:p>
        </p:txBody>
      </p:sp>
      <p:sp>
        <p:nvSpPr>
          <p:cNvPr id="151555" name="Content Placeholder 2"/>
          <p:cNvSpPr>
            <a:spLocks noGrp="1"/>
          </p:cNvSpPr>
          <p:nvPr>
            <p:ph idx="4294967295"/>
          </p:nvPr>
        </p:nvSpPr>
        <p:spPr/>
        <p:txBody>
          <a:bodyPr/>
          <a:lstStyle/>
          <a:p>
            <a:r>
              <a:rPr lang="en-US" smtClean="0">
                <a:ea typeface="ＭＳ Ｐゴシック" pitchFamily="1" charset="-128"/>
              </a:rPr>
              <a:t>Genetic linkage strongly supported</a:t>
            </a:r>
          </a:p>
          <a:p>
            <a:r>
              <a:rPr lang="en-US" smtClean="0">
                <a:ea typeface="ＭＳ Ｐゴシック" pitchFamily="1" charset="-128"/>
              </a:rPr>
              <a:t>Dysregulation of serotonin</a:t>
            </a:r>
          </a:p>
          <a:p>
            <a:r>
              <a:rPr lang="en-US" smtClean="0">
                <a:ea typeface="ＭＳ Ｐゴシック" pitchFamily="1" charset="-128"/>
              </a:rPr>
              <a:t>Streptococcal infection may be a cause</a:t>
            </a:r>
          </a:p>
          <a:p>
            <a:r>
              <a:rPr lang="en-US" smtClean="0">
                <a:ea typeface="ＭＳ Ｐゴシック" pitchFamily="1" charset="-128"/>
              </a:rPr>
              <a:t>2.2 million Americans have OCD</a:t>
            </a:r>
          </a:p>
          <a:p>
            <a:r>
              <a:rPr lang="en-US" smtClean="0">
                <a:ea typeface="ＭＳ Ｐゴシック" pitchFamily="1" charset="-128"/>
              </a:rPr>
              <a:t>Risk factors</a:t>
            </a:r>
          </a:p>
          <a:p>
            <a:pPr lvl="1"/>
            <a:r>
              <a:rPr lang="en-US" smtClean="0">
                <a:ea typeface="ＭＳ Ｐゴシック" pitchFamily="1" charset="-128"/>
              </a:rPr>
              <a:t>Family history</a:t>
            </a:r>
          </a:p>
          <a:p>
            <a:pPr lvl="1"/>
            <a:r>
              <a:rPr lang="en-US" smtClean="0">
                <a:ea typeface="ＭＳ Ｐゴシック" pitchFamily="1" charset="-128"/>
              </a:rPr>
              <a:t>Major life stressor</a:t>
            </a:r>
          </a:p>
          <a:p>
            <a:r>
              <a:rPr lang="en-US" smtClean="0">
                <a:ea typeface="ＭＳ Ｐゴシック" pitchFamily="1" charset="-128"/>
              </a:rPr>
              <a:t>Developmental considerations</a:t>
            </a:r>
          </a:p>
        </p:txBody>
      </p:sp>
    </p:spTree>
    <p:extLst>
      <p:ext uri="{BB962C8B-B14F-4D97-AF65-F5344CB8AC3E}">
        <p14:creationId xmlns:p14="http://schemas.microsoft.com/office/powerpoint/2010/main" val="2272567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idx="4294967295"/>
          </p:nvPr>
        </p:nvSpPr>
        <p:spPr/>
        <p:txBody>
          <a:bodyPr/>
          <a:lstStyle/>
          <a:p>
            <a:r>
              <a:rPr lang="en-US" smtClean="0">
                <a:latin typeface="Arial" charset="0"/>
                <a:ea typeface="ＭＳ Ｐゴシック" pitchFamily="1" charset="-128"/>
              </a:rPr>
              <a:t>Clinical Manifestations</a:t>
            </a:r>
          </a:p>
        </p:txBody>
      </p:sp>
      <p:sp>
        <p:nvSpPr>
          <p:cNvPr id="153603" name="Content Placeholder 2"/>
          <p:cNvSpPr>
            <a:spLocks noGrp="1"/>
          </p:cNvSpPr>
          <p:nvPr>
            <p:ph idx="4294967295"/>
          </p:nvPr>
        </p:nvSpPr>
        <p:spPr/>
        <p:txBody>
          <a:bodyPr/>
          <a:lstStyle/>
          <a:p>
            <a:r>
              <a:rPr lang="en-US" smtClean="0">
                <a:ea typeface="ＭＳ Ｐゴシック" pitchFamily="1" charset="-128"/>
              </a:rPr>
              <a:t>OCD </a:t>
            </a:r>
            <a:r>
              <a:rPr lang="en-US" i="1" smtClean="0">
                <a:ea typeface="ＭＳ Ｐゴシック" pitchFamily="1" charset="-128"/>
              </a:rPr>
              <a:t>not</a:t>
            </a:r>
            <a:r>
              <a:rPr lang="en-US" smtClean="0">
                <a:ea typeface="ＭＳ Ｐゴシック" pitchFamily="1" charset="-128"/>
              </a:rPr>
              <a:t> obsessive-compulsive personality disorder</a:t>
            </a:r>
          </a:p>
          <a:p>
            <a:r>
              <a:rPr lang="en-US" smtClean="0">
                <a:ea typeface="ＭＳ Ｐゴシック" pitchFamily="1" charset="-128"/>
              </a:rPr>
              <a:t>Most frequently reported obsessions</a:t>
            </a:r>
          </a:p>
          <a:p>
            <a:pPr lvl="1"/>
            <a:r>
              <a:rPr lang="en-US" smtClean="0">
                <a:ea typeface="ＭＳ Ｐゴシック" pitchFamily="1" charset="-128"/>
              </a:rPr>
              <a:t>Repeated thoughts about contamination</a:t>
            </a:r>
          </a:p>
          <a:p>
            <a:pPr lvl="1"/>
            <a:r>
              <a:rPr lang="en-US" smtClean="0">
                <a:ea typeface="ＭＳ Ｐゴシック" pitchFamily="1" charset="-128"/>
              </a:rPr>
              <a:t>Repeated doubts with fear</a:t>
            </a:r>
          </a:p>
          <a:p>
            <a:pPr lvl="2"/>
            <a:r>
              <a:rPr lang="en-US" smtClean="0">
                <a:ea typeface="ＭＳ Ｐゴシック" pitchFamily="1" charset="-128"/>
              </a:rPr>
              <a:t>Having hurt someone</a:t>
            </a:r>
          </a:p>
          <a:p>
            <a:pPr lvl="2"/>
            <a:r>
              <a:rPr lang="en-US" smtClean="0">
                <a:ea typeface="ＭＳ Ｐゴシック" pitchFamily="1" charset="-128"/>
              </a:rPr>
              <a:t>Leaving door unlocked</a:t>
            </a:r>
          </a:p>
          <a:p>
            <a:pPr lvl="1"/>
            <a:r>
              <a:rPr lang="en-US" smtClean="0">
                <a:ea typeface="ＭＳ Ｐゴシック" pitchFamily="1" charset="-128"/>
              </a:rPr>
              <a:t>Need to have things in certain order</a:t>
            </a:r>
          </a:p>
        </p:txBody>
      </p:sp>
      <p:pic>
        <p:nvPicPr>
          <p:cNvPr id="7170" name="Picture 2" descr="http://lightsallaround.files.wordpress.com/2013/12/ocd-and-nutrition-pic.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4105275"/>
            <a:ext cx="2752725" cy="183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1718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idx="4294967295"/>
          </p:nvPr>
        </p:nvSpPr>
        <p:spPr/>
        <p:txBody>
          <a:bodyPr/>
          <a:lstStyle/>
          <a:p>
            <a:r>
              <a:rPr lang="en-US" smtClean="0">
                <a:latin typeface="Arial" charset="0"/>
                <a:ea typeface="ＭＳ Ｐゴシック" pitchFamily="1" charset="-128"/>
              </a:rPr>
              <a:t>Clinical Manifestations, </a:t>
            </a:r>
            <a:r>
              <a:rPr lang="en-US" sz="2800" i="1" smtClean="0">
                <a:latin typeface="Arial" charset="0"/>
                <a:ea typeface="ＭＳ Ｐゴシック" pitchFamily="1" charset="-128"/>
              </a:rPr>
              <a:t>continued</a:t>
            </a:r>
            <a:endParaRPr lang="en-US" i="1" smtClean="0">
              <a:latin typeface="Arial" charset="0"/>
              <a:ea typeface="ＭＳ Ｐゴシック" pitchFamily="1" charset="-128"/>
            </a:endParaRPr>
          </a:p>
        </p:txBody>
      </p:sp>
      <p:sp>
        <p:nvSpPr>
          <p:cNvPr id="155651" name="Content Placeholder 2"/>
          <p:cNvSpPr>
            <a:spLocks noGrp="1"/>
          </p:cNvSpPr>
          <p:nvPr>
            <p:ph idx="4294967295"/>
          </p:nvPr>
        </p:nvSpPr>
        <p:spPr/>
        <p:txBody>
          <a:bodyPr/>
          <a:lstStyle/>
          <a:p>
            <a:r>
              <a:rPr lang="en-US" smtClean="0">
                <a:ea typeface="ＭＳ Ｐゴシック" pitchFamily="1" charset="-128"/>
              </a:rPr>
              <a:t>Most frequently reported compulsions</a:t>
            </a:r>
          </a:p>
          <a:p>
            <a:pPr lvl="1"/>
            <a:r>
              <a:rPr lang="en-US" smtClean="0">
                <a:ea typeface="ＭＳ Ｐゴシック" pitchFamily="1" charset="-128"/>
              </a:rPr>
              <a:t>Hand washing</a:t>
            </a:r>
          </a:p>
          <a:p>
            <a:pPr lvl="1"/>
            <a:r>
              <a:rPr lang="en-US" smtClean="0">
                <a:ea typeface="ＭＳ Ｐゴシック" pitchFamily="1" charset="-128"/>
              </a:rPr>
              <a:t>Order, checking, locking</a:t>
            </a:r>
          </a:p>
          <a:p>
            <a:pPr lvl="1"/>
            <a:r>
              <a:rPr lang="en-US" smtClean="0">
                <a:ea typeface="ＭＳ Ｐゴシック" pitchFamily="1" charset="-128"/>
              </a:rPr>
              <a:t>Mental activity such as praying, counting</a:t>
            </a:r>
          </a:p>
          <a:p>
            <a:pPr lvl="1"/>
            <a:r>
              <a:rPr lang="en-US" smtClean="0">
                <a:ea typeface="ＭＳ Ｐゴシック" pitchFamily="1" charset="-128"/>
              </a:rPr>
              <a:t>Requesting or demanding assurances</a:t>
            </a:r>
          </a:p>
          <a:p>
            <a:r>
              <a:rPr lang="en-US" smtClean="0">
                <a:ea typeface="ＭＳ Ｐゴシック" pitchFamily="1" charset="-128"/>
              </a:rPr>
              <a:t>Ritualistic behavior</a:t>
            </a:r>
          </a:p>
          <a:p>
            <a:r>
              <a:rPr lang="en-US" smtClean="0">
                <a:ea typeface="ＭＳ Ｐゴシック" pitchFamily="1" charset="-128"/>
              </a:rPr>
              <a:t>Hoarding compulsions</a:t>
            </a:r>
          </a:p>
        </p:txBody>
      </p:sp>
      <p:pic>
        <p:nvPicPr>
          <p:cNvPr id="8194" name="Picture 2" descr="http://feminspire.com/wp-content/uploads/2013/06/photos.com_134205223.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2201843"/>
            <a:ext cx="2066925" cy="151748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ccsmold.com/images/hoarding01061.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9707" y="4343400"/>
            <a:ext cx="4094627" cy="2209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9979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idx="4294967295"/>
          </p:nvPr>
        </p:nvSpPr>
        <p:spPr/>
        <p:txBody>
          <a:bodyPr/>
          <a:lstStyle/>
          <a:p>
            <a:r>
              <a:rPr lang="en-US" smtClean="0">
                <a:latin typeface="Arial" charset="0"/>
                <a:ea typeface="ＭＳ Ｐゴシック" pitchFamily="1" charset="-128"/>
              </a:rPr>
              <a:t>Clinical Manifestations, </a:t>
            </a:r>
            <a:r>
              <a:rPr lang="en-US" sz="2800" i="1" smtClean="0">
                <a:latin typeface="Arial" charset="0"/>
                <a:ea typeface="ＭＳ Ｐゴシック" pitchFamily="1" charset="-128"/>
              </a:rPr>
              <a:t>continued</a:t>
            </a:r>
            <a:endParaRPr lang="en-US" smtClean="0">
              <a:latin typeface="Arial" charset="0"/>
              <a:ea typeface="ＭＳ Ｐゴシック" pitchFamily="1" charset="-128"/>
            </a:endParaRPr>
          </a:p>
        </p:txBody>
      </p:sp>
      <p:sp>
        <p:nvSpPr>
          <p:cNvPr id="157699" name="Content Placeholder 2"/>
          <p:cNvSpPr>
            <a:spLocks noGrp="1"/>
          </p:cNvSpPr>
          <p:nvPr>
            <p:ph idx="4294967295"/>
          </p:nvPr>
        </p:nvSpPr>
        <p:spPr/>
        <p:txBody>
          <a:bodyPr/>
          <a:lstStyle/>
          <a:p>
            <a:r>
              <a:rPr lang="en-US" smtClean="0">
                <a:ea typeface="ＭＳ Ｐゴシック" pitchFamily="1" charset="-128"/>
              </a:rPr>
              <a:t>Importance of early intervention</a:t>
            </a:r>
          </a:p>
          <a:p>
            <a:pPr lvl="1"/>
            <a:r>
              <a:rPr lang="en-US" smtClean="0">
                <a:ea typeface="ＭＳ Ｐゴシック" pitchFamily="1" charset="-128"/>
              </a:rPr>
              <a:t>⅓ of OCD clients are treatment resistant</a:t>
            </a:r>
          </a:p>
          <a:p>
            <a:r>
              <a:rPr lang="en-US" smtClean="0">
                <a:ea typeface="ＭＳ Ｐゴシック" pitchFamily="1" charset="-128"/>
              </a:rPr>
              <a:t>Social isolation and OCD</a:t>
            </a:r>
          </a:p>
          <a:p>
            <a:pPr lvl="1"/>
            <a:r>
              <a:rPr lang="en-US" smtClean="0">
                <a:ea typeface="ＭＳ Ｐゴシック" pitchFamily="1" charset="-128"/>
              </a:rPr>
              <a:t>Hoarders particularly affected</a:t>
            </a:r>
          </a:p>
        </p:txBody>
      </p:sp>
      <p:pic>
        <p:nvPicPr>
          <p:cNvPr id="9218" name="Picture 2" descr="http://www.ccsmold.com/images/hoarding0106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962400"/>
            <a:ext cx="4781550" cy="25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9442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idx="4294967295"/>
          </p:nvPr>
        </p:nvSpPr>
        <p:spPr/>
        <p:txBody>
          <a:bodyPr/>
          <a:lstStyle/>
          <a:p>
            <a:r>
              <a:rPr lang="en-US" smtClean="0">
                <a:latin typeface="Arial" charset="0"/>
                <a:ea typeface="ＭＳ Ｐゴシック" pitchFamily="1" charset="-128"/>
              </a:rPr>
              <a:t>Collaboration</a:t>
            </a:r>
          </a:p>
        </p:txBody>
      </p:sp>
      <p:sp>
        <p:nvSpPr>
          <p:cNvPr id="159747" name="Content Placeholder 2"/>
          <p:cNvSpPr>
            <a:spLocks noGrp="1"/>
          </p:cNvSpPr>
          <p:nvPr>
            <p:ph idx="4294967295"/>
          </p:nvPr>
        </p:nvSpPr>
        <p:spPr/>
        <p:txBody>
          <a:bodyPr/>
          <a:lstStyle/>
          <a:p>
            <a:r>
              <a:rPr lang="en-US" smtClean="0">
                <a:ea typeface="ＭＳ Ｐゴシック" pitchFamily="1" charset="-128"/>
              </a:rPr>
              <a:t>Coordinate care</a:t>
            </a:r>
          </a:p>
          <a:p>
            <a:r>
              <a:rPr lang="en-US" smtClean="0">
                <a:ea typeface="ＭＳ Ｐゴシック" pitchFamily="1" charset="-128"/>
              </a:rPr>
              <a:t>Diagnostic tests</a:t>
            </a:r>
          </a:p>
          <a:p>
            <a:pPr lvl="1"/>
            <a:r>
              <a:rPr lang="en-US" smtClean="0">
                <a:ea typeface="ＭＳ Ｐゴシック" pitchFamily="1" charset="-128"/>
              </a:rPr>
              <a:t>No definitive laboratory findings</a:t>
            </a:r>
          </a:p>
          <a:p>
            <a:r>
              <a:rPr lang="en-US" smtClean="0">
                <a:ea typeface="ＭＳ Ｐゴシック" pitchFamily="1" charset="-128"/>
              </a:rPr>
              <a:t>Therapeutic management</a:t>
            </a:r>
          </a:p>
          <a:p>
            <a:pPr lvl="1"/>
            <a:r>
              <a:rPr lang="en-US" smtClean="0">
                <a:ea typeface="ＭＳ Ｐゴシック" pitchFamily="1" charset="-128"/>
              </a:rPr>
              <a:t>Pharmacological most common</a:t>
            </a:r>
          </a:p>
          <a:p>
            <a:pPr lvl="1"/>
            <a:r>
              <a:rPr lang="en-US" smtClean="0">
                <a:ea typeface="ＭＳ Ｐゴシック" pitchFamily="1" charset="-128"/>
              </a:rPr>
              <a:t>CBT effective</a:t>
            </a:r>
          </a:p>
          <a:p>
            <a:r>
              <a:rPr lang="en-US" smtClean="0">
                <a:ea typeface="ＭＳ Ｐゴシック" pitchFamily="1" charset="-128"/>
              </a:rPr>
              <a:t>Complementary and alternative therapies</a:t>
            </a:r>
          </a:p>
          <a:p>
            <a:pPr lvl="1"/>
            <a:r>
              <a:rPr lang="en-US" smtClean="0">
                <a:ea typeface="ＭＳ Ｐゴシック" pitchFamily="1" charset="-128"/>
              </a:rPr>
              <a:t>Yoga</a:t>
            </a:r>
          </a:p>
        </p:txBody>
      </p:sp>
    </p:spTree>
    <p:extLst>
      <p:ext uri="{BB962C8B-B14F-4D97-AF65-F5344CB8AC3E}">
        <p14:creationId xmlns:p14="http://schemas.microsoft.com/office/powerpoint/2010/main" val="41154186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idx="4294967295"/>
          </p:nvPr>
        </p:nvSpPr>
        <p:spPr/>
        <p:txBody>
          <a:bodyPr/>
          <a:lstStyle/>
          <a:p>
            <a:r>
              <a:rPr lang="en-US" smtClean="0">
                <a:latin typeface="Arial" charset="0"/>
                <a:ea typeface="ＭＳ Ｐゴシック" pitchFamily="1" charset="-128"/>
              </a:rPr>
              <a:t>Collaboration </a:t>
            </a:r>
          </a:p>
        </p:txBody>
      </p:sp>
      <p:sp>
        <p:nvSpPr>
          <p:cNvPr id="161795" name="Content Placeholder 2"/>
          <p:cNvSpPr>
            <a:spLocks noGrp="1"/>
          </p:cNvSpPr>
          <p:nvPr>
            <p:ph idx="4294967295"/>
          </p:nvPr>
        </p:nvSpPr>
        <p:spPr/>
        <p:txBody>
          <a:bodyPr/>
          <a:lstStyle/>
          <a:p>
            <a:r>
              <a:rPr lang="en-US" dirty="0" smtClean="0">
                <a:ea typeface="ＭＳ Ｐゴシック" pitchFamily="1" charset="-128"/>
              </a:rPr>
              <a:t>Pharmacologic therapies</a:t>
            </a:r>
          </a:p>
          <a:p>
            <a:pPr lvl="1"/>
            <a:r>
              <a:rPr lang="en-US" dirty="0" smtClean="0">
                <a:ea typeface="ＭＳ Ｐゴシック" pitchFamily="1" charset="-128"/>
              </a:rPr>
              <a:t>First line:  SSRIs</a:t>
            </a:r>
          </a:p>
          <a:p>
            <a:pPr lvl="1"/>
            <a:r>
              <a:rPr lang="en-US" dirty="0" smtClean="0">
                <a:ea typeface="ＭＳ Ｐゴシック" pitchFamily="1" charset="-128"/>
              </a:rPr>
              <a:t>Clomipramine (</a:t>
            </a:r>
            <a:r>
              <a:rPr lang="en-US" dirty="0" err="1" smtClean="0">
                <a:ea typeface="ＭＳ Ｐゴシック" pitchFamily="1" charset="-128"/>
              </a:rPr>
              <a:t>Anafranil</a:t>
            </a:r>
            <a:r>
              <a:rPr lang="en-US" dirty="0" smtClean="0">
                <a:ea typeface="ＭＳ Ｐゴシック" pitchFamily="1" charset="-128"/>
              </a:rPr>
              <a:t> also effective)</a:t>
            </a:r>
          </a:p>
          <a:p>
            <a:pPr lvl="1"/>
            <a:r>
              <a:rPr lang="en-US" dirty="0" smtClean="0">
                <a:ea typeface="ＭＳ Ｐゴシック" pitchFamily="1" charset="-128"/>
              </a:rPr>
              <a:t>Continued for 1</a:t>
            </a:r>
            <a:r>
              <a:rPr lang="en-US" dirty="0" smtClean="0">
                <a:ea typeface="ＭＳ Ｐゴシック" pitchFamily="1" charset="-128"/>
                <a:cs typeface="Arial" charset="0"/>
              </a:rPr>
              <a:t>–</a:t>
            </a:r>
            <a:r>
              <a:rPr lang="en-US" dirty="0" smtClean="0">
                <a:ea typeface="ＭＳ Ｐゴシック" pitchFamily="1" charset="-128"/>
              </a:rPr>
              <a:t>2 years </a:t>
            </a:r>
          </a:p>
          <a:p>
            <a:pPr lvl="1"/>
            <a:r>
              <a:rPr lang="en-US" dirty="0" smtClean="0">
                <a:ea typeface="ＭＳ Ｐゴシック" pitchFamily="1" charset="-128"/>
              </a:rPr>
              <a:t>Gradually taper while observing</a:t>
            </a:r>
          </a:p>
        </p:txBody>
      </p:sp>
      <p:pic>
        <p:nvPicPr>
          <p:cNvPr id="10242" name="Picture 2" descr="http://www.theclarkfirmtexas.com/wp-content/uploads/Texas-Paxil-Lawyer-Lawsui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343400"/>
            <a:ext cx="2838450" cy="2132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1067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idx="4294967295"/>
          </p:nvPr>
        </p:nvSpPr>
        <p:spPr/>
        <p:txBody>
          <a:bodyPr>
            <a:normAutofit fontScale="90000"/>
          </a:bodyPr>
          <a:lstStyle/>
          <a:p>
            <a:r>
              <a:rPr lang="en-US" smtClean="0">
                <a:latin typeface="Arial" charset="0"/>
                <a:ea typeface="ＭＳ Ｐゴシック" pitchFamily="1" charset="-128"/>
              </a:rPr>
              <a:t>Nursing Process: </a:t>
            </a:r>
            <a:br>
              <a:rPr lang="en-US" smtClean="0">
                <a:latin typeface="Arial" charset="0"/>
                <a:ea typeface="ＭＳ Ｐゴシック" pitchFamily="1" charset="-128"/>
              </a:rPr>
            </a:br>
            <a:r>
              <a:rPr lang="en-US" smtClean="0">
                <a:latin typeface="Arial" charset="0"/>
                <a:ea typeface="ＭＳ Ｐゴシック" pitchFamily="1" charset="-128"/>
              </a:rPr>
              <a:t>Assessment</a:t>
            </a:r>
          </a:p>
        </p:txBody>
      </p:sp>
      <p:sp>
        <p:nvSpPr>
          <p:cNvPr id="163843" name="Content Placeholder 2"/>
          <p:cNvSpPr>
            <a:spLocks noGrp="1"/>
          </p:cNvSpPr>
          <p:nvPr>
            <p:ph idx="4294967295"/>
          </p:nvPr>
        </p:nvSpPr>
        <p:spPr/>
        <p:txBody>
          <a:bodyPr/>
          <a:lstStyle/>
          <a:p>
            <a:r>
              <a:rPr lang="en-US" smtClean="0">
                <a:ea typeface="ＭＳ Ｐゴシック" pitchFamily="1" charset="-128"/>
              </a:rPr>
              <a:t>Thorough physical assessment</a:t>
            </a:r>
          </a:p>
          <a:p>
            <a:r>
              <a:rPr lang="en-US" smtClean="0">
                <a:ea typeface="ＭＳ Ｐゴシック" pitchFamily="1" charset="-128"/>
              </a:rPr>
              <a:t>Assessment interview</a:t>
            </a:r>
          </a:p>
        </p:txBody>
      </p:sp>
    </p:spTree>
    <p:extLst>
      <p:ext uri="{BB962C8B-B14F-4D97-AF65-F5344CB8AC3E}">
        <p14:creationId xmlns:p14="http://schemas.microsoft.com/office/powerpoint/2010/main" val="36628326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idx="4294967295"/>
          </p:nvPr>
        </p:nvSpPr>
        <p:spPr/>
        <p:txBody>
          <a:bodyPr/>
          <a:lstStyle/>
          <a:p>
            <a:r>
              <a:rPr lang="en-US" smtClean="0">
                <a:latin typeface="Arial" charset="0"/>
                <a:ea typeface="ＭＳ Ｐゴシック" pitchFamily="1" charset="-128"/>
              </a:rPr>
              <a:t>Nursing Diagnoses</a:t>
            </a:r>
          </a:p>
        </p:txBody>
      </p:sp>
      <p:sp>
        <p:nvSpPr>
          <p:cNvPr id="165891" name="Content Placeholder 2"/>
          <p:cNvSpPr>
            <a:spLocks noGrp="1"/>
          </p:cNvSpPr>
          <p:nvPr>
            <p:ph sz="half" idx="4294967295"/>
          </p:nvPr>
        </p:nvSpPr>
        <p:spPr>
          <a:xfrm>
            <a:off x="609600" y="1905000"/>
            <a:ext cx="3886200" cy="4221163"/>
          </a:xfrm>
        </p:spPr>
        <p:txBody>
          <a:bodyPr/>
          <a:lstStyle/>
          <a:p>
            <a:r>
              <a:rPr lang="en-US" i="1" dirty="0" smtClean="0">
                <a:ea typeface="ＭＳ Ｐゴシック" pitchFamily="1" charset="-128"/>
              </a:rPr>
              <a:t>Anxiety</a:t>
            </a:r>
          </a:p>
          <a:p>
            <a:r>
              <a:rPr lang="en-US" i="1" dirty="0" smtClean="0">
                <a:ea typeface="ＭＳ Ｐゴシック" pitchFamily="1" charset="-128"/>
              </a:rPr>
              <a:t>Fear</a:t>
            </a:r>
          </a:p>
          <a:p>
            <a:r>
              <a:rPr lang="en-US" i="1" dirty="0" smtClean="0">
                <a:ea typeface="ＭＳ Ｐゴシック" pitchFamily="1" charset="-128"/>
              </a:rPr>
              <a:t>Ineffective Coping</a:t>
            </a:r>
          </a:p>
          <a:p>
            <a:r>
              <a:rPr lang="en-US" i="1" dirty="0" smtClean="0">
                <a:ea typeface="ＭＳ Ｐゴシック" pitchFamily="1" charset="-128"/>
              </a:rPr>
              <a:t>Stress Overload</a:t>
            </a:r>
          </a:p>
          <a:p>
            <a:r>
              <a:rPr lang="en-US" i="1" dirty="0" smtClean="0">
                <a:ea typeface="ＭＳ Ｐゴシック" pitchFamily="1" charset="-128"/>
              </a:rPr>
              <a:t>Disturbed Sleep Pattern</a:t>
            </a:r>
          </a:p>
          <a:p>
            <a:endParaRPr lang="en-US" i="1" dirty="0" smtClean="0">
              <a:ea typeface="ＭＳ Ｐゴシック" pitchFamily="1" charset="-128"/>
            </a:endParaRPr>
          </a:p>
          <a:p>
            <a:endParaRPr lang="en-US" dirty="0" smtClean="0">
              <a:ea typeface="ＭＳ Ｐゴシック" pitchFamily="1" charset="-128"/>
            </a:endParaRPr>
          </a:p>
        </p:txBody>
      </p:sp>
      <p:sp>
        <p:nvSpPr>
          <p:cNvPr id="165892" name="Content Placeholder 3"/>
          <p:cNvSpPr>
            <a:spLocks noGrp="1"/>
          </p:cNvSpPr>
          <p:nvPr>
            <p:ph sz="half" idx="4294967295"/>
          </p:nvPr>
        </p:nvSpPr>
        <p:spPr>
          <a:xfrm>
            <a:off x="4724400" y="1981200"/>
            <a:ext cx="3962400" cy="4144963"/>
          </a:xfrm>
        </p:spPr>
        <p:txBody>
          <a:bodyPr/>
          <a:lstStyle/>
          <a:p>
            <a:r>
              <a:rPr lang="en-US" i="1" dirty="0" smtClean="0">
                <a:ea typeface="ＭＳ Ｐゴシック" pitchFamily="1" charset="-128"/>
              </a:rPr>
              <a:t>Insomnia</a:t>
            </a:r>
          </a:p>
          <a:p>
            <a:r>
              <a:rPr lang="en-US" i="1" dirty="0" smtClean="0">
                <a:ea typeface="ＭＳ Ｐゴシック" pitchFamily="1" charset="-128"/>
              </a:rPr>
              <a:t>Fatigue </a:t>
            </a:r>
          </a:p>
          <a:p>
            <a:r>
              <a:rPr lang="en-US" i="1" dirty="0" smtClean="0">
                <a:ea typeface="ＭＳ Ｐゴシック" pitchFamily="1" charset="-128"/>
              </a:rPr>
              <a:t>Deficient Knowledge</a:t>
            </a:r>
          </a:p>
          <a:p>
            <a:r>
              <a:rPr lang="en-US" i="1" dirty="0" smtClean="0">
                <a:ea typeface="ＭＳ Ｐゴシック" pitchFamily="1" charset="-128"/>
              </a:rPr>
              <a:t>Risk for Caregiver Role Strain</a:t>
            </a:r>
          </a:p>
          <a:p>
            <a:endParaRPr lang="en-US" dirty="0" smtClean="0">
              <a:ea typeface="ＭＳ Ｐゴシック" pitchFamily="1" charset="-128"/>
            </a:endParaRPr>
          </a:p>
        </p:txBody>
      </p:sp>
    </p:spTree>
    <p:extLst>
      <p:ext uri="{BB962C8B-B14F-4D97-AF65-F5344CB8AC3E}">
        <p14:creationId xmlns:p14="http://schemas.microsoft.com/office/powerpoint/2010/main" val="17933363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idx="4294967295"/>
          </p:nvPr>
        </p:nvSpPr>
        <p:spPr/>
        <p:txBody>
          <a:bodyPr/>
          <a:lstStyle/>
          <a:p>
            <a:r>
              <a:rPr lang="en-US" smtClean="0">
                <a:latin typeface="Arial" charset="0"/>
                <a:ea typeface="ＭＳ Ｐゴシック" pitchFamily="1" charset="-128"/>
              </a:rPr>
              <a:t>Plan</a:t>
            </a:r>
          </a:p>
        </p:txBody>
      </p:sp>
      <p:sp>
        <p:nvSpPr>
          <p:cNvPr id="167939" name="Content Placeholder 2"/>
          <p:cNvSpPr>
            <a:spLocks noGrp="1"/>
          </p:cNvSpPr>
          <p:nvPr>
            <p:ph idx="4294967295"/>
          </p:nvPr>
        </p:nvSpPr>
        <p:spPr/>
        <p:txBody>
          <a:bodyPr/>
          <a:lstStyle/>
          <a:p>
            <a:r>
              <a:rPr lang="en-US" smtClean="0">
                <a:ea typeface="ＭＳ Ｐゴシック" pitchFamily="1" charset="-128"/>
              </a:rPr>
              <a:t>Assist client in identifying triggers</a:t>
            </a:r>
          </a:p>
          <a:p>
            <a:r>
              <a:rPr lang="en-US" smtClean="0">
                <a:ea typeface="ＭＳ Ｐゴシック" pitchFamily="1" charset="-128"/>
              </a:rPr>
              <a:t>Promote quiet, restful environment</a:t>
            </a:r>
          </a:p>
          <a:p>
            <a:r>
              <a:rPr lang="en-US" smtClean="0">
                <a:ea typeface="ＭＳ Ｐゴシック" pitchFamily="1" charset="-128"/>
              </a:rPr>
              <a:t>Encourage client to identify strengths</a:t>
            </a:r>
          </a:p>
          <a:p>
            <a:r>
              <a:rPr lang="en-US" smtClean="0">
                <a:ea typeface="ＭＳ Ｐゴシック" pitchFamily="1" charset="-128"/>
              </a:rPr>
              <a:t>Reassure client </a:t>
            </a:r>
          </a:p>
          <a:p>
            <a:pPr lvl="1"/>
            <a:r>
              <a:rPr lang="en-US" smtClean="0">
                <a:ea typeface="ＭＳ Ｐゴシック" pitchFamily="1" charset="-128"/>
              </a:rPr>
              <a:t>Continued behaviors not indication of failure</a:t>
            </a:r>
          </a:p>
          <a:p>
            <a:pPr lvl="1"/>
            <a:endParaRPr lang="en-US" smtClean="0">
              <a:ea typeface="ＭＳ Ｐゴシック" pitchFamily="1" charset="-128"/>
            </a:endParaRPr>
          </a:p>
        </p:txBody>
      </p:sp>
    </p:spTree>
    <p:extLst>
      <p:ext uri="{BB962C8B-B14F-4D97-AF65-F5344CB8AC3E}">
        <p14:creationId xmlns:p14="http://schemas.microsoft.com/office/powerpoint/2010/main" val="23245284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idx="4294967295"/>
          </p:nvPr>
        </p:nvSpPr>
        <p:spPr/>
        <p:txBody>
          <a:bodyPr/>
          <a:lstStyle/>
          <a:p>
            <a:r>
              <a:rPr lang="en-US" smtClean="0">
                <a:latin typeface="Arial" charset="0"/>
                <a:ea typeface="ＭＳ Ｐゴシック" pitchFamily="1" charset="-128"/>
              </a:rPr>
              <a:t>Implementation</a:t>
            </a:r>
          </a:p>
        </p:txBody>
      </p:sp>
      <p:sp>
        <p:nvSpPr>
          <p:cNvPr id="169987" name="Content Placeholder 2"/>
          <p:cNvSpPr>
            <a:spLocks noGrp="1"/>
          </p:cNvSpPr>
          <p:nvPr>
            <p:ph idx="4294967295"/>
          </p:nvPr>
        </p:nvSpPr>
        <p:spPr/>
        <p:txBody>
          <a:bodyPr/>
          <a:lstStyle/>
          <a:p>
            <a:r>
              <a:rPr lang="en-US" dirty="0" smtClean="0">
                <a:ea typeface="ＭＳ Ｐゴシック" pitchFamily="1" charset="-128"/>
              </a:rPr>
              <a:t>Supportive, nonjudgmental demeanor</a:t>
            </a:r>
          </a:p>
          <a:p>
            <a:r>
              <a:rPr lang="en-US" dirty="0" smtClean="0">
                <a:ea typeface="ＭＳ Ｐゴシック" pitchFamily="1" charset="-128"/>
              </a:rPr>
              <a:t>Adaptive coping</a:t>
            </a:r>
          </a:p>
          <a:p>
            <a:r>
              <a:rPr lang="en-US" dirty="0" smtClean="0">
                <a:ea typeface="ＭＳ Ｐゴシック" pitchFamily="1" charset="-128"/>
              </a:rPr>
              <a:t>Interrupting ritual can cause more anxiety</a:t>
            </a:r>
          </a:p>
          <a:p>
            <a:r>
              <a:rPr lang="en-US" dirty="0" smtClean="0">
                <a:ea typeface="ＭＳ Ｐゴシック" pitchFamily="1" charset="-128"/>
              </a:rPr>
              <a:t>Work with client to work ritual into hospital routine</a:t>
            </a:r>
          </a:p>
        </p:txBody>
      </p:sp>
    </p:spTree>
    <p:extLst>
      <p:ext uri="{BB962C8B-B14F-4D97-AF65-F5344CB8AC3E}">
        <p14:creationId xmlns:p14="http://schemas.microsoft.com/office/powerpoint/2010/main" val="2689947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1196924" y="675408"/>
            <a:ext cx="7324775" cy="467591"/>
          </a:xfrm>
          <a:prstGeom prst="rect">
            <a:avLst/>
          </a:prstGeom>
          <a:solidFill>
            <a:srgbClr val="FFFFFF"/>
          </a:solidFill>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1200" dirty="0" smtClean="0">
                <a:solidFill>
                  <a:schemeClr val="tx1"/>
                </a:solidFill>
                <a:latin typeface="Arial" charset="0"/>
                <a:ea typeface="ＭＳ Ｐゴシック" pitchFamily="1" charset="-128"/>
              </a:rPr>
              <a:t>Figure 28-2   The nursing transactional model.</a:t>
            </a:r>
            <a:endParaRPr lang="en-US" dirty="0" smtClean="0">
              <a:latin typeface="Arial" charset="0"/>
              <a:ea typeface="ＭＳ Ｐゴシック" pitchFamily="1" charset="-128"/>
            </a:endParaRPr>
          </a:p>
        </p:txBody>
      </p:sp>
      <p:pic>
        <p:nvPicPr>
          <p:cNvPr id="3" name="Picture 3" descr="AAJFSDK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619748"/>
            <a:ext cx="4318000" cy="4476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0112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idx="4294967295"/>
          </p:nvPr>
        </p:nvSpPr>
        <p:spPr/>
        <p:txBody>
          <a:bodyPr/>
          <a:lstStyle/>
          <a:p>
            <a:r>
              <a:rPr lang="en-US" smtClean="0">
                <a:latin typeface="Arial" charset="0"/>
                <a:ea typeface="ＭＳ Ｐゴシック" pitchFamily="1" charset="-128"/>
              </a:rPr>
              <a:t>Evaluation</a:t>
            </a:r>
          </a:p>
        </p:txBody>
      </p:sp>
      <p:sp>
        <p:nvSpPr>
          <p:cNvPr id="172035" name="Content Placeholder 2"/>
          <p:cNvSpPr>
            <a:spLocks noGrp="1"/>
          </p:cNvSpPr>
          <p:nvPr>
            <p:ph idx="4294967295"/>
          </p:nvPr>
        </p:nvSpPr>
        <p:spPr/>
        <p:txBody>
          <a:bodyPr/>
          <a:lstStyle/>
          <a:p>
            <a:r>
              <a:rPr lang="en-US" smtClean="0">
                <a:ea typeface="ＭＳ Ｐゴシック" pitchFamily="1" charset="-128"/>
              </a:rPr>
              <a:t>Client reports reduction in performance of ritualistic compulsive behaviors</a:t>
            </a:r>
          </a:p>
          <a:p>
            <a:r>
              <a:rPr lang="en-US" smtClean="0">
                <a:ea typeface="ＭＳ Ｐゴシック" pitchFamily="1" charset="-128"/>
              </a:rPr>
              <a:t>Client demonstrates adequate coping skills to control anxiety </a:t>
            </a:r>
          </a:p>
        </p:txBody>
      </p:sp>
    </p:spTree>
    <p:extLst>
      <p:ext uri="{BB962C8B-B14F-4D97-AF65-F5344CB8AC3E}">
        <p14:creationId xmlns:p14="http://schemas.microsoft.com/office/powerpoint/2010/main" val="31175570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idx="4294967295"/>
          </p:nvPr>
        </p:nvSpPr>
        <p:spPr/>
        <p:txBody>
          <a:bodyPr/>
          <a:lstStyle/>
          <a:p>
            <a:r>
              <a:rPr lang="en-US" smtClean="0">
                <a:latin typeface="Arial" charset="0"/>
                <a:ea typeface="ＭＳ Ｐゴシック" pitchFamily="1" charset="-128"/>
              </a:rPr>
              <a:t>Health Care</a:t>
            </a:r>
          </a:p>
        </p:txBody>
      </p:sp>
      <p:sp>
        <p:nvSpPr>
          <p:cNvPr id="174083" name="Content Placeholder 2"/>
          <p:cNvSpPr>
            <a:spLocks noGrp="1"/>
          </p:cNvSpPr>
          <p:nvPr>
            <p:ph idx="4294967295"/>
          </p:nvPr>
        </p:nvSpPr>
        <p:spPr/>
        <p:txBody>
          <a:bodyPr/>
          <a:lstStyle/>
          <a:p>
            <a:r>
              <a:rPr lang="en-US" smtClean="0">
                <a:ea typeface="ＭＳ Ｐゴシック" pitchFamily="1" charset="-128"/>
              </a:rPr>
              <a:t>Advocacy</a:t>
            </a:r>
          </a:p>
          <a:p>
            <a:pPr lvl="1"/>
            <a:r>
              <a:rPr lang="en-US" smtClean="0">
                <a:ea typeface="ＭＳ Ｐゴシック" pitchFamily="1" charset="-128"/>
              </a:rPr>
              <a:t>National Alliance for the Mentally Ill (NAMI) reports that ⅓ of homeless suffers from mental illness</a:t>
            </a:r>
          </a:p>
          <a:p>
            <a:pPr lvl="1"/>
            <a:r>
              <a:rPr lang="en-US" smtClean="0">
                <a:ea typeface="ＭＳ Ｐゴシック" pitchFamily="1" charset="-128"/>
              </a:rPr>
              <a:t>Ethical nursing practice </a:t>
            </a:r>
            <a:r>
              <a:rPr lang="en-US" smtClean="0">
                <a:ea typeface="ＭＳ Ｐゴシック" pitchFamily="1" charset="-128"/>
                <a:sym typeface="Wingdings" pitchFamily="1" charset="2"/>
              </a:rPr>
              <a:t> expertise in accessing data, resources </a:t>
            </a:r>
            <a:endParaRPr lang="en-US" smtClean="0">
              <a:ea typeface="ＭＳ Ｐゴシック" pitchFamily="1" charset="-128"/>
            </a:endParaRPr>
          </a:p>
          <a:p>
            <a:pPr lvl="1"/>
            <a:endParaRPr lang="en-US" smtClean="0">
              <a:ea typeface="ＭＳ Ｐゴシック" pitchFamily="1" charset="-128"/>
            </a:endParaRPr>
          </a:p>
        </p:txBody>
      </p:sp>
    </p:spTree>
    <p:extLst>
      <p:ext uri="{BB962C8B-B14F-4D97-AF65-F5344CB8AC3E}">
        <p14:creationId xmlns:p14="http://schemas.microsoft.com/office/powerpoint/2010/main" val="36330052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0" y="533400"/>
            <a:ext cx="4826000" cy="548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2248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88" y="1371600"/>
            <a:ext cx="8226425" cy="3195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125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Exemplar: Phobias</a:t>
            </a:r>
            <a:endParaRPr lang="en-US" dirty="0"/>
          </a:p>
        </p:txBody>
      </p:sp>
      <p:sp>
        <p:nvSpPr>
          <p:cNvPr id="3" name="Content Placeholder 2"/>
          <p:cNvSpPr>
            <a:spLocks noGrp="1"/>
          </p:cNvSpPr>
          <p:nvPr>
            <p:ph idx="1"/>
          </p:nvPr>
        </p:nvSpPr>
        <p:spPr/>
        <p:txBody>
          <a:bodyPr>
            <a:normAutofit fontScale="40000" lnSpcReduction="20000"/>
          </a:bodyPr>
          <a:lstStyle/>
          <a:p>
            <a:r>
              <a:rPr lang="en-US" sz="5100" dirty="0" smtClean="0"/>
              <a:t>Overview</a:t>
            </a:r>
          </a:p>
          <a:p>
            <a:r>
              <a:rPr lang="en-US" sz="5100" dirty="0" smtClean="0"/>
              <a:t>Pathophysiology</a:t>
            </a:r>
          </a:p>
          <a:p>
            <a:r>
              <a:rPr lang="en-US" sz="5100" dirty="0" smtClean="0"/>
              <a:t>Etiology</a:t>
            </a:r>
          </a:p>
          <a:p>
            <a:r>
              <a:rPr lang="en-US" sz="5100" dirty="0" smtClean="0"/>
              <a:t>Risk Factors</a:t>
            </a:r>
          </a:p>
          <a:p>
            <a:r>
              <a:rPr lang="en-US" sz="5100" dirty="0" smtClean="0"/>
              <a:t>Clinical Manifestations</a:t>
            </a:r>
          </a:p>
          <a:p>
            <a:r>
              <a:rPr lang="en-US" sz="5100" dirty="0"/>
              <a:t> </a:t>
            </a:r>
            <a:r>
              <a:rPr lang="en-US" sz="5100" dirty="0" smtClean="0"/>
              <a:t>        Agoraphobia</a:t>
            </a:r>
          </a:p>
          <a:p>
            <a:r>
              <a:rPr lang="en-US" sz="5100" dirty="0"/>
              <a:t> </a:t>
            </a:r>
            <a:r>
              <a:rPr lang="en-US" sz="5100" dirty="0" smtClean="0"/>
              <a:t>        Social Phobia</a:t>
            </a:r>
          </a:p>
          <a:p>
            <a:r>
              <a:rPr lang="en-US" sz="5100" dirty="0" smtClean="0"/>
              <a:t>         Specific Phobias</a:t>
            </a:r>
          </a:p>
          <a:p>
            <a:r>
              <a:rPr lang="en-US" sz="5100" dirty="0" smtClean="0"/>
              <a:t>Collaboration</a:t>
            </a:r>
          </a:p>
          <a:p>
            <a:r>
              <a:rPr lang="en-US" sz="5100" dirty="0"/>
              <a:t> </a:t>
            </a:r>
            <a:r>
              <a:rPr lang="en-US" sz="5100" dirty="0" smtClean="0"/>
              <a:t>         Pharmacologic Therapy</a:t>
            </a:r>
          </a:p>
          <a:p>
            <a:r>
              <a:rPr lang="en-US" sz="5100" dirty="0"/>
              <a:t> </a:t>
            </a:r>
            <a:r>
              <a:rPr lang="en-US" sz="5100" dirty="0" smtClean="0"/>
              <a:t>          Cognitive-Behavioral Therapy</a:t>
            </a:r>
          </a:p>
          <a:p>
            <a:r>
              <a:rPr lang="en-US" sz="5100" dirty="0"/>
              <a:t> </a:t>
            </a:r>
            <a:r>
              <a:rPr lang="en-US" sz="5100" dirty="0" smtClean="0"/>
              <a:t>          Journal Writing</a:t>
            </a:r>
          </a:p>
          <a:p>
            <a:endParaRPr lang="en-US" sz="5100" dirty="0" smtClean="0"/>
          </a:p>
          <a:p>
            <a:r>
              <a:rPr lang="en-US" dirty="0"/>
              <a:t> </a:t>
            </a:r>
            <a:r>
              <a:rPr lang="en-US" dirty="0" smtClean="0"/>
              <a:t>       </a:t>
            </a:r>
            <a:endParaRPr lang="en-US" dirty="0"/>
          </a:p>
        </p:txBody>
      </p:sp>
    </p:spTree>
    <p:extLst>
      <p:ext uri="{BB962C8B-B14F-4D97-AF65-F5344CB8AC3E}">
        <p14:creationId xmlns:p14="http://schemas.microsoft.com/office/powerpoint/2010/main" val="20777656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idx="4294967295"/>
          </p:nvPr>
        </p:nvSpPr>
        <p:spPr/>
        <p:txBody>
          <a:bodyPr>
            <a:normAutofit fontScale="90000"/>
          </a:bodyPr>
          <a:lstStyle/>
          <a:p>
            <a:r>
              <a:rPr lang="en-US" dirty="0" smtClean="0">
                <a:latin typeface="Arial" charset="0"/>
                <a:ea typeface="ＭＳ Ｐゴシック" pitchFamily="1" charset="-128"/>
              </a:rPr>
              <a:t>Exemplar:</a:t>
            </a:r>
            <a:br>
              <a:rPr lang="en-US" dirty="0" smtClean="0">
                <a:latin typeface="Arial" charset="0"/>
                <a:ea typeface="ＭＳ Ｐゴシック" pitchFamily="1" charset="-128"/>
              </a:rPr>
            </a:br>
            <a:r>
              <a:rPr lang="en-US" dirty="0" smtClean="0">
                <a:latin typeface="Arial" charset="0"/>
                <a:ea typeface="ＭＳ Ｐゴシック" pitchFamily="1" charset="-128"/>
              </a:rPr>
              <a:t> Phobias</a:t>
            </a:r>
            <a:endParaRPr lang="en-US" b="0" dirty="0" smtClean="0">
              <a:latin typeface="Arial" charset="0"/>
              <a:ea typeface="ＭＳ Ｐゴシック" pitchFamily="1" charset="-128"/>
            </a:endParaRPr>
          </a:p>
        </p:txBody>
      </p:sp>
      <p:sp>
        <p:nvSpPr>
          <p:cNvPr id="176131" name="Content Placeholder 2"/>
          <p:cNvSpPr>
            <a:spLocks noGrp="1"/>
          </p:cNvSpPr>
          <p:nvPr>
            <p:ph idx="4294967295"/>
          </p:nvPr>
        </p:nvSpPr>
        <p:spPr/>
        <p:txBody>
          <a:bodyPr/>
          <a:lstStyle/>
          <a:p>
            <a:r>
              <a:rPr lang="en-US" smtClean="0">
                <a:ea typeface="ＭＳ Ｐゴシック" pitchFamily="1" charset="-128"/>
              </a:rPr>
              <a:t>Intense, persistent, irrational fear of simple thing or social situation</a:t>
            </a:r>
          </a:p>
          <a:p>
            <a:pPr lvl="1"/>
            <a:r>
              <a:rPr lang="en-US" smtClean="0">
                <a:ea typeface="ＭＳ Ｐゴシック" pitchFamily="1" charset="-128"/>
              </a:rPr>
              <a:t>Experience severe panic with contact</a:t>
            </a:r>
          </a:p>
          <a:p>
            <a:pPr lvl="1"/>
            <a:r>
              <a:rPr lang="en-US" smtClean="0">
                <a:ea typeface="ＭＳ Ｐゴシック" pitchFamily="1" charset="-128"/>
              </a:rPr>
              <a:t>Displacement</a:t>
            </a:r>
          </a:p>
          <a:p>
            <a:r>
              <a:rPr lang="en-US" smtClean="0">
                <a:ea typeface="ＭＳ Ｐゴシック" pitchFamily="1" charset="-128"/>
              </a:rPr>
              <a:t>Pathophysiology and etiology</a:t>
            </a:r>
          </a:p>
          <a:p>
            <a:pPr lvl="1"/>
            <a:r>
              <a:rPr lang="en-US" smtClean="0">
                <a:ea typeface="ＭＳ Ｐゴシック" pitchFamily="1" charset="-128"/>
              </a:rPr>
              <a:t>Dysregulation of </a:t>
            </a:r>
          </a:p>
          <a:p>
            <a:pPr lvl="2"/>
            <a:r>
              <a:rPr lang="en-US" smtClean="0">
                <a:ea typeface="ＭＳ Ｐゴシック" pitchFamily="1" charset="-128"/>
              </a:rPr>
              <a:t>Norepinephrine</a:t>
            </a:r>
          </a:p>
          <a:p>
            <a:pPr lvl="2"/>
            <a:r>
              <a:rPr lang="en-US" smtClean="0">
                <a:ea typeface="ＭＳ Ｐゴシック" pitchFamily="1" charset="-128"/>
              </a:rPr>
              <a:t>Serotonin (5-HT)</a:t>
            </a:r>
          </a:p>
          <a:p>
            <a:pPr lvl="2"/>
            <a:r>
              <a:rPr lang="en-US" smtClean="0">
                <a:ea typeface="ＭＳ Ｐゴシック" pitchFamily="1" charset="-128"/>
              </a:rPr>
              <a:t>GABA</a:t>
            </a:r>
          </a:p>
        </p:txBody>
      </p:sp>
    </p:spTree>
    <p:extLst>
      <p:ext uri="{BB962C8B-B14F-4D97-AF65-F5344CB8AC3E}">
        <p14:creationId xmlns:p14="http://schemas.microsoft.com/office/powerpoint/2010/main" val="35104587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idx="4294967295"/>
          </p:nvPr>
        </p:nvSpPr>
        <p:spPr/>
        <p:txBody>
          <a:bodyPr/>
          <a:lstStyle/>
          <a:p>
            <a:r>
              <a:rPr lang="en-US" smtClean="0">
                <a:latin typeface="Arial" charset="0"/>
                <a:ea typeface="ＭＳ Ｐゴシック" pitchFamily="1" charset="-128"/>
              </a:rPr>
              <a:t>Phobias</a:t>
            </a:r>
          </a:p>
        </p:txBody>
      </p:sp>
      <p:sp>
        <p:nvSpPr>
          <p:cNvPr id="178179" name="Content Placeholder 2"/>
          <p:cNvSpPr>
            <a:spLocks noGrp="1"/>
          </p:cNvSpPr>
          <p:nvPr>
            <p:ph idx="4294967295"/>
          </p:nvPr>
        </p:nvSpPr>
        <p:spPr/>
        <p:txBody>
          <a:bodyPr/>
          <a:lstStyle/>
          <a:p>
            <a:r>
              <a:rPr lang="en-US" smtClean="0">
                <a:ea typeface="ＭＳ Ｐゴシック" pitchFamily="1" charset="-128"/>
              </a:rPr>
              <a:t>Etiology</a:t>
            </a:r>
          </a:p>
          <a:p>
            <a:pPr lvl="1"/>
            <a:r>
              <a:rPr lang="en-US" smtClean="0">
                <a:ea typeface="ＭＳ Ｐゴシック" pitchFamily="1" charset="-128"/>
              </a:rPr>
              <a:t>Twice as common in women</a:t>
            </a:r>
          </a:p>
          <a:p>
            <a:pPr lvl="1"/>
            <a:r>
              <a:rPr lang="en-US" smtClean="0">
                <a:ea typeface="ＭＳ Ｐゴシック" pitchFamily="1" charset="-128"/>
              </a:rPr>
              <a:t>Onset usually in childhood, adolescence</a:t>
            </a:r>
          </a:p>
          <a:p>
            <a:r>
              <a:rPr lang="en-US" smtClean="0">
                <a:ea typeface="ＭＳ Ｐゴシック" pitchFamily="1" charset="-128"/>
              </a:rPr>
              <a:t>Risk factors</a:t>
            </a:r>
          </a:p>
          <a:p>
            <a:pPr lvl="1"/>
            <a:r>
              <a:rPr lang="en-US" smtClean="0">
                <a:ea typeface="ＭＳ Ｐゴシック" pitchFamily="1" charset="-128"/>
              </a:rPr>
              <a:t>Age between 11–15</a:t>
            </a:r>
          </a:p>
          <a:p>
            <a:pPr lvl="1"/>
            <a:r>
              <a:rPr lang="en-US" smtClean="0">
                <a:ea typeface="ＭＳ Ｐゴシック" pitchFamily="1" charset="-128"/>
              </a:rPr>
              <a:t>Gender</a:t>
            </a:r>
          </a:p>
          <a:p>
            <a:pPr lvl="1"/>
            <a:r>
              <a:rPr lang="en-US" smtClean="0">
                <a:ea typeface="ＭＳ Ｐゴシック" pitchFamily="1" charset="-128"/>
              </a:rPr>
              <a:t>Family</a:t>
            </a:r>
          </a:p>
          <a:p>
            <a:pPr lvl="1"/>
            <a:r>
              <a:rPr lang="en-US" smtClean="0">
                <a:ea typeface="ＭＳ Ｐゴシック" pitchFamily="1" charset="-128"/>
              </a:rPr>
              <a:t>External locus of control</a:t>
            </a:r>
          </a:p>
        </p:txBody>
      </p:sp>
    </p:spTree>
    <p:extLst>
      <p:ext uri="{BB962C8B-B14F-4D97-AF65-F5344CB8AC3E}">
        <p14:creationId xmlns:p14="http://schemas.microsoft.com/office/powerpoint/2010/main" val="28385261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idx="4294967295"/>
          </p:nvPr>
        </p:nvSpPr>
        <p:spPr/>
        <p:txBody>
          <a:bodyPr>
            <a:normAutofit fontScale="90000"/>
          </a:bodyPr>
          <a:lstStyle/>
          <a:p>
            <a:r>
              <a:rPr lang="en-US" smtClean="0">
                <a:latin typeface="Arial" charset="0"/>
                <a:ea typeface="ＭＳ Ｐゴシック" pitchFamily="1" charset="-128"/>
              </a:rPr>
              <a:t>Predisposing Factors</a:t>
            </a:r>
            <a:br>
              <a:rPr lang="en-US" smtClean="0">
                <a:latin typeface="Arial" charset="0"/>
                <a:ea typeface="ＭＳ Ｐゴシック" pitchFamily="1" charset="-128"/>
              </a:rPr>
            </a:br>
            <a:r>
              <a:rPr lang="en-US" smtClean="0">
                <a:latin typeface="Arial" charset="0"/>
                <a:ea typeface="ＭＳ Ｐゴシック" pitchFamily="1" charset="-128"/>
              </a:rPr>
              <a:t>for Phobias</a:t>
            </a:r>
          </a:p>
        </p:txBody>
      </p:sp>
      <p:sp>
        <p:nvSpPr>
          <p:cNvPr id="180227" name="Content Placeholder 2"/>
          <p:cNvSpPr>
            <a:spLocks noGrp="1"/>
          </p:cNvSpPr>
          <p:nvPr>
            <p:ph idx="4294967295"/>
          </p:nvPr>
        </p:nvSpPr>
        <p:spPr>
          <a:xfrm>
            <a:off x="609600" y="2133600"/>
            <a:ext cx="8077200" cy="3687763"/>
          </a:xfrm>
        </p:spPr>
        <p:txBody>
          <a:bodyPr/>
          <a:lstStyle/>
          <a:p>
            <a:r>
              <a:rPr lang="en-US" dirty="0" smtClean="0">
                <a:ea typeface="ＭＳ Ｐゴシック" pitchFamily="1" charset="-128"/>
              </a:rPr>
              <a:t>Traumatic events</a:t>
            </a:r>
          </a:p>
          <a:p>
            <a:r>
              <a:rPr lang="en-US" dirty="0" smtClean="0">
                <a:ea typeface="ＭＳ Ｐゴシック" pitchFamily="1" charset="-128"/>
              </a:rPr>
              <a:t>Unexpected panic attacks in feared situation</a:t>
            </a:r>
          </a:p>
          <a:p>
            <a:r>
              <a:rPr lang="en-US" dirty="0" smtClean="0">
                <a:ea typeface="ＭＳ Ｐゴシック" pitchFamily="1" charset="-128"/>
              </a:rPr>
              <a:t>Observing other in feared situation</a:t>
            </a:r>
          </a:p>
          <a:p>
            <a:r>
              <a:rPr lang="en-US" dirty="0" smtClean="0">
                <a:ea typeface="ＭＳ Ｐゴシック" pitchFamily="1" charset="-128"/>
              </a:rPr>
              <a:t>Seeing others demonstrate fear in situation</a:t>
            </a:r>
          </a:p>
          <a:p>
            <a:r>
              <a:rPr lang="en-US" dirty="0" smtClean="0">
                <a:ea typeface="ＭＳ Ｐゴシック" pitchFamily="1" charset="-128"/>
              </a:rPr>
              <a:t>Informational transmission</a:t>
            </a:r>
          </a:p>
        </p:txBody>
      </p:sp>
    </p:spTree>
    <p:extLst>
      <p:ext uri="{BB962C8B-B14F-4D97-AF65-F5344CB8AC3E}">
        <p14:creationId xmlns:p14="http://schemas.microsoft.com/office/powerpoint/2010/main" val="26052531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idx="4294967295"/>
          </p:nvPr>
        </p:nvSpPr>
        <p:spPr/>
        <p:txBody>
          <a:bodyPr/>
          <a:lstStyle/>
          <a:p>
            <a:r>
              <a:rPr lang="en-US" smtClean="0">
                <a:latin typeface="Arial" charset="0"/>
                <a:ea typeface="ＭＳ Ｐゴシック" pitchFamily="1" charset="-128"/>
              </a:rPr>
              <a:t>Clinical Manifestations</a:t>
            </a:r>
          </a:p>
        </p:txBody>
      </p:sp>
      <p:sp>
        <p:nvSpPr>
          <p:cNvPr id="182275" name="Content Placeholder 2"/>
          <p:cNvSpPr>
            <a:spLocks noGrp="1"/>
          </p:cNvSpPr>
          <p:nvPr>
            <p:ph idx="4294967295"/>
          </p:nvPr>
        </p:nvSpPr>
        <p:spPr/>
        <p:txBody>
          <a:bodyPr/>
          <a:lstStyle/>
          <a:p>
            <a:r>
              <a:rPr lang="en-US" smtClean="0">
                <a:ea typeface="ＭＳ Ｐゴシック" pitchFamily="1" charset="-128"/>
              </a:rPr>
              <a:t>Three general categories</a:t>
            </a:r>
          </a:p>
          <a:p>
            <a:pPr lvl="1"/>
            <a:r>
              <a:rPr lang="en-US" smtClean="0">
                <a:ea typeface="ＭＳ Ｐゴシック" pitchFamily="1" charset="-128"/>
              </a:rPr>
              <a:t>Agoraphobia</a:t>
            </a:r>
          </a:p>
          <a:p>
            <a:pPr lvl="1"/>
            <a:r>
              <a:rPr lang="en-US" smtClean="0">
                <a:ea typeface="ＭＳ Ｐゴシック" pitchFamily="1" charset="-128"/>
              </a:rPr>
              <a:t>Social phobias</a:t>
            </a:r>
          </a:p>
          <a:p>
            <a:pPr lvl="1"/>
            <a:r>
              <a:rPr lang="en-US" smtClean="0">
                <a:ea typeface="ＭＳ Ｐゴシック" pitchFamily="1" charset="-128"/>
              </a:rPr>
              <a:t>Specific phobias</a:t>
            </a:r>
          </a:p>
          <a:p>
            <a:endParaRPr lang="en-US" smtClean="0">
              <a:ea typeface="ＭＳ Ｐゴシック" pitchFamily="1" charset="-128"/>
            </a:endParaRPr>
          </a:p>
        </p:txBody>
      </p:sp>
      <p:pic>
        <p:nvPicPr>
          <p:cNvPr id="11266" name="Picture 2" descr="http://cdn5.steveseay.com/wp-content/uploads/2011/09/agoraphobi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678722"/>
            <a:ext cx="4343400" cy="334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9320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idx="4294967295"/>
          </p:nvPr>
        </p:nvSpPr>
        <p:spPr/>
        <p:txBody>
          <a:bodyPr/>
          <a:lstStyle/>
          <a:p>
            <a:r>
              <a:rPr lang="en-US" smtClean="0">
                <a:latin typeface="Arial" charset="0"/>
                <a:ea typeface="ＭＳ Ｐゴシック" pitchFamily="1" charset="-128"/>
              </a:rPr>
              <a:t>Agoraphobia</a:t>
            </a:r>
          </a:p>
        </p:txBody>
      </p:sp>
      <p:sp>
        <p:nvSpPr>
          <p:cNvPr id="184323" name="Content Placeholder 2"/>
          <p:cNvSpPr>
            <a:spLocks noGrp="1"/>
          </p:cNvSpPr>
          <p:nvPr>
            <p:ph idx="4294967295"/>
          </p:nvPr>
        </p:nvSpPr>
        <p:spPr>
          <a:xfrm>
            <a:off x="447675" y="1600200"/>
            <a:ext cx="8248650" cy="4678363"/>
          </a:xfrm>
        </p:spPr>
        <p:txBody>
          <a:bodyPr/>
          <a:lstStyle/>
          <a:p>
            <a:r>
              <a:rPr lang="en-US" smtClean="0">
                <a:ea typeface="ＭＳ Ｐゴシック" pitchFamily="1" charset="-128"/>
              </a:rPr>
              <a:t>Anxiety about being in places/situations where escape may be difficult, embarrassing</a:t>
            </a:r>
          </a:p>
          <a:p>
            <a:r>
              <a:rPr lang="en-US" smtClean="0">
                <a:ea typeface="ＭＳ Ｐゴシック" pitchFamily="1" charset="-128"/>
              </a:rPr>
              <a:t>Typically involve situations that involve being </a:t>
            </a:r>
          </a:p>
          <a:p>
            <a:pPr lvl="1"/>
            <a:r>
              <a:rPr lang="en-US" smtClean="0">
                <a:ea typeface="ＭＳ Ｐゴシック" pitchFamily="1" charset="-128"/>
              </a:rPr>
              <a:t>Alone</a:t>
            </a:r>
          </a:p>
          <a:p>
            <a:pPr lvl="1"/>
            <a:r>
              <a:rPr lang="en-US" smtClean="0">
                <a:ea typeface="ＭＳ Ｐゴシック" pitchFamily="1" charset="-128"/>
              </a:rPr>
              <a:t>Away from home</a:t>
            </a:r>
          </a:p>
          <a:p>
            <a:pPr lvl="1"/>
            <a:r>
              <a:rPr lang="en-US" smtClean="0">
                <a:ea typeface="ＭＳ Ｐゴシック" pitchFamily="1" charset="-128"/>
              </a:rPr>
              <a:t>In a crowd </a:t>
            </a:r>
          </a:p>
          <a:p>
            <a:r>
              <a:rPr lang="en-US" smtClean="0">
                <a:ea typeface="ＭＳ Ｐゴシック" pitchFamily="1" charset="-128"/>
              </a:rPr>
              <a:t>Commonly associated with panic disorder</a:t>
            </a:r>
          </a:p>
          <a:p>
            <a:endParaRPr lang="en-US" smtClean="0">
              <a:ea typeface="ＭＳ Ｐゴシック" pitchFamily="1" charset="-128"/>
            </a:endParaRPr>
          </a:p>
        </p:txBody>
      </p:sp>
      <p:pic>
        <p:nvPicPr>
          <p:cNvPr id="12290" name="Picture 2" descr="http://img.webmd.com/dtmcms/live/webmd/consumer_assets/site_images/articles/health_tools/phobias_slideshow/getty_rm_photo_of_woman_looking_out_of_mail_slo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4294" y="4800600"/>
            <a:ext cx="2714625" cy="184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735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Stressors</a:t>
            </a:r>
            <a:endParaRPr lang="en-US" dirty="0"/>
          </a:p>
        </p:txBody>
      </p:sp>
      <p:sp>
        <p:nvSpPr>
          <p:cNvPr id="3" name="Content Placeholder 2"/>
          <p:cNvSpPr>
            <a:spLocks noGrp="1"/>
          </p:cNvSpPr>
          <p:nvPr>
            <p:ph idx="1"/>
          </p:nvPr>
        </p:nvSpPr>
        <p:spPr/>
        <p:txBody>
          <a:bodyPr>
            <a:normAutofit/>
          </a:bodyPr>
          <a:lstStyle/>
          <a:p>
            <a:r>
              <a:rPr lang="en-US" dirty="0" smtClean="0"/>
              <a:t>Acute and time limited</a:t>
            </a:r>
          </a:p>
          <a:p>
            <a:r>
              <a:rPr lang="en-US" dirty="0" smtClean="0"/>
              <a:t>Sequential events following an initial stressor</a:t>
            </a:r>
          </a:p>
          <a:p>
            <a:r>
              <a:rPr lang="en-US" dirty="0" smtClean="0"/>
              <a:t>Chronic intermittent</a:t>
            </a:r>
          </a:p>
          <a:p>
            <a:r>
              <a:rPr lang="en-US" dirty="0" smtClean="0"/>
              <a:t>Chronic permanent</a:t>
            </a:r>
          </a:p>
          <a:p>
            <a:endParaRPr lang="en-US" dirty="0" smtClean="0"/>
          </a:p>
          <a:p>
            <a:r>
              <a:rPr lang="en-US" dirty="0" smtClean="0"/>
              <a:t>Developmental</a:t>
            </a:r>
            <a:endParaRPr lang="en-US" dirty="0"/>
          </a:p>
          <a:p>
            <a:r>
              <a:rPr lang="en-US" dirty="0" smtClean="0"/>
              <a:t>Environmental </a:t>
            </a:r>
          </a:p>
          <a:p>
            <a:r>
              <a:rPr lang="en-US" dirty="0" smtClean="0"/>
              <a:t>Daily Hassel</a:t>
            </a:r>
          </a:p>
          <a:p>
            <a:r>
              <a:rPr lang="en-US" dirty="0" smtClean="0"/>
              <a:t>Internal Stressors</a:t>
            </a:r>
          </a:p>
          <a:p>
            <a:endParaRPr lang="en-US" dirty="0" smtClean="0"/>
          </a:p>
          <a:p>
            <a:endParaRPr lang="en-US" dirty="0"/>
          </a:p>
          <a:p>
            <a:endParaRPr lang="en-US" dirty="0"/>
          </a:p>
        </p:txBody>
      </p:sp>
    </p:spTree>
    <p:extLst>
      <p:ext uri="{BB962C8B-B14F-4D97-AF65-F5344CB8AC3E}">
        <p14:creationId xmlns:p14="http://schemas.microsoft.com/office/powerpoint/2010/main" val="13397386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idx="4294967295"/>
          </p:nvPr>
        </p:nvSpPr>
        <p:spPr/>
        <p:txBody>
          <a:bodyPr/>
          <a:lstStyle/>
          <a:p>
            <a:r>
              <a:rPr lang="en-US" smtClean="0">
                <a:latin typeface="Arial" charset="0"/>
                <a:ea typeface="ＭＳ Ｐゴシック" pitchFamily="1" charset="-128"/>
              </a:rPr>
              <a:t>Social Phobia</a:t>
            </a:r>
          </a:p>
        </p:txBody>
      </p:sp>
      <p:sp>
        <p:nvSpPr>
          <p:cNvPr id="186371" name="Content Placeholder 2"/>
          <p:cNvSpPr>
            <a:spLocks noGrp="1"/>
          </p:cNvSpPr>
          <p:nvPr>
            <p:ph idx="4294967295"/>
          </p:nvPr>
        </p:nvSpPr>
        <p:spPr/>
        <p:txBody>
          <a:bodyPr/>
          <a:lstStyle/>
          <a:p>
            <a:r>
              <a:rPr lang="en-US" smtClean="0">
                <a:ea typeface="ＭＳ Ｐゴシック" pitchFamily="1" charset="-128"/>
              </a:rPr>
              <a:t>Also called social anxiety disorder</a:t>
            </a:r>
          </a:p>
          <a:p>
            <a:r>
              <a:rPr lang="en-US" smtClean="0">
                <a:ea typeface="ＭＳ Ｐゴシック" pitchFamily="1" charset="-128"/>
              </a:rPr>
              <a:t>Marked, persistent fear of social, performance situations</a:t>
            </a:r>
          </a:p>
          <a:p>
            <a:r>
              <a:rPr lang="en-US" smtClean="0">
                <a:ea typeface="ＭＳ Ｐゴシック" pitchFamily="1" charset="-128"/>
              </a:rPr>
              <a:t>Diagnosed only if  anxiety/fear significantly interferes with daily life</a:t>
            </a:r>
          </a:p>
          <a:p>
            <a:r>
              <a:rPr lang="en-US" smtClean="0">
                <a:ea typeface="ＭＳ Ｐゴシック" pitchFamily="1" charset="-128"/>
              </a:rPr>
              <a:t>Physical symptoms may occur</a:t>
            </a:r>
          </a:p>
        </p:txBody>
      </p:sp>
    </p:spTree>
    <p:extLst>
      <p:ext uri="{BB962C8B-B14F-4D97-AF65-F5344CB8AC3E}">
        <p14:creationId xmlns:p14="http://schemas.microsoft.com/office/powerpoint/2010/main" val="40646778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idx="4294967295"/>
          </p:nvPr>
        </p:nvSpPr>
        <p:spPr/>
        <p:txBody>
          <a:bodyPr/>
          <a:lstStyle/>
          <a:p>
            <a:r>
              <a:rPr lang="en-US" smtClean="0">
                <a:latin typeface="Arial" charset="0"/>
                <a:ea typeface="ＭＳ Ｐゴシック" pitchFamily="1" charset="-128"/>
              </a:rPr>
              <a:t>Specific Phobias</a:t>
            </a:r>
          </a:p>
        </p:txBody>
      </p:sp>
      <p:sp>
        <p:nvSpPr>
          <p:cNvPr id="188419" name="Content Placeholder 2"/>
          <p:cNvSpPr>
            <a:spLocks noGrp="1"/>
          </p:cNvSpPr>
          <p:nvPr>
            <p:ph idx="4294967295"/>
          </p:nvPr>
        </p:nvSpPr>
        <p:spPr/>
        <p:txBody>
          <a:bodyPr/>
          <a:lstStyle/>
          <a:p>
            <a:r>
              <a:rPr lang="en-US" smtClean="0">
                <a:ea typeface="ＭＳ Ｐゴシック" pitchFamily="1" charset="-128"/>
              </a:rPr>
              <a:t>Excessive fear of a specific object or situation</a:t>
            </a:r>
          </a:p>
          <a:p>
            <a:pPr lvl="1"/>
            <a:r>
              <a:rPr lang="en-US" smtClean="0">
                <a:ea typeface="ＭＳ Ｐゴシック" pitchFamily="1" charset="-128"/>
              </a:rPr>
              <a:t>Acrophobia</a:t>
            </a:r>
          </a:p>
          <a:p>
            <a:pPr lvl="1"/>
            <a:r>
              <a:rPr lang="en-US" smtClean="0">
                <a:ea typeface="ＭＳ Ｐゴシック" pitchFamily="1" charset="-128"/>
              </a:rPr>
              <a:t>Algophobia</a:t>
            </a:r>
          </a:p>
          <a:p>
            <a:pPr lvl="1"/>
            <a:r>
              <a:rPr lang="en-US" smtClean="0">
                <a:ea typeface="ＭＳ Ｐゴシック" pitchFamily="1" charset="-128"/>
              </a:rPr>
              <a:t>Androphobia</a:t>
            </a:r>
          </a:p>
          <a:p>
            <a:pPr lvl="1"/>
            <a:r>
              <a:rPr lang="en-US" smtClean="0">
                <a:ea typeface="ＭＳ Ｐゴシック" pitchFamily="1" charset="-128"/>
              </a:rPr>
              <a:t>Arachnophobia</a:t>
            </a:r>
          </a:p>
          <a:p>
            <a:pPr lvl="1"/>
            <a:r>
              <a:rPr lang="en-US" smtClean="0">
                <a:ea typeface="ＭＳ Ｐゴシック" pitchFamily="1" charset="-128"/>
              </a:rPr>
              <a:t>Claustrophobia</a:t>
            </a:r>
          </a:p>
          <a:p>
            <a:r>
              <a:rPr lang="en-US" smtClean="0">
                <a:ea typeface="ＭＳ Ｐゴシック" pitchFamily="1" charset="-128"/>
              </a:rPr>
              <a:t>Developmental considerations</a:t>
            </a:r>
          </a:p>
        </p:txBody>
      </p:sp>
      <p:pic>
        <p:nvPicPr>
          <p:cNvPr id="13314" name="Picture 2" descr="http://ih0.redbubble.net/image.7640216.0621/flat,550x550,075,f.u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3455" y="2514600"/>
            <a:ext cx="2638425" cy="198003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photobotos.com/wp-content/uploads/2012/12/Acrophobia.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4876800"/>
            <a:ext cx="2686050" cy="1742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3121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idx="4294967295"/>
          </p:nvPr>
        </p:nvSpPr>
        <p:spPr/>
        <p:txBody>
          <a:bodyPr/>
          <a:lstStyle/>
          <a:p>
            <a:r>
              <a:rPr lang="en-US" smtClean="0">
                <a:latin typeface="Arial" charset="0"/>
                <a:ea typeface="ＭＳ Ｐゴシック" pitchFamily="1" charset="-128"/>
              </a:rPr>
              <a:t>Collaboration</a:t>
            </a:r>
          </a:p>
        </p:txBody>
      </p:sp>
      <p:sp>
        <p:nvSpPr>
          <p:cNvPr id="190467" name="Content Placeholder 2"/>
          <p:cNvSpPr>
            <a:spLocks noGrp="1"/>
          </p:cNvSpPr>
          <p:nvPr>
            <p:ph idx="4294967295"/>
          </p:nvPr>
        </p:nvSpPr>
        <p:spPr/>
        <p:txBody>
          <a:bodyPr/>
          <a:lstStyle/>
          <a:p>
            <a:r>
              <a:rPr lang="en-US" smtClean="0">
                <a:ea typeface="ＭＳ Ｐゴシック" pitchFamily="1" charset="-128"/>
              </a:rPr>
              <a:t>Multidisciplinary</a:t>
            </a:r>
          </a:p>
          <a:p>
            <a:r>
              <a:rPr lang="en-US" smtClean="0">
                <a:ea typeface="ＭＳ Ｐゴシック" pitchFamily="1" charset="-128"/>
              </a:rPr>
              <a:t>Pharmacologic therapies</a:t>
            </a:r>
          </a:p>
          <a:p>
            <a:pPr lvl="1"/>
            <a:r>
              <a:rPr lang="en-US" smtClean="0">
                <a:ea typeface="ＭＳ Ｐゴシック" pitchFamily="1" charset="-128"/>
              </a:rPr>
              <a:t>Benzodiazepines</a:t>
            </a:r>
          </a:p>
          <a:p>
            <a:pPr lvl="2"/>
            <a:r>
              <a:rPr lang="en-US" smtClean="0">
                <a:ea typeface="ＭＳ Ｐゴシック" pitchFamily="1" charset="-128"/>
              </a:rPr>
              <a:t>Short-term use only</a:t>
            </a:r>
          </a:p>
          <a:p>
            <a:pPr lvl="1"/>
            <a:r>
              <a:rPr lang="en-US" smtClean="0">
                <a:ea typeface="ＭＳ Ｐゴシック" pitchFamily="1" charset="-128"/>
              </a:rPr>
              <a:t>SSRIs</a:t>
            </a:r>
          </a:p>
          <a:p>
            <a:pPr lvl="1"/>
            <a:r>
              <a:rPr lang="en-US" smtClean="0">
                <a:ea typeface="ＭＳ Ｐゴシック" pitchFamily="1" charset="-128"/>
              </a:rPr>
              <a:t>Some antipsychotics</a:t>
            </a:r>
          </a:p>
          <a:p>
            <a:pPr lvl="1"/>
            <a:r>
              <a:rPr lang="en-US" smtClean="0">
                <a:ea typeface="ＭＳ Ｐゴシック" pitchFamily="1" charset="-128"/>
              </a:rPr>
              <a:t>More effective with CBT</a:t>
            </a:r>
          </a:p>
          <a:p>
            <a:endParaRPr lang="en-US" smtClean="0">
              <a:ea typeface="ＭＳ Ｐゴシック" pitchFamily="1" charset="-128"/>
            </a:endParaRPr>
          </a:p>
        </p:txBody>
      </p:sp>
    </p:spTree>
    <p:extLst>
      <p:ext uri="{BB962C8B-B14F-4D97-AF65-F5344CB8AC3E}">
        <p14:creationId xmlns:p14="http://schemas.microsoft.com/office/powerpoint/2010/main" val="3854078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idx="4294967295"/>
          </p:nvPr>
        </p:nvSpPr>
        <p:spPr/>
        <p:txBody>
          <a:bodyPr/>
          <a:lstStyle/>
          <a:p>
            <a:r>
              <a:rPr lang="en-US" smtClean="0">
                <a:latin typeface="Arial" charset="0"/>
                <a:ea typeface="ＭＳ Ｐゴシック" pitchFamily="1" charset="-128"/>
              </a:rPr>
              <a:t>Collaboration, </a:t>
            </a:r>
            <a:r>
              <a:rPr lang="en-US" sz="2800" i="1" smtClean="0">
                <a:latin typeface="Arial" charset="0"/>
                <a:ea typeface="ＭＳ Ｐゴシック" pitchFamily="1" charset="-128"/>
              </a:rPr>
              <a:t>continued</a:t>
            </a:r>
            <a:endParaRPr lang="en-US" i="1" smtClean="0">
              <a:latin typeface="Arial" charset="0"/>
              <a:ea typeface="ＭＳ Ｐゴシック" pitchFamily="1" charset="-128"/>
            </a:endParaRPr>
          </a:p>
        </p:txBody>
      </p:sp>
      <p:sp>
        <p:nvSpPr>
          <p:cNvPr id="192515" name="Content Placeholder 2"/>
          <p:cNvSpPr>
            <a:spLocks noGrp="1"/>
          </p:cNvSpPr>
          <p:nvPr>
            <p:ph idx="4294967295"/>
          </p:nvPr>
        </p:nvSpPr>
        <p:spPr/>
        <p:txBody>
          <a:bodyPr/>
          <a:lstStyle/>
          <a:p>
            <a:r>
              <a:rPr lang="en-US" dirty="0" smtClean="0">
                <a:ea typeface="ＭＳ Ｐゴシック" pitchFamily="1" charset="-128"/>
              </a:rPr>
              <a:t>Cognitive Behavioral Therapy</a:t>
            </a:r>
          </a:p>
          <a:p>
            <a:pPr lvl="1"/>
            <a:r>
              <a:rPr lang="en-US" dirty="0" smtClean="0">
                <a:ea typeface="ＭＳ Ｐゴシック" pitchFamily="1" charset="-128"/>
              </a:rPr>
              <a:t>Systematic desensitization</a:t>
            </a:r>
          </a:p>
          <a:p>
            <a:pPr lvl="1"/>
            <a:r>
              <a:rPr lang="en-US" dirty="0" smtClean="0">
                <a:ea typeface="ＭＳ Ｐゴシック" pitchFamily="1" charset="-128"/>
              </a:rPr>
              <a:t>Reciprocal inhibition</a:t>
            </a:r>
          </a:p>
          <a:p>
            <a:pPr lvl="1"/>
            <a:r>
              <a:rPr lang="en-US" dirty="0" smtClean="0">
                <a:ea typeface="ＭＳ Ｐゴシック" pitchFamily="1" charset="-128"/>
              </a:rPr>
              <a:t>Cognitive restructuring</a:t>
            </a:r>
          </a:p>
          <a:p>
            <a:r>
              <a:rPr lang="en-US" dirty="0" smtClean="0">
                <a:ea typeface="ＭＳ Ｐゴシック" pitchFamily="1" charset="-128"/>
              </a:rPr>
              <a:t>Journal writing</a:t>
            </a:r>
          </a:p>
        </p:txBody>
      </p:sp>
    </p:spTree>
    <p:extLst>
      <p:ext uri="{BB962C8B-B14F-4D97-AF65-F5344CB8AC3E}">
        <p14:creationId xmlns:p14="http://schemas.microsoft.com/office/powerpoint/2010/main" val="6276948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idx="4294967295"/>
          </p:nvPr>
        </p:nvSpPr>
        <p:spPr/>
        <p:txBody>
          <a:bodyPr>
            <a:normAutofit fontScale="90000"/>
          </a:bodyPr>
          <a:lstStyle/>
          <a:p>
            <a:r>
              <a:rPr lang="en-US" smtClean="0">
                <a:latin typeface="Arial" charset="0"/>
                <a:ea typeface="ＭＳ Ｐゴシック" pitchFamily="1" charset="-128"/>
              </a:rPr>
              <a:t>Nursing Process: </a:t>
            </a:r>
            <a:br>
              <a:rPr lang="en-US" smtClean="0">
                <a:latin typeface="Arial" charset="0"/>
                <a:ea typeface="ＭＳ Ｐゴシック" pitchFamily="1" charset="-128"/>
              </a:rPr>
            </a:br>
            <a:r>
              <a:rPr lang="en-US" smtClean="0">
                <a:latin typeface="Arial" charset="0"/>
                <a:ea typeface="ＭＳ Ｐゴシック" pitchFamily="1" charset="-128"/>
              </a:rPr>
              <a:t>Assessment</a:t>
            </a:r>
          </a:p>
        </p:txBody>
      </p:sp>
      <p:sp>
        <p:nvSpPr>
          <p:cNvPr id="194563" name="Content Placeholder 2"/>
          <p:cNvSpPr>
            <a:spLocks noGrp="1"/>
          </p:cNvSpPr>
          <p:nvPr>
            <p:ph idx="4294967295"/>
          </p:nvPr>
        </p:nvSpPr>
        <p:spPr/>
        <p:txBody>
          <a:bodyPr/>
          <a:lstStyle/>
          <a:p>
            <a:r>
              <a:rPr lang="en-US" smtClean="0">
                <a:ea typeface="ＭＳ Ｐゴシック" pitchFamily="1" charset="-128"/>
              </a:rPr>
              <a:t>Health history</a:t>
            </a:r>
          </a:p>
          <a:p>
            <a:pPr lvl="1"/>
            <a:r>
              <a:rPr lang="en-US" smtClean="0">
                <a:ea typeface="ＭＳ Ｐゴシック" pitchFamily="1" charset="-128"/>
              </a:rPr>
              <a:t>Attempt client has made to moderate anxiety</a:t>
            </a:r>
          </a:p>
          <a:p>
            <a:pPr lvl="1"/>
            <a:r>
              <a:rPr lang="en-US" smtClean="0">
                <a:ea typeface="ＭＳ Ｐゴシック" pitchFamily="1" charset="-128"/>
              </a:rPr>
              <a:t>Explore possibility of comorbidity</a:t>
            </a:r>
          </a:p>
          <a:p>
            <a:pPr lvl="2"/>
            <a:r>
              <a:rPr lang="en-US" smtClean="0">
                <a:ea typeface="ＭＳ Ｐゴシック" pitchFamily="1" charset="-128"/>
              </a:rPr>
              <a:t>Depression</a:t>
            </a:r>
          </a:p>
          <a:p>
            <a:pPr lvl="2"/>
            <a:r>
              <a:rPr lang="en-US" smtClean="0">
                <a:ea typeface="ＭＳ Ｐゴシック" pitchFamily="1" charset="-128"/>
              </a:rPr>
              <a:t>Substance abuse</a:t>
            </a:r>
          </a:p>
          <a:p>
            <a:pPr lvl="1"/>
            <a:r>
              <a:rPr lang="en-US" smtClean="0">
                <a:ea typeface="ＭＳ Ｐゴシック" pitchFamily="1" charset="-128"/>
              </a:rPr>
              <a:t>Assessment interview</a:t>
            </a:r>
          </a:p>
          <a:p>
            <a:r>
              <a:rPr lang="en-US" smtClean="0">
                <a:ea typeface="ＭＳ Ｐゴシック" pitchFamily="1" charset="-128"/>
              </a:rPr>
              <a:t>Physical examination</a:t>
            </a:r>
          </a:p>
          <a:p>
            <a:pPr lvl="1"/>
            <a:r>
              <a:rPr lang="en-US" smtClean="0">
                <a:ea typeface="ＭＳ Ｐゴシック" pitchFamily="1" charset="-128"/>
              </a:rPr>
              <a:t>Include assess for substance abuse</a:t>
            </a:r>
          </a:p>
        </p:txBody>
      </p:sp>
    </p:spTree>
    <p:extLst>
      <p:ext uri="{BB962C8B-B14F-4D97-AF65-F5344CB8AC3E}">
        <p14:creationId xmlns:p14="http://schemas.microsoft.com/office/powerpoint/2010/main" val="175972027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idx="4294967295"/>
          </p:nvPr>
        </p:nvSpPr>
        <p:spPr/>
        <p:txBody>
          <a:bodyPr/>
          <a:lstStyle/>
          <a:p>
            <a:r>
              <a:rPr lang="en-US" smtClean="0">
                <a:latin typeface="Arial" charset="0"/>
                <a:ea typeface="ＭＳ Ｐゴシック" pitchFamily="1" charset="-128"/>
              </a:rPr>
              <a:t>Nursing Diagnoses </a:t>
            </a:r>
          </a:p>
        </p:txBody>
      </p:sp>
      <p:sp>
        <p:nvSpPr>
          <p:cNvPr id="196611" name="Content Placeholder 2"/>
          <p:cNvSpPr>
            <a:spLocks noGrp="1"/>
          </p:cNvSpPr>
          <p:nvPr>
            <p:ph idx="4294967295"/>
          </p:nvPr>
        </p:nvSpPr>
        <p:spPr/>
        <p:txBody>
          <a:bodyPr/>
          <a:lstStyle/>
          <a:p>
            <a:r>
              <a:rPr lang="en-US" i="1" smtClean="0">
                <a:ea typeface="ＭＳ Ｐゴシック" pitchFamily="1" charset="-128"/>
              </a:rPr>
              <a:t>Anxiety</a:t>
            </a:r>
          </a:p>
          <a:p>
            <a:r>
              <a:rPr lang="en-US" i="1" smtClean="0">
                <a:ea typeface="ＭＳ Ｐゴシック" pitchFamily="1" charset="-128"/>
              </a:rPr>
              <a:t>Fear</a:t>
            </a:r>
          </a:p>
          <a:p>
            <a:r>
              <a:rPr lang="en-US" i="1" smtClean="0">
                <a:ea typeface="ＭＳ Ｐゴシック" pitchFamily="1" charset="-128"/>
              </a:rPr>
              <a:t>Ineffective Health Maintenance</a:t>
            </a:r>
          </a:p>
          <a:p>
            <a:r>
              <a:rPr lang="en-US" i="1" smtClean="0">
                <a:ea typeface="ＭＳ Ｐゴシック" pitchFamily="1" charset="-128"/>
              </a:rPr>
              <a:t>Deficient Knowledge</a:t>
            </a:r>
          </a:p>
          <a:p>
            <a:r>
              <a:rPr lang="en-US" i="1" smtClean="0">
                <a:ea typeface="ＭＳ Ｐゴシック" pitchFamily="1" charset="-128"/>
              </a:rPr>
              <a:t>Ineffective Coping</a:t>
            </a:r>
          </a:p>
        </p:txBody>
      </p:sp>
    </p:spTree>
    <p:extLst>
      <p:ext uri="{BB962C8B-B14F-4D97-AF65-F5344CB8AC3E}">
        <p14:creationId xmlns:p14="http://schemas.microsoft.com/office/powerpoint/2010/main" val="10993913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idx="4294967295"/>
          </p:nvPr>
        </p:nvSpPr>
        <p:spPr/>
        <p:txBody>
          <a:bodyPr/>
          <a:lstStyle/>
          <a:p>
            <a:r>
              <a:rPr lang="en-US" smtClean="0">
                <a:latin typeface="Arial" charset="0"/>
                <a:ea typeface="ＭＳ Ｐゴシック" pitchFamily="1" charset="-128"/>
              </a:rPr>
              <a:t>Plan</a:t>
            </a:r>
          </a:p>
        </p:txBody>
      </p:sp>
      <p:sp>
        <p:nvSpPr>
          <p:cNvPr id="198659" name="Content Placeholder 2"/>
          <p:cNvSpPr>
            <a:spLocks noGrp="1"/>
          </p:cNvSpPr>
          <p:nvPr>
            <p:ph idx="4294967295"/>
          </p:nvPr>
        </p:nvSpPr>
        <p:spPr/>
        <p:txBody>
          <a:bodyPr/>
          <a:lstStyle/>
          <a:p>
            <a:r>
              <a:rPr lang="en-US" smtClean="0">
                <a:ea typeface="ＭＳ Ｐゴシック" pitchFamily="1" charset="-128"/>
              </a:rPr>
              <a:t>Client will </a:t>
            </a:r>
          </a:p>
          <a:p>
            <a:pPr lvl="1"/>
            <a:r>
              <a:rPr lang="en-US" smtClean="0">
                <a:ea typeface="ＭＳ Ｐゴシック" pitchFamily="1" charset="-128"/>
              </a:rPr>
              <a:t>Report decrease in frequency and severity of phobic episodes</a:t>
            </a:r>
          </a:p>
          <a:p>
            <a:pPr lvl="1"/>
            <a:r>
              <a:rPr lang="en-US" smtClean="0">
                <a:ea typeface="ＭＳ Ｐゴシック" pitchFamily="1" charset="-128"/>
              </a:rPr>
              <a:t>Verbalize healthy ways to respond to fear</a:t>
            </a:r>
          </a:p>
          <a:p>
            <a:pPr lvl="1"/>
            <a:r>
              <a:rPr lang="en-US" smtClean="0">
                <a:ea typeface="ＭＳ Ｐゴシック" pitchFamily="1" charset="-128"/>
              </a:rPr>
              <a:t>Demonstrate relaxation techniques</a:t>
            </a:r>
          </a:p>
          <a:p>
            <a:pPr lvl="1"/>
            <a:r>
              <a:rPr lang="en-US" smtClean="0">
                <a:ea typeface="ＭＳ Ｐゴシック" pitchFamily="1" charset="-128"/>
              </a:rPr>
              <a:t>Participate in the therapeutic regimen</a:t>
            </a:r>
          </a:p>
        </p:txBody>
      </p:sp>
    </p:spTree>
    <p:extLst>
      <p:ext uri="{BB962C8B-B14F-4D97-AF65-F5344CB8AC3E}">
        <p14:creationId xmlns:p14="http://schemas.microsoft.com/office/powerpoint/2010/main" val="29919076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idx="4294967295"/>
          </p:nvPr>
        </p:nvSpPr>
        <p:spPr/>
        <p:txBody>
          <a:bodyPr/>
          <a:lstStyle/>
          <a:p>
            <a:r>
              <a:rPr lang="en-US" smtClean="0">
                <a:latin typeface="Arial" charset="0"/>
                <a:ea typeface="ＭＳ Ｐゴシック" pitchFamily="1" charset="-128"/>
              </a:rPr>
              <a:t>Implementation</a:t>
            </a:r>
          </a:p>
        </p:txBody>
      </p:sp>
      <p:sp>
        <p:nvSpPr>
          <p:cNvPr id="200707" name="Content Placeholder 2"/>
          <p:cNvSpPr>
            <a:spLocks noGrp="1"/>
          </p:cNvSpPr>
          <p:nvPr>
            <p:ph idx="4294967295"/>
          </p:nvPr>
        </p:nvSpPr>
        <p:spPr>
          <a:xfrm>
            <a:off x="457200" y="1600200"/>
            <a:ext cx="8229600" cy="4678363"/>
          </a:xfrm>
        </p:spPr>
        <p:txBody>
          <a:bodyPr/>
          <a:lstStyle/>
          <a:p>
            <a:r>
              <a:rPr lang="en-US" smtClean="0">
                <a:ea typeface="ＭＳ Ｐゴシック" pitchFamily="1" charset="-128"/>
              </a:rPr>
              <a:t>Panic phobias, severe anxiety </a:t>
            </a:r>
          </a:p>
          <a:p>
            <a:pPr lvl="1"/>
            <a:r>
              <a:rPr lang="en-US" smtClean="0">
                <a:ea typeface="ＭＳ Ｐゴシック" pitchFamily="1" charset="-128"/>
              </a:rPr>
              <a:t>Must be treated immediately</a:t>
            </a:r>
          </a:p>
          <a:p>
            <a:r>
              <a:rPr lang="en-US" smtClean="0">
                <a:ea typeface="ＭＳ Ｐゴシック" pitchFamily="1" charset="-128"/>
              </a:rPr>
              <a:t>Ensure safety</a:t>
            </a:r>
          </a:p>
          <a:p>
            <a:r>
              <a:rPr lang="en-US" smtClean="0">
                <a:ea typeface="ＭＳ Ｐゴシック" pitchFamily="1" charset="-128"/>
              </a:rPr>
              <a:t>Validate concerns and fears</a:t>
            </a:r>
          </a:p>
          <a:p>
            <a:r>
              <a:rPr lang="en-US" smtClean="0">
                <a:ea typeface="ＭＳ Ｐゴシック" pitchFamily="1" charset="-128"/>
              </a:rPr>
              <a:t>One-to-one supervision</a:t>
            </a:r>
          </a:p>
          <a:p>
            <a:pPr lvl="1"/>
            <a:r>
              <a:rPr lang="en-US" smtClean="0">
                <a:ea typeface="ＭＳ Ｐゴシック" pitchFamily="1" charset="-128"/>
              </a:rPr>
              <a:t>Provides assurance to client there is no danger</a:t>
            </a:r>
          </a:p>
          <a:p>
            <a:r>
              <a:rPr lang="en-US" smtClean="0">
                <a:ea typeface="ＭＳ Ｐゴシック" pitchFamily="1" charset="-128"/>
              </a:rPr>
              <a:t>Antianxiety medications as prescribed</a:t>
            </a:r>
          </a:p>
        </p:txBody>
      </p:sp>
    </p:spTree>
    <p:extLst>
      <p:ext uri="{BB962C8B-B14F-4D97-AF65-F5344CB8AC3E}">
        <p14:creationId xmlns:p14="http://schemas.microsoft.com/office/powerpoint/2010/main" val="1539763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idx="4294967295"/>
          </p:nvPr>
        </p:nvSpPr>
        <p:spPr/>
        <p:txBody>
          <a:bodyPr/>
          <a:lstStyle/>
          <a:p>
            <a:r>
              <a:rPr lang="en-US" smtClean="0">
                <a:latin typeface="Arial" charset="0"/>
                <a:ea typeface="ＭＳ Ｐゴシック" pitchFamily="1" charset="-128"/>
              </a:rPr>
              <a:t>Implementation, </a:t>
            </a:r>
            <a:r>
              <a:rPr lang="en-US" sz="2800" i="1" smtClean="0">
                <a:latin typeface="Arial" charset="0"/>
                <a:ea typeface="ＭＳ Ｐゴシック" pitchFamily="1" charset="-128"/>
              </a:rPr>
              <a:t>continued</a:t>
            </a:r>
            <a:endParaRPr lang="en-US" i="1" smtClean="0">
              <a:latin typeface="Arial" charset="0"/>
              <a:ea typeface="ＭＳ Ｐゴシック" pitchFamily="1" charset="-128"/>
            </a:endParaRPr>
          </a:p>
        </p:txBody>
      </p:sp>
      <p:sp>
        <p:nvSpPr>
          <p:cNvPr id="202755" name="Content Placeholder 2"/>
          <p:cNvSpPr>
            <a:spLocks noGrp="1"/>
          </p:cNvSpPr>
          <p:nvPr>
            <p:ph idx="4294967295"/>
          </p:nvPr>
        </p:nvSpPr>
        <p:spPr/>
        <p:txBody>
          <a:bodyPr/>
          <a:lstStyle/>
          <a:p>
            <a:r>
              <a:rPr lang="en-US" smtClean="0">
                <a:ea typeface="ＭＳ Ｐゴシック" pitchFamily="1" charset="-128"/>
              </a:rPr>
              <a:t>Assist client to rethink/reframe</a:t>
            </a:r>
          </a:p>
          <a:p>
            <a:r>
              <a:rPr lang="en-US" smtClean="0">
                <a:ea typeface="ＭＳ Ｐゴシック" pitchFamily="1" charset="-128"/>
              </a:rPr>
              <a:t>Assist client to reappraise level of threat</a:t>
            </a:r>
          </a:p>
          <a:p>
            <a:r>
              <a:rPr lang="en-US" smtClean="0">
                <a:ea typeface="ＭＳ Ｐゴシック" pitchFamily="1" charset="-128"/>
              </a:rPr>
              <a:t>Teach client relaxation techniques</a:t>
            </a:r>
          </a:p>
          <a:p>
            <a:r>
              <a:rPr lang="en-US" smtClean="0">
                <a:ea typeface="ＭＳ Ｐゴシック" pitchFamily="1" charset="-128"/>
              </a:rPr>
              <a:t>Assist client to gain insight into reactions</a:t>
            </a:r>
          </a:p>
        </p:txBody>
      </p:sp>
    </p:spTree>
    <p:extLst>
      <p:ext uri="{BB962C8B-B14F-4D97-AF65-F5344CB8AC3E}">
        <p14:creationId xmlns:p14="http://schemas.microsoft.com/office/powerpoint/2010/main" val="21958713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p:cNvSpPr>
            <a:spLocks noGrp="1"/>
          </p:cNvSpPr>
          <p:nvPr>
            <p:ph type="title" idx="4294967295"/>
          </p:nvPr>
        </p:nvSpPr>
        <p:spPr/>
        <p:txBody>
          <a:bodyPr/>
          <a:lstStyle/>
          <a:p>
            <a:r>
              <a:rPr lang="en-US" smtClean="0">
                <a:latin typeface="Arial" charset="0"/>
                <a:ea typeface="ＭＳ Ｐゴシック" pitchFamily="1" charset="-128"/>
              </a:rPr>
              <a:t>Evaluation</a:t>
            </a:r>
          </a:p>
        </p:txBody>
      </p:sp>
      <p:sp>
        <p:nvSpPr>
          <p:cNvPr id="204803" name="Content Placeholder 2"/>
          <p:cNvSpPr>
            <a:spLocks noGrp="1"/>
          </p:cNvSpPr>
          <p:nvPr>
            <p:ph idx="4294967295"/>
          </p:nvPr>
        </p:nvSpPr>
        <p:spPr/>
        <p:txBody>
          <a:bodyPr/>
          <a:lstStyle/>
          <a:p>
            <a:r>
              <a:rPr lang="en-US" smtClean="0">
                <a:ea typeface="ＭＳ Ｐゴシック" pitchFamily="1" charset="-128"/>
              </a:rPr>
              <a:t>Based on </a:t>
            </a:r>
          </a:p>
          <a:p>
            <a:pPr lvl="1"/>
            <a:r>
              <a:rPr lang="en-US" smtClean="0">
                <a:ea typeface="ＭＳ Ｐゴシック" pitchFamily="1" charset="-128"/>
              </a:rPr>
              <a:t>Client’s desire to overcome phobia</a:t>
            </a:r>
          </a:p>
          <a:p>
            <a:pPr lvl="1"/>
            <a:r>
              <a:rPr lang="en-US" smtClean="0">
                <a:ea typeface="ＭＳ Ｐゴシック" pitchFamily="1" charset="-128"/>
              </a:rPr>
              <a:t>Client’s willingness to follow treatment regimen</a:t>
            </a:r>
          </a:p>
        </p:txBody>
      </p:sp>
    </p:spTree>
    <p:extLst>
      <p:ext uri="{BB962C8B-B14F-4D97-AF65-F5344CB8AC3E}">
        <p14:creationId xmlns:p14="http://schemas.microsoft.com/office/powerpoint/2010/main" val="1894720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88" y="457200"/>
            <a:ext cx="8226425" cy="569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8166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963" y="609600"/>
            <a:ext cx="4918075" cy="548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8734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875898" y="742284"/>
            <a:ext cx="7810901" cy="636936"/>
          </a:xfrm>
          <a:prstGeom prst="rect">
            <a:avLst/>
          </a:prstGeom>
          <a:solidFill>
            <a:srgbClr val="FFFFFF"/>
          </a:solidFill>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1200" dirty="0" smtClean="0">
                <a:solidFill>
                  <a:schemeClr val="tx1"/>
                </a:solidFill>
                <a:latin typeface="Arial" charset="0"/>
                <a:ea typeface="ＭＳ Ｐゴシック" pitchFamily="1" charset="-128"/>
              </a:rPr>
              <a:t>TABLE 28-8 (continued)   Common, Uncommon, and Curious Phobias</a:t>
            </a:r>
            <a:endParaRPr lang="en-US" dirty="0" smtClean="0">
              <a:latin typeface="Arial" charset="0"/>
              <a:ea typeface="ＭＳ Ｐゴシック" pitchFamily="1" charset="-128"/>
            </a:endParaRPr>
          </a:p>
        </p:txBody>
      </p:sp>
      <p:pic>
        <p:nvPicPr>
          <p:cNvPr id="3" name="Picture 3" descr="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599" y="1569634"/>
            <a:ext cx="5153025" cy="4973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1875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88" y="1600200"/>
            <a:ext cx="8226425" cy="308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63949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itle 1"/>
          <p:cNvSpPr>
            <a:spLocks noGrp="1"/>
          </p:cNvSpPr>
          <p:nvPr>
            <p:ph type="title" idx="4294967295"/>
          </p:nvPr>
        </p:nvSpPr>
        <p:spPr>
          <a:xfrm>
            <a:off x="304800" y="533400"/>
            <a:ext cx="8229600" cy="1143000"/>
          </a:xfrm>
        </p:spPr>
        <p:txBody>
          <a:bodyPr>
            <a:normAutofit fontScale="90000"/>
          </a:bodyPr>
          <a:lstStyle/>
          <a:p>
            <a:r>
              <a:rPr lang="en-US" dirty="0" smtClean="0">
                <a:latin typeface="Arial" charset="0"/>
                <a:ea typeface="ＭＳ Ｐゴシック" pitchFamily="1" charset="-128"/>
              </a:rPr>
              <a:t>Exemplar:</a:t>
            </a:r>
            <a:br>
              <a:rPr lang="en-US" dirty="0" smtClean="0">
                <a:latin typeface="Arial" charset="0"/>
                <a:ea typeface="ＭＳ Ｐゴシック" pitchFamily="1" charset="-128"/>
              </a:rPr>
            </a:br>
            <a:r>
              <a:rPr lang="en-US" dirty="0" smtClean="0">
                <a:latin typeface="Arial" charset="0"/>
                <a:ea typeface="ＭＳ Ｐゴシック" pitchFamily="1" charset="-128"/>
              </a:rPr>
              <a:t> Post-Traumatic Stress Disorder</a:t>
            </a:r>
            <a:endParaRPr lang="en-US" b="0" dirty="0" smtClean="0">
              <a:latin typeface="Arial" charset="0"/>
              <a:ea typeface="ＭＳ Ｐゴシック" pitchFamily="1" charset="-128"/>
            </a:endParaRPr>
          </a:p>
        </p:txBody>
      </p:sp>
      <p:sp>
        <p:nvSpPr>
          <p:cNvPr id="291843" name="Content Placeholder 2"/>
          <p:cNvSpPr>
            <a:spLocks noGrp="1"/>
          </p:cNvSpPr>
          <p:nvPr>
            <p:ph idx="4294967295"/>
          </p:nvPr>
        </p:nvSpPr>
        <p:spPr/>
        <p:txBody>
          <a:bodyPr/>
          <a:lstStyle/>
          <a:p>
            <a:r>
              <a:rPr lang="en-US" smtClean="0">
                <a:ea typeface="ＭＳ Ｐゴシック" pitchFamily="1" charset="-128"/>
              </a:rPr>
              <a:t>PTSD is anxiety disorder</a:t>
            </a:r>
          </a:p>
          <a:p>
            <a:pPr lvl="1"/>
            <a:r>
              <a:rPr lang="en-US" smtClean="0">
                <a:ea typeface="ＭＳ Ｐゴシック" pitchFamily="1" charset="-128"/>
              </a:rPr>
              <a:t>Evolves after exposure to traumatic event</a:t>
            </a:r>
          </a:p>
          <a:p>
            <a:pPr lvl="1"/>
            <a:r>
              <a:rPr lang="en-US" smtClean="0">
                <a:ea typeface="ＭＳ Ｐゴシック" pitchFamily="1" charset="-128"/>
              </a:rPr>
              <a:t>One’s physical health endangered</a:t>
            </a:r>
          </a:p>
          <a:p>
            <a:r>
              <a:rPr lang="en-US" smtClean="0">
                <a:ea typeface="ＭＳ Ｐゴシック" pitchFamily="1" charset="-128"/>
              </a:rPr>
              <a:t>Pathophysiology and etiology</a:t>
            </a:r>
          </a:p>
          <a:p>
            <a:pPr lvl="1"/>
            <a:r>
              <a:rPr lang="en-US" smtClean="0">
                <a:ea typeface="ＭＳ Ｐゴシック" pitchFamily="1" charset="-128"/>
              </a:rPr>
              <a:t>More likely to occur, longer lasting when stressor is intentional human action</a:t>
            </a:r>
          </a:p>
          <a:p>
            <a:pPr lvl="1"/>
            <a:r>
              <a:rPr lang="en-US" smtClean="0">
                <a:ea typeface="ＭＳ Ｐゴシック" pitchFamily="1" charset="-128"/>
              </a:rPr>
              <a:t>Flashbacks</a:t>
            </a:r>
          </a:p>
          <a:p>
            <a:pPr lvl="2"/>
            <a:r>
              <a:rPr lang="en-US" smtClean="0">
                <a:ea typeface="ＭＳ Ｐゴシック" pitchFamily="1" charset="-128"/>
              </a:rPr>
              <a:t>Often triggered by daily events</a:t>
            </a:r>
          </a:p>
          <a:p>
            <a:pPr lvl="2"/>
            <a:r>
              <a:rPr lang="en-US" smtClean="0">
                <a:ea typeface="ＭＳ Ｐゴシック" pitchFamily="1" charset="-128"/>
              </a:rPr>
              <a:t>Diagnosed PTSD if symptoms longer than 1 month</a:t>
            </a:r>
          </a:p>
        </p:txBody>
      </p:sp>
    </p:spTree>
    <p:extLst>
      <p:ext uri="{BB962C8B-B14F-4D97-AF65-F5344CB8AC3E}">
        <p14:creationId xmlns:p14="http://schemas.microsoft.com/office/powerpoint/2010/main" val="34572988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457200" y="381000"/>
            <a:ext cx="8229600" cy="685800"/>
          </a:xfrm>
          <a:prstGeom prst="rect">
            <a:avLst/>
          </a:prstGeom>
          <a:solidFill>
            <a:srgbClr val="FFFFFF"/>
          </a:solidFill>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1200" dirty="0" smtClean="0">
                <a:solidFill>
                  <a:schemeClr val="tx1"/>
                </a:solidFill>
                <a:latin typeface="Arial" charset="0"/>
                <a:ea typeface="ＭＳ Ｐゴシック" pitchFamily="1" charset="-128"/>
              </a:rPr>
              <a:t>Figure 28-12   Many people who survived the World Trade Center Attack on 9-11-01 are now experiencing PTSD.</a:t>
            </a:r>
            <a:br>
              <a:rPr lang="en-US" sz="1200" dirty="0" smtClean="0">
                <a:solidFill>
                  <a:schemeClr val="tx1"/>
                </a:solidFill>
                <a:latin typeface="Arial" charset="0"/>
                <a:ea typeface="ＭＳ Ｐゴシック" pitchFamily="1" charset="-128"/>
              </a:rPr>
            </a:br>
            <a:r>
              <a:rPr lang="en-US" sz="1200" i="1" dirty="0" smtClean="0">
                <a:solidFill>
                  <a:schemeClr val="tx1"/>
                </a:solidFill>
                <a:latin typeface="Arial" charset="0"/>
                <a:ea typeface="ＭＳ Ｐゴシック" pitchFamily="1" charset="-128"/>
              </a:rPr>
              <a:t>Source:</a:t>
            </a:r>
            <a:r>
              <a:rPr lang="en-US" sz="1200" dirty="0" smtClean="0">
                <a:solidFill>
                  <a:schemeClr val="tx1"/>
                </a:solidFill>
                <a:latin typeface="Arial" charset="0"/>
                <a:ea typeface="ＭＳ Ｐゴシック" pitchFamily="1" charset="-128"/>
              </a:rPr>
              <a:t> AP Wide World Photos.</a:t>
            </a:r>
            <a:endParaRPr lang="en-US" dirty="0" smtClean="0">
              <a:latin typeface="Arial" charset="0"/>
              <a:ea typeface="ＭＳ Ｐゴシック" pitchFamily="1" charset="-128"/>
            </a:endParaRPr>
          </a:p>
        </p:txBody>
      </p:sp>
      <p:pic>
        <p:nvPicPr>
          <p:cNvPr id="3" name="Picture 3" descr="AACQAKL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5588" y="1066800"/>
            <a:ext cx="6091237"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2033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itle 1"/>
          <p:cNvSpPr>
            <a:spLocks noGrp="1"/>
          </p:cNvSpPr>
          <p:nvPr>
            <p:ph type="title" idx="4294967295"/>
          </p:nvPr>
        </p:nvSpPr>
        <p:spPr/>
        <p:txBody>
          <a:bodyPr/>
          <a:lstStyle/>
          <a:p>
            <a:r>
              <a:rPr lang="en-US" smtClean="0">
                <a:latin typeface="Arial" charset="0"/>
                <a:ea typeface="ＭＳ Ｐゴシック" pitchFamily="1" charset="-128"/>
              </a:rPr>
              <a:t>PTSD</a:t>
            </a:r>
          </a:p>
        </p:txBody>
      </p:sp>
      <p:sp>
        <p:nvSpPr>
          <p:cNvPr id="293891" name="Content Placeholder 2"/>
          <p:cNvSpPr>
            <a:spLocks noGrp="1"/>
          </p:cNvSpPr>
          <p:nvPr>
            <p:ph idx="4294967295"/>
          </p:nvPr>
        </p:nvSpPr>
        <p:spPr/>
        <p:txBody>
          <a:bodyPr/>
          <a:lstStyle/>
          <a:p>
            <a:r>
              <a:rPr lang="en-US" smtClean="0">
                <a:ea typeface="ＭＳ Ｐゴシック" pitchFamily="1" charset="-128"/>
              </a:rPr>
              <a:t>Diagnostic criteria</a:t>
            </a:r>
          </a:p>
          <a:p>
            <a:r>
              <a:rPr lang="en-US" smtClean="0">
                <a:ea typeface="ＭＳ Ｐゴシック" pitchFamily="1" charset="-128"/>
              </a:rPr>
              <a:t>Cultural considerations</a:t>
            </a:r>
          </a:p>
          <a:p>
            <a:r>
              <a:rPr lang="en-US" smtClean="0">
                <a:ea typeface="ＭＳ Ｐゴシック" pitchFamily="1" charset="-128"/>
              </a:rPr>
              <a:t>Etiology</a:t>
            </a:r>
          </a:p>
          <a:p>
            <a:pPr lvl="1"/>
            <a:r>
              <a:rPr lang="en-US" smtClean="0">
                <a:ea typeface="ＭＳ Ｐゴシック" pitchFamily="1" charset="-128"/>
              </a:rPr>
              <a:t>Can occur at any time or age</a:t>
            </a:r>
          </a:p>
          <a:p>
            <a:pPr lvl="1"/>
            <a:r>
              <a:rPr lang="en-US" smtClean="0">
                <a:ea typeface="ＭＳ Ｐゴシック" pitchFamily="1" charset="-128"/>
              </a:rPr>
              <a:t>Approximately half experience resolution</a:t>
            </a:r>
          </a:p>
        </p:txBody>
      </p:sp>
    </p:spTree>
    <p:extLst>
      <p:ext uri="{BB962C8B-B14F-4D97-AF65-F5344CB8AC3E}">
        <p14:creationId xmlns:p14="http://schemas.microsoft.com/office/powerpoint/2010/main" val="146263476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itle 1"/>
          <p:cNvSpPr>
            <a:spLocks noGrp="1"/>
          </p:cNvSpPr>
          <p:nvPr>
            <p:ph type="title" idx="4294967295"/>
          </p:nvPr>
        </p:nvSpPr>
        <p:spPr/>
        <p:txBody>
          <a:bodyPr/>
          <a:lstStyle/>
          <a:p>
            <a:r>
              <a:rPr lang="en-US" smtClean="0">
                <a:latin typeface="Arial" charset="0"/>
                <a:ea typeface="ＭＳ Ｐゴシック" pitchFamily="1" charset="-128"/>
              </a:rPr>
              <a:t>Risk Factors for PTSD</a:t>
            </a:r>
          </a:p>
        </p:txBody>
      </p:sp>
      <p:sp>
        <p:nvSpPr>
          <p:cNvPr id="295939" name="Content Placeholder 2"/>
          <p:cNvSpPr>
            <a:spLocks noGrp="1"/>
          </p:cNvSpPr>
          <p:nvPr>
            <p:ph idx="4294967295"/>
          </p:nvPr>
        </p:nvSpPr>
        <p:spPr/>
        <p:txBody>
          <a:bodyPr/>
          <a:lstStyle/>
          <a:p>
            <a:r>
              <a:rPr lang="en-US" smtClean="0">
                <a:ea typeface="ＭＳ Ｐゴシック" pitchFamily="1" charset="-128"/>
              </a:rPr>
              <a:t>Severity of event itself</a:t>
            </a:r>
          </a:p>
          <a:p>
            <a:r>
              <a:rPr lang="en-US" smtClean="0">
                <a:ea typeface="ＭＳ Ｐゴシック" pitchFamily="1" charset="-128"/>
              </a:rPr>
              <a:t>Little or no social or psychological support</a:t>
            </a:r>
          </a:p>
          <a:p>
            <a:r>
              <a:rPr lang="en-US" smtClean="0">
                <a:ea typeface="ＭＳ Ｐゴシック" pitchFamily="1" charset="-128"/>
              </a:rPr>
              <a:t>Additional stressors immediately following</a:t>
            </a:r>
          </a:p>
          <a:p>
            <a:r>
              <a:rPr lang="en-US" smtClean="0">
                <a:ea typeface="ＭＳ Ｐゴシック" pitchFamily="1" charset="-128"/>
              </a:rPr>
              <a:t>Presence of preexisting mental illness</a:t>
            </a:r>
          </a:p>
          <a:p>
            <a:endParaRPr lang="en-US" smtClean="0">
              <a:ea typeface="ＭＳ Ｐゴシック" pitchFamily="1" charset="-128"/>
            </a:endParaRPr>
          </a:p>
        </p:txBody>
      </p:sp>
    </p:spTree>
    <p:extLst>
      <p:ext uri="{BB962C8B-B14F-4D97-AF65-F5344CB8AC3E}">
        <p14:creationId xmlns:p14="http://schemas.microsoft.com/office/powerpoint/2010/main" val="58269255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itle 1"/>
          <p:cNvSpPr>
            <a:spLocks noGrp="1"/>
          </p:cNvSpPr>
          <p:nvPr>
            <p:ph type="title" idx="4294967295"/>
          </p:nvPr>
        </p:nvSpPr>
        <p:spPr/>
        <p:txBody>
          <a:bodyPr/>
          <a:lstStyle/>
          <a:p>
            <a:r>
              <a:rPr lang="en-US" smtClean="0">
                <a:latin typeface="Arial" charset="0"/>
                <a:ea typeface="ＭＳ Ｐゴシック" pitchFamily="1" charset="-128"/>
              </a:rPr>
              <a:t>Clinical Manifestations</a:t>
            </a:r>
          </a:p>
        </p:txBody>
      </p:sp>
      <p:sp>
        <p:nvSpPr>
          <p:cNvPr id="297987" name="Content Placeholder 2"/>
          <p:cNvSpPr>
            <a:spLocks noGrp="1"/>
          </p:cNvSpPr>
          <p:nvPr>
            <p:ph idx="4294967295"/>
          </p:nvPr>
        </p:nvSpPr>
        <p:spPr/>
        <p:txBody>
          <a:bodyPr/>
          <a:lstStyle/>
          <a:p>
            <a:r>
              <a:rPr lang="en-US" smtClean="0">
                <a:ea typeface="ＭＳ Ｐゴシック" pitchFamily="1" charset="-128"/>
              </a:rPr>
              <a:t>May lose touch with reality </a:t>
            </a:r>
          </a:p>
          <a:p>
            <a:pPr lvl="1"/>
            <a:r>
              <a:rPr lang="en-US" smtClean="0">
                <a:ea typeface="ＭＳ Ｐゴシック" pitchFamily="1" charset="-128"/>
              </a:rPr>
              <a:t>During flashback</a:t>
            </a:r>
          </a:p>
          <a:p>
            <a:pPr lvl="1"/>
            <a:r>
              <a:rPr lang="en-US" smtClean="0">
                <a:ea typeface="ＭＳ Ｐゴシック" pitchFamily="1" charset="-128"/>
              </a:rPr>
              <a:t>Depersonalization</a:t>
            </a:r>
          </a:p>
          <a:p>
            <a:r>
              <a:rPr lang="en-US" smtClean="0">
                <a:ea typeface="ＭＳ Ｐゴシック" pitchFamily="1" charset="-128"/>
              </a:rPr>
              <a:t>Depression may occur</a:t>
            </a:r>
          </a:p>
          <a:p>
            <a:r>
              <a:rPr lang="en-US" smtClean="0">
                <a:ea typeface="ＭＳ Ｐゴシック" pitchFamily="1" charset="-128"/>
              </a:rPr>
              <a:t>Hyperarousal when reexperiencing trauma</a:t>
            </a:r>
          </a:p>
        </p:txBody>
      </p:sp>
    </p:spTree>
    <p:extLst>
      <p:ext uri="{BB962C8B-B14F-4D97-AF65-F5344CB8AC3E}">
        <p14:creationId xmlns:p14="http://schemas.microsoft.com/office/powerpoint/2010/main" val="45760497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itle 1"/>
          <p:cNvSpPr>
            <a:spLocks noGrp="1"/>
          </p:cNvSpPr>
          <p:nvPr>
            <p:ph type="title" idx="4294967295"/>
          </p:nvPr>
        </p:nvSpPr>
        <p:spPr/>
        <p:txBody>
          <a:bodyPr/>
          <a:lstStyle/>
          <a:p>
            <a:r>
              <a:rPr lang="en-US" smtClean="0">
                <a:latin typeface="Arial" charset="0"/>
                <a:ea typeface="ＭＳ Ｐゴシック" pitchFamily="1" charset="-128"/>
              </a:rPr>
              <a:t>Categories</a:t>
            </a:r>
          </a:p>
        </p:txBody>
      </p:sp>
      <p:sp>
        <p:nvSpPr>
          <p:cNvPr id="300035" name="Content Placeholder 2"/>
          <p:cNvSpPr>
            <a:spLocks noGrp="1"/>
          </p:cNvSpPr>
          <p:nvPr>
            <p:ph idx="4294967295"/>
          </p:nvPr>
        </p:nvSpPr>
        <p:spPr/>
        <p:txBody>
          <a:bodyPr/>
          <a:lstStyle/>
          <a:p>
            <a:r>
              <a:rPr lang="en-US" smtClean="0">
                <a:ea typeface="ＭＳ Ｐゴシック" pitchFamily="1" charset="-128"/>
              </a:rPr>
              <a:t>Acute</a:t>
            </a:r>
          </a:p>
          <a:p>
            <a:pPr lvl="1"/>
            <a:r>
              <a:rPr lang="en-US" smtClean="0">
                <a:ea typeface="ＭＳ Ｐゴシック" pitchFamily="1" charset="-128"/>
              </a:rPr>
              <a:t>Symptoms last less than 3 months</a:t>
            </a:r>
          </a:p>
          <a:p>
            <a:r>
              <a:rPr lang="en-US" smtClean="0">
                <a:ea typeface="ＭＳ Ｐゴシック" pitchFamily="1" charset="-128"/>
              </a:rPr>
              <a:t>Chronic</a:t>
            </a:r>
          </a:p>
          <a:p>
            <a:pPr lvl="1"/>
            <a:r>
              <a:rPr lang="en-US" smtClean="0">
                <a:ea typeface="ＭＳ Ｐゴシック" pitchFamily="1" charset="-128"/>
              </a:rPr>
              <a:t>Symptoms last 3 months or more</a:t>
            </a:r>
          </a:p>
          <a:p>
            <a:r>
              <a:rPr lang="en-US" smtClean="0">
                <a:ea typeface="ＭＳ Ｐゴシック" pitchFamily="1" charset="-128"/>
              </a:rPr>
              <a:t>Delayed onset</a:t>
            </a:r>
          </a:p>
          <a:p>
            <a:pPr lvl="1"/>
            <a:r>
              <a:rPr lang="en-US" smtClean="0">
                <a:ea typeface="ＭＳ Ｐゴシック" pitchFamily="1" charset="-128"/>
              </a:rPr>
              <a:t>At least 6 months elapse between trauma and symptoms</a:t>
            </a:r>
          </a:p>
        </p:txBody>
      </p:sp>
    </p:spTree>
    <p:extLst>
      <p:ext uri="{BB962C8B-B14F-4D97-AF65-F5344CB8AC3E}">
        <p14:creationId xmlns:p14="http://schemas.microsoft.com/office/powerpoint/2010/main" val="27975738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Title 1"/>
          <p:cNvSpPr>
            <a:spLocks noGrp="1"/>
          </p:cNvSpPr>
          <p:nvPr>
            <p:ph type="title" idx="4294967295"/>
          </p:nvPr>
        </p:nvSpPr>
        <p:spPr/>
        <p:txBody>
          <a:bodyPr>
            <a:normAutofit fontScale="90000"/>
          </a:bodyPr>
          <a:lstStyle/>
          <a:p>
            <a:r>
              <a:rPr lang="en-US" smtClean="0">
                <a:latin typeface="Arial" charset="0"/>
                <a:ea typeface="ＭＳ Ｐゴシック" pitchFamily="1" charset="-128"/>
              </a:rPr>
              <a:t>Clinical Manifestations in Children</a:t>
            </a:r>
          </a:p>
        </p:txBody>
      </p:sp>
      <p:sp>
        <p:nvSpPr>
          <p:cNvPr id="302083" name="Content Placeholder 2"/>
          <p:cNvSpPr>
            <a:spLocks noGrp="1"/>
          </p:cNvSpPr>
          <p:nvPr>
            <p:ph idx="4294967295"/>
          </p:nvPr>
        </p:nvSpPr>
        <p:spPr/>
        <p:txBody>
          <a:bodyPr/>
          <a:lstStyle/>
          <a:p>
            <a:r>
              <a:rPr lang="en-US" smtClean="0">
                <a:ea typeface="ＭＳ Ｐゴシック" pitchFamily="1" charset="-128"/>
              </a:rPr>
              <a:t>Children 8+ exhibit symptoms similar to adults</a:t>
            </a:r>
          </a:p>
          <a:p>
            <a:r>
              <a:rPr lang="en-US" smtClean="0">
                <a:ea typeface="ＭＳ Ｐゴシック" pitchFamily="1" charset="-128"/>
              </a:rPr>
              <a:t>Diagnosis difficult under age 8</a:t>
            </a:r>
          </a:p>
          <a:p>
            <a:r>
              <a:rPr lang="en-US" smtClean="0">
                <a:ea typeface="ＭＳ Ｐゴシック" pitchFamily="1" charset="-128"/>
              </a:rPr>
              <a:t>Two strongest risk factors for children</a:t>
            </a:r>
          </a:p>
          <a:p>
            <a:pPr lvl="1"/>
            <a:r>
              <a:rPr lang="en-US" smtClean="0">
                <a:ea typeface="ＭＳ Ｐゴシック" pitchFamily="1" charset="-128"/>
              </a:rPr>
              <a:t>Incidence of multiple traumas</a:t>
            </a:r>
          </a:p>
          <a:p>
            <a:pPr lvl="1"/>
            <a:r>
              <a:rPr lang="en-US" smtClean="0">
                <a:ea typeface="ＭＳ Ｐゴシック" pitchFamily="1" charset="-128"/>
              </a:rPr>
              <a:t>Direct exposure to traumatic event or events</a:t>
            </a:r>
          </a:p>
          <a:p>
            <a:r>
              <a:rPr lang="en-US" smtClean="0">
                <a:ea typeface="ＭＳ Ｐゴシック" pitchFamily="1" charset="-128"/>
              </a:rPr>
              <a:t>Mother’s response </a:t>
            </a:r>
          </a:p>
          <a:p>
            <a:pPr lvl="1"/>
            <a:r>
              <a:rPr lang="en-US" smtClean="0">
                <a:ea typeface="ＭＳ Ｐゴシック" pitchFamily="1" charset="-128"/>
              </a:rPr>
              <a:t>Likely to modify child’s response</a:t>
            </a:r>
          </a:p>
        </p:txBody>
      </p:sp>
    </p:spTree>
    <p:extLst>
      <p:ext uri="{BB962C8B-B14F-4D97-AF65-F5344CB8AC3E}">
        <p14:creationId xmlns:p14="http://schemas.microsoft.com/office/powerpoint/2010/main" val="769334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88" y="1371600"/>
            <a:ext cx="8226425" cy="301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87814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Title 1"/>
          <p:cNvSpPr>
            <a:spLocks noGrp="1"/>
          </p:cNvSpPr>
          <p:nvPr>
            <p:ph type="title" idx="4294967295"/>
          </p:nvPr>
        </p:nvSpPr>
        <p:spPr/>
        <p:txBody>
          <a:bodyPr/>
          <a:lstStyle/>
          <a:p>
            <a:r>
              <a:rPr lang="en-US" smtClean="0">
                <a:latin typeface="Arial" charset="0"/>
                <a:ea typeface="ＭＳ Ｐゴシック" pitchFamily="1" charset="-128"/>
              </a:rPr>
              <a:t>Clinical Manifestations</a:t>
            </a:r>
          </a:p>
        </p:txBody>
      </p:sp>
      <p:sp>
        <p:nvSpPr>
          <p:cNvPr id="304131" name="Content Placeholder 2"/>
          <p:cNvSpPr>
            <a:spLocks noGrp="1"/>
          </p:cNvSpPr>
          <p:nvPr>
            <p:ph sz="half" idx="4294967295"/>
          </p:nvPr>
        </p:nvSpPr>
        <p:spPr>
          <a:xfrm>
            <a:off x="533400" y="1905000"/>
            <a:ext cx="3962400" cy="4221163"/>
          </a:xfrm>
        </p:spPr>
        <p:txBody>
          <a:bodyPr/>
          <a:lstStyle/>
          <a:p>
            <a:r>
              <a:rPr lang="en-US" sz="2800" dirty="0" smtClean="0">
                <a:ea typeface="ＭＳ Ｐゴシック" pitchFamily="1" charset="-128"/>
              </a:rPr>
              <a:t>Persistent frightening thoughts, memories</a:t>
            </a:r>
          </a:p>
          <a:p>
            <a:r>
              <a:rPr lang="en-US" sz="2800" dirty="0" smtClean="0">
                <a:ea typeface="ＭＳ Ｐゴシック" pitchFamily="1" charset="-128"/>
              </a:rPr>
              <a:t>Emotional numbing</a:t>
            </a:r>
          </a:p>
          <a:p>
            <a:r>
              <a:rPr lang="en-US" sz="2800" dirty="0" smtClean="0">
                <a:ea typeface="ＭＳ Ｐゴシック" pitchFamily="1" charset="-128"/>
              </a:rPr>
              <a:t>Sleep disorders</a:t>
            </a:r>
          </a:p>
          <a:p>
            <a:r>
              <a:rPr lang="en-US" sz="2800" dirty="0" err="1" smtClean="0">
                <a:ea typeface="ＭＳ Ｐゴシック" pitchFamily="1" charset="-128"/>
              </a:rPr>
              <a:t>Hypervigilance</a:t>
            </a:r>
            <a:r>
              <a:rPr lang="en-US" sz="2800" dirty="0" smtClean="0">
                <a:ea typeface="ＭＳ Ｐゴシック" pitchFamily="1" charset="-128"/>
              </a:rPr>
              <a:t>, exaggerated startle response</a:t>
            </a:r>
          </a:p>
          <a:p>
            <a:r>
              <a:rPr lang="en-US" sz="2800" dirty="0" smtClean="0">
                <a:ea typeface="ＭＳ Ｐゴシック" pitchFamily="1" charset="-128"/>
              </a:rPr>
              <a:t>Trouble with affection</a:t>
            </a:r>
          </a:p>
        </p:txBody>
      </p:sp>
      <p:sp>
        <p:nvSpPr>
          <p:cNvPr id="4" name="Content Placeholder 3"/>
          <p:cNvSpPr>
            <a:spLocks noGrp="1"/>
          </p:cNvSpPr>
          <p:nvPr>
            <p:ph sz="half" idx="4294967295"/>
          </p:nvPr>
        </p:nvSpPr>
        <p:spPr>
          <a:xfrm>
            <a:off x="4572000" y="1905000"/>
            <a:ext cx="4114800" cy="4221163"/>
          </a:xfrm>
        </p:spPr>
        <p:txBody>
          <a:bodyPr>
            <a:normAutofit/>
          </a:bodyPr>
          <a:lstStyle/>
          <a:p>
            <a:r>
              <a:rPr lang="en-US" sz="2800" dirty="0" smtClean="0">
                <a:ea typeface="ＭＳ Ｐゴシック" pitchFamily="1" charset="-128"/>
              </a:rPr>
              <a:t>Irritability, aggressiveness, violence</a:t>
            </a:r>
          </a:p>
          <a:p>
            <a:r>
              <a:rPr lang="en-US" sz="2800" dirty="0" smtClean="0">
                <a:ea typeface="ＭＳ Ｐゴシック" pitchFamily="1" charset="-128"/>
              </a:rPr>
              <a:t>Avoidance of trauma-related situations</a:t>
            </a:r>
          </a:p>
          <a:p>
            <a:r>
              <a:rPr lang="en-US" sz="2800" dirty="0" smtClean="0">
                <a:ea typeface="ＭＳ Ｐゴシック" pitchFamily="1" charset="-128"/>
              </a:rPr>
              <a:t>Drug and alcohol abuse</a:t>
            </a:r>
          </a:p>
          <a:p>
            <a:r>
              <a:rPr lang="en-US" sz="2800" dirty="0" smtClean="0">
                <a:ea typeface="ＭＳ Ｐゴシック" pitchFamily="1" charset="-128"/>
              </a:rPr>
              <a:t>Depression</a:t>
            </a:r>
          </a:p>
          <a:p>
            <a:r>
              <a:rPr lang="en-US" sz="2800" dirty="0" smtClean="0">
                <a:ea typeface="ＭＳ Ｐゴシック" pitchFamily="1" charset="-128"/>
              </a:rPr>
              <a:t>Suicidal thoughts or violence</a:t>
            </a:r>
          </a:p>
        </p:txBody>
      </p:sp>
    </p:spTree>
    <p:extLst>
      <p:ext uri="{BB962C8B-B14F-4D97-AF65-F5344CB8AC3E}">
        <p14:creationId xmlns:p14="http://schemas.microsoft.com/office/powerpoint/2010/main" val="420347429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Title 1"/>
          <p:cNvSpPr>
            <a:spLocks noGrp="1"/>
          </p:cNvSpPr>
          <p:nvPr>
            <p:ph type="title" idx="4294967295"/>
          </p:nvPr>
        </p:nvSpPr>
        <p:spPr/>
        <p:txBody>
          <a:bodyPr/>
          <a:lstStyle/>
          <a:p>
            <a:r>
              <a:rPr lang="en-US" smtClean="0">
                <a:latin typeface="Arial" charset="0"/>
                <a:ea typeface="ＭＳ Ｐゴシック" pitchFamily="1" charset="-128"/>
              </a:rPr>
              <a:t>Collaboration</a:t>
            </a:r>
          </a:p>
        </p:txBody>
      </p:sp>
      <p:sp>
        <p:nvSpPr>
          <p:cNvPr id="306179" name="Content Placeholder 2"/>
          <p:cNvSpPr>
            <a:spLocks noGrp="1"/>
          </p:cNvSpPr>
          <p:nvPr>
            <p:ph idx="4294967295"/>
          </p:nvPr>
        </p:nvSpPr>
        <p:spPr/>
        <p:txBody>
          <a:bodyPr/>
          <a:lstStyle/>
          <a:p>
            <a:r>
              <a:rPr lang="en-US" smtClean="0">
                <a:ea typeface="ＭＳ Ｐゴシック" pitchFamily="1" charset="-128"/>
              </a:rPr>
              <a:t>Holistic approach</a:t>
            </a:r>
          </a:p>
          <a:p>
            <a:r>
              <a:rPr lang="en-US" smtClean="0">
                <a:ea typeface="ＭＳ Ｐゴシック" pitchFamily="1" charset="-128"/>
              </a:rPr>
              <a:t>Pharmacologic therapies</a:t>
            </a:r>
          </a:p>
          <a:p>
            <a:pPr lvl="1"/>
            <a:r>
              <a:rPr lang="en-US" smtClean="0">
                <a:ea typeface="ＭＳ Ｐゴシック" pitchFamily="1" charset="-128"/>
              </a:rPr>
              <a:t>Used as adjunct to psychological treatment</a:t>
            </a:r>
          </a:p>
          <a:p>
            <a:pPr lvl="1"/>
            <a:r>
              <a:rPr lang="en-US" smtClean="0">
                <a:ea typeface="ＭＳ Ｐゴシック" pitchFamily="1" charset="-128"/>
              </a:rPr>
              <a:t>Desire for immediate total relief</a:t>
            </a:r>
          </a:p>
          <a:p>
            <a:pPr lvl="2"/>
            <a:r>
              <a:rPr lang="en-US" smtClean="0">
                <a:ea typeface="ＭＳ Ｐゴシック" pitchFamily="1" charset="-128"/>
              </a:rPr>
              <a:t>May foster chemical abuse, dependency</a:t>
            </a:r>
          </a:p>
          <a:p>
            <a:pPr lvl="1"/>
            <a:r>
              <a:rPr lang="en-US" smtClean="0">
                <a:ea typeface="ＭＳ Ｐゴシック" pitchFamily="1" charset="-128"/>
              </a:rPr>
              <a:t>Benzodiazepines, neuroleptics</a:t>
            </a:r>
          </a:p>
          <a:p>
            <a:pPr lvl="1"/>
            <a:r>
              <a:rPr lang="en-US" smtClean="0">
                <a:ea typeface="ＭＳ Ｐゴシック" pitchFamily="1" charset="-128"/>
              </a:rPr>
              <a:t>Tricyclic antidepressants, SSRIs, lithium</a:t>
            </a:r>
          </a:p>
          <a:p>
            <a:pPr lvl="1"/>
            <a:r>
              <a:rPr lang="en-US" smtClean="0">
                <a:ea typeface="ＭＳ Ｐゴシック" pitchFamily="1" charset="-128"/>
              </a:rPr>
              <a:t>Beta blockers, alpha antagonists</a:t>
            </a:r>
          </a:p>
        </p:txBody>
      </p:sp>
    </p:spTree>
    <p:extLst>
      <p:ext uri="{BB962C8B-B14F-4D97-AF65-F5344CB8AC3E}">
        <p14:creationId xmlns:p14="http://schemas.microsoft.com/office/powerpoint/2010/main" val="31692678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itle 1"/>
          <p:cNvSpPr>
            <a:spLocks noGrp="1"/>
          </p:cNvSpPr>
          <p:nvPr>
            <p:ph type="title" idx="4294967295"/>
          </p:nvPr>
        </p:nvSpPr>
        <p:spPr/>
        <p:txBody>
          <a:bodyPr/>
          <a:lstStyle/>
          <a:p>
            <a:r>
              <a:rPr lang="en-US" smtClean="0">
                <a:latin typeface="Arial" charset="0"/>
                <a:ea typeface="ＭＳ Ｐゴシック" pitchFamily="1" charset="-128"/>
              </a:rPr>
              <a:t>Collaboration </a:t>
            </a:r>
          </a:p>
        </p:txBody>
      </p:sp>
      <p:sp>
        <p:nvSpPr>
          <p:cNvPr id="116739" name="Content Placeholder 2"/>
          <p:cNvSpPr>
            <a:spLocks noGrp="1"/>
          </p:cNvSpPr>
          <p:nvPr>
            <p:ph idx="4294967295"/>
          </p:nvPr>
        </p:nvSpPr>
        <p:spPr/>
        <p:txBody>
          <a:bodyPr/>
          <a:lstStyle/>
          <a:p>
            <a:pPr marL="800100" lvl="2" indent="-342900">
              <a:buFontTx/>
              <a:buChar char="–"/>
            </a:pPr>
            <a:r>
              <a:rPr lang="en-US" sz="2800" smtClean="0">
                <a:ea typeface="ＭＳ Ｐゴシック" pitchFamily="1" charset="-128"/>
              </a:rPr>
              <a:t>Eye movement desensitization and reprocessing (EMDR)</a:t>
            </a:r>
          </a:p>
          <a:p>
            <a:pPr marL="800100" lvl="2" indent="-342900">
              <a:buFontTx/>
              <a:buChar char="–"/>
            </a:pPr>
            <a:r>
              <a:rPr lang="en-US" sz="2800" smtClean="0">
                <a:ea typeface="ＭＳ Ｐゴシック" pitchFamily="1" charset="-128"/>
              </a:rPr>
              <a:t>Psychotherapy</a:t>
            </a:r>
          </a:p>
          <a:p>
            <a:pPr marL="800100" lvl="2" indent="-342900">
              <a:buFontTx/>
              <a:buChar char="–"/>
            </a:pPr>
            <a:r>
              <a:rPr lang="en-US" sz="2800" smtClean="0">
                <a:ea typeface="ＭＳ Ｐゴシック" pitchFamily="1" charset="-128"/>
              </a:rPr>
              <a:t>Elements of several therapy modalities</a:t>
            </a:r>
          </a:p>
          <a:p>
            <a:pPr marL="800100" lvl="2" indent="-342900">
              <a:buFontTx/>
              <a:buChar char="–"/>
            </a:pPr>
            <a:r>
              <a:rPr lang="en-US" sz="2800" smtClean="0">
                <a:ea typeface="ＭＳ Ｐゴシック" pitchFamily="1" charset="-128"/>
              </a:rPr>
              <a:t>Dual stimulation</a:t>
            </a:r>
          </a:p>
          <a:p>
            <a:r>
              <a:rPr lang="en-US" smtClean="0">
                <a:ea typeface="ＭＳ Ｐゴシック" pitchFamily="1" charset="-128"/>
              </a:rPr>
              <a:t>Acupuncture</a:t>
            </a:r>
          </a:p>
          <a:p>
            <a:pPr marL="800100" lvl="2" indent="-342900">
              <a:buFontTx/>
              <a:buChar char="–"/>
            </a:pPr>
            <a:r>
              <a:rPr lang="en-US" sz="2800" smtClean="0">
                <a:ea typeface="ＭＳ Ｐゴシック" pitchFamily="1" charset="-128"/>
              </a:rPr>
              <a:t>Regularly for 3 months or more</a:t>
            </a:r>
          </a:p>
          <a:p>
            <a:pPr marL="800100" lvl="2" indent="-342900">
              <a:buFontTx/>
              <a:buChar char="–"/>
            </a:pPr>
            <a:r>
              <a:rPr lang="en-US" sz="2800" smtClean="0">
                <a:ea typeface="ＭＳ Ｐゴシック" pitchFamily="1" charset="-128"/>
              </a:rPr>
              <a:t>Adjunctive therapy </a:t>
            </a:r>
          </a:p>
        </p:txBody>
      </p:sp>
    </p:spTree>
    <p:extLst>
      <p:ext uri="{BB962C8B-B14F-4D97-AF65-F5344CB8AC3E}">
        <p14:creationId xmlns:p14="http://schemas.microsoft.com/office/powerpoint/2010/main" val="31516880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Title 1"/>
          <p:cNvSpPr>
            <a:spLocks noGrp="1"/>
          </p:cNvSpPr>
          <p:nvPr>
            <p:ph type="title" idx="4294967295"/>
          </p:nvPr>
        </p:nvSpPr>
        <p:spPr/>
        <p:txBody>
          <a:bodyPr>
            <a:normAutofit fontScale="90000"/>
          </a:bodyPr>
          <a:lstStyle/>
          <a:p>
            <a:r>
              <a:rPr lang="en-US" smtClean="0">
                <a:latin typeface="Arial" charset="0"/>
                <a:ea typeface="ＭＳ Ｐゴシック" pitchFamily="1" charset="-128"/>
              </a:rPr>
              <a:t>Nursing Process: </a:t>
            </a:r>
            <a:br>
              <a:rPr lang="en-US" smtClean="0">
                <a:latin typeface="Arial" charset="0"/>
                <a:ea typeface="ＭＳ Ｐゴシック" pitchFamily="1" charset="-128"/>
              </a:rPr>
            </a:br>
            <a:r>
              <a:rPr lang="en-US" smtClean="0">
                <a:latin typeface="Arial" charset="0"/>
                <a:ea typeface="ＭＳ Ｐゴシック" pitchFamily="1" charset="-128"/>
              </a:rPr>
              <a:t>Assessment</a:t>
            </a:r>
          </a:p>
        </p:txBody>
      </p:sp>
      <p:sp>
        <p:nvSpPr>
          <p:cNvPr id="310275" name="Content Placeholder 2"/>
          <p:cNvSpPr>
            <a:spLocks noGrp="1"/>
          </p:cNvSpPr>
          <p:nvPr>
            <p:ph idx="4294967295"/>
          </p:nvPr>
        </p:nvSpPr>
        <p:spPr/>
        <p:txBody>
          <a:bodyPr/>
          <a:lstStyle/>
          <a:p>
            <a:r>
              <a:rPr lang="en-US" smtClean="0">
                <a:ea typeface="ＭＳ Ｐゴシック" pitchFamily="1" charset="-128"/>
              </a:rPr>
              <a:t>Client in hyperousal state may exhibit</a:t>
            </a:r>
          </a:p>
          <a:p>
            <a:pPr lvl="1"/>
            <a:r>
              <a:rPr lang="en-US" smtClean="0">
                <a:ea typeface="ＭＳ Ｐゴシック" pitchFamily="1" charset="-128"/>
              </a:rPr>
              <a:t>Unpredictable, aggressive, bizarre behavior</a:t>
            </a:r>
          </a:p>
          <a:p>
            <a:r>
              <a:rPr lang="en-US" smtClean="0">
                <a:ea typeface="ＭＳ Ｐゴシック" pitchFamily="1" charset="-128"/>
              </a:rPr>
              <a:t>Impact on family</a:t>
            </a:r>
          </a:p>
          <a:p>
            <a:r>
              <a:rPr lang="en-US" smtClean="0">
                <a:ea typeface="ＭＳ Ｐゴシック" pitchFamily="1" charset="-128"/>
              </a:rPr>
              <a:t>Risk factors</a:t>
            </a:r>
          </a:p>
          <a:p>
            <a:pPr lvl="1"/>
            <a:r>
              <a:rPr lang="en-US" smtClean="0">
                <a:ea typeface="ＭＳ Ｐゴシック" pitchFamily="1" charset="-128"/>
              </a:rPr>
              <a:t>Physical</a:t>
            </a:r>
          </a:p>
          <a:p>
            <a:pPr lvl="1"/>
            <a:r>
              <a:rPr lang="en-US" smtClean="0">
                <a:ea typeface="ＭＳ Ｐゴシック" pitchFamily="1" charset="-128"/>
              </a:rPr>
              <a:t>Psychological </a:t>
            </a:r>
          </a:p>
          <a:p>
            <a:pPr lvl="1"/>
            <a:r>
              <a:rPr lang="en-US" smtClean="0">
                <a:ea typeface="ＭＳ Ｐゴシック" pitchFamily="1" charset="-128"/>
              </a:rPr>
              <a:t>Social</a:t>
            </a:r>
          </a:p>
          <a:p>
            <a:r>
              <a:rPr lang="en-US" smtClean="0">
                <a:ea typeface="ＭＳ Ｐゴシック" pitchFamily="1" charset="-128"/>
              </a:rPr>
              <a:t>Assessment interview</a:t>
            </a:r>
          </a:p>
        </p:txBody>
      </p:sp>
    </p:spTree>
    <p:extLst>
      <p:ext uri="{BB962C8B-B14F-4D97-AF65-F5344CB8AC3E}">
        <p14:creationId xmlns:p14="http://schemas.microsoft.com/office/powerpoint/2010/main" val="163196994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itle 1"/>
          <p:cNvSpPr>
            <a:spLocks noGrp="1"/>
          </p:cNvSpPr>
          <p:nvPr>
            <p:ph type="title" idx="4294967295"/>
          </p:nvPr>
        </p:nvSpPr>
        <p:spPr/>
        <p:txBody>
          <a:bodyPr/>
          <a:lstStyle/>
          <a:p>
            <a:r>
              <a:rPr lang="en-US" smtClean="0">
                <a:latin typeface="Arial" charset="0"/>
                <a:ea typeface="ＭＳ Ｐゴシック" pitchFamily="1" charset="-128"/>
              </a:rPr>
              <a:t>Nursing Diagnoses</a:t>
            </a:r>
          </a:p>
        </p:txBody>
      </p:sp>
      <p:sp>
        <p:nvSpPr>
          <p:cNvPr id="312323" name="Content Placeholder 2"/>
          <p:cNvSpPr>
            <a:spLocks noGrp="1"/>
          </p:cNvSpPr>
          <p:nvPr>
            <p:ph idx="4294967295"/>
          </p:nvPr>
        </p:nvSpPr>
        <p:spPr/>
        <p:txBody>
          <a:bodyPr/>
          <a:lstStyle/>
          <a:p>
            <a:r>
              <a:rPr lang="en-US" i="1" smtClean="0">
                <a:ea typeface="ＭＳ Ｐゴシック" pitchFamily="1" charset="-128"/>
              </a:rPr>
              <a:t>Post-Trauma Syndrome</a:t>
            </a:r>
          </a:p>
          <a:p>
            <a:r>
              <a:rPr lang="en-US" i="1" smtClean="0">
                <a:ea typeface="ＭＳ Ｐゴシック" pitchFamily="1" charset="-128"/>
              </a:rPr>
              <a:t>Anxiety</a:t>
            </a:r>
          </a:p>
          <a:p>
            <a:r>
              <a:rPr lang="en-US" i="1" smtClean="0">
                <a:ea typeface="ＭＳ Ｐゴシック" pitchFamily="1" charset="-128"/>
              </a:rPr>
              <a:t>Fear</a:t>
            </a:r>
          </a:p>
          <a:p>
            <a:r>
              <a:rPr lang="en-US" i="1" smtClean="0">
                <a:ea typeface="ＭＳ Ｐゴシック" pitchFamily="1" charset="-128"/>
              </a:rPr>
              <a:t>Ineffective Coping</a:t>
            </a:r>
          </a:p>
          <a:p>
            <a:r>
              <a:rPr lang="en-US" i="1" smtClean="0">
                <a:ea typeface="ＭＳ Ｐゴシック" pitchFamily="1" charset="-128"/>
              </a:rPr>
              <a:t>Compromised Family Coping</a:t>
            </a:r>
          </a:p>
          <a:p>
            <a:r>
              <a:rPr lang="en-US" i="1" smtClean="0">
                <a:ea typeface="ＭＳ Ｐゴシック" pitchFamily="1" charset="-128"/>
              </a:rPr>
              <a:t>Disturbed Sleep Patterns</a:t>
            </a:r>
          </a:p>
          <a:p>
            <a:r>
              <a:rPr lang="en-US" i="1" smtClean="0">
                <a:ea typeface="ＭＳ Ｐゴシック" pitchFamily="1" charset="-128"/>
              </a:rPr>
              <a:t>Risk for Self-Directed Violence</a:t>
            </a:r>
          </a:p>
          <a:p>
            <a:r>
              <a:rPr lang="en-US" i="1" smtClean="0">
                <a:ea typeface="ＭＳ Ｐゴシック" pitchFamily="1" charset="-128"/>
              </a:rPr>
              <a:t>Risk for Other-Directed Violence</a:t>
            </a:r>
          </a:p>
        </p:txBody>
      </p:sp>
    </p:spTree>
    <p:extLst>
      <p:ext uri="{BB962C8B-B14F-4D97-AF65-F5344CB8AC3E}">
        <p14:creationId xmlns:p14="http://schemas.microsoft.com/office/powerpoint/2010/main" val="332870482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itle 1"/>
          <p:cNvSpPr>
            <a:spLocks noGrp="1"/>
          </p:cNvSpPr>
          <p:nvPr>
            <p:ph type="title" idx="4294967295"/>
          </p:nvPr>
        </p:nvSpPr>
        <p:spPr/>
        <p:txBody>
          <a:bodyPr/>
          <a:lstStyle/>
          <a:p>
            <a:r>
              <a:rPr lang="en-US" smtClean="0">
                <a:latin typeface="Arial" charset="0"/>
                <a:ea typeface="ＭＳ Ｐゴシック" pitchFamily="1" charset="-128"/>
              </a:rPr>
              <a:t>Plan</a:t>
            </a:r>
          </a:p>
        </p:txBody>
      </p:sp>
      <p:sp>
        <p:nvSpPr>
          <p:cNvPr id="314371" name="Content Placeholder 2"/>
          <p:cNvSpPr>
            <a:spLocks noGrp="1"/>
          </p:cNvSpPr>
          <p:nvPr>
            <p:ph idx="4294967295"/>
          </p:nvPr>
        </p:nvSpPr>
        <p:spPr/>
        <p:txBody>
          <a:bodyPr/>
          <a:lstStyle/>
          <a:p>
            <a:r>
              <a:rPr lang="en-US" smtClean="0">
                <a:ea typeface="ＭＳ Ｐゴシック" pitchFamily="1" charset="-128"/>
              </a:rPr>
              <a:t>Reduce high levels of anxiety</a:t>
            </a:r>
          </a:p>
          <a:p>
            <a:r>
              <a:rPr lang="en-US" smtClean="0">
                <a:ea typeface="ＭＳ Ｐゴシック" pitchFamily="1" charset="-128"/>
              </a:rPr>
              <a:t>Improve quality of life</a:t>
            </a:r>
          </a:p>
          <a:p>
            <a:r>
              <a:rPr lang="en-US" smtClean="0">
                <a:ea typeface="ＭＳ Ｐゴシック" pitchFamily="1" charset="-128"/>
              </a:rPr>
              <a:t>Verbalize feeling less anxious</a:t>
            </a:r>
          </a:p>
          <a:p>
            <a:r>
              <a:rPr lang="en-US" smtClean="0">
                <a:ea typeface="ＭＳ Ｐゴシック" pitchFamily="1" charset="-128"/>
              </a:rPr>
              <a:t>Develop effective coping behaviors</a:t>
            </a:r>
          </a:p>
          <a:p>
            <a:r>
              <a:rPr lang="en-US" smtClean="0">
                <a:ea typeface="ＭＳ Ｐゴシック" pitchFamily="1" charset="-128"/>
              </a:rPr>
              <a:t>Utilize support system when anxious</a:t>
            </a:r>
          </a:p>
          <a:p>
            <a:r>
              <a:rPr lang="en-US" smtClean="0">
                <a:ea typeface="ＭＳ Ｐゴシック" pitchFamily="1" charset="-128"/>
              </a:rPr>
              <a:t>Describe a state of spiritual well-being</a:t>
            </a:r>
          </a:p>
        </p:txBody>
      </p:sp>
    </p:spTree>
    <p:extLst>
      <p:ext uri="{BB962C8B-B14F-4D97-AF65-F5344CB8AC3E}">
        <p14:creationId xmlns:p14="http://schemas.microsoft.com/office/powerpoint/2010/main" val="25179523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Title 1"/>
          <p:cNvSpPr>
            <a:spLocks noGrp="1"/>
          </p:cNvSpPr>
          <p:nvPr>
            <p:ph type="title" idx="4294967295"/>
          </p:nvPr>
        </p:nvSpPr>
        <p:spPr/>
        <p:txBody>
          <a:bodyPr/>
          <a:lstStyle/>
          <a:p>
            <a:r>
              <a:rPr lang="en-US" smtClean="0">
                <a:latin typeface="Arial" charset="0"/>
                <a:ea typeface="ＭＳ Ｐゴシック" pitchFamily="1" charset="-128"/>
              </a:rPr>
              <a:t>Implementation</a:t>
            </a:r>
          </a:p>
        </p:txBody>
      </p:sp>
      <p:sp>
        <p:nvSpPr>
          <p:cNvPr id="316419" name="Content Placeholder 2"/>
          <p:cNvSpPr>
            <a:spLocks noGrp="1"/>
          </p:cNvSpPr>
          <p:nvPr>
            <p:ph idx="4294967295"/>
          </p:nvPr>
        </p:nvSpPr>
        <p:spPr/>
        <p:txBody>
          <a:bodyPr/>
          <a:lstStyle/>
          <a:p>
            <a:r>
              <a:rPr lang="en-US" smtClean="0">
                <a:ea typeface="ＭＳ Ｐゴシック" pitchFamily="1" charset="-128"/>
              </a:rPr>
              <a:t>Mild symptoms present for 4 weeks or less</a:t>
            </a:r>
          </a:p>
          <a:p>
            <a:pPr lvl="1"/>
            <a:r>
              <a:rPr lang="en-US" smtClean="0">
                <a:ea typeface="ＭＳ Ｐゴシック" pitchFamily="1" charset="-128"/>
              </a:rPr>
              <a:t>Ensure/confirm client’s safety, shelter</a:t>
            </a:r>
          </a:p>
          <a:p>
            <a:pPr lvl="1"/>
            <a:r>
              <a:rPr lang="en-US" smtClean="0">
                <a:ea typeface="ＭＳ Ｐゴシック" pitchFamily="1" charset="-128"/>
              </a:rPr>
              <a:t>Note information to follow up in a month </a:t>
            </a:r>
          </a:p>
          <a:p>
            <a:r>
              <a:rPr lang="en-US" smtClean="0">
                <a:ea typeface="ＭＳ Ｐゴシック" pitchFamily="1" charset="-128"/>
              </a:rPr>
              <a:t>Symptoms present within first 3 months</a:t>
            </a:r>
          </a:p>
          <a:p>
            <a:pPr lvl="1"/>
            <a:r>
              <a:rPr lang="en-US" smtClean="0">
                <a:ea typeface="ＭＳ Ｐゴシック" pitchFamily="1" charset="-128"/>
              </a:rPr>
              <a:t>Refer client for psychological therapy</a:t>
            </a:r>
          </a:p>
          <a:p>
            <a:pPr lvl="2"/>
            <a:r>
              <a:rPr lang="en-US" smtClean="0">
                <a:ea typeface="ＭＳ Ｐゴシック" pitchFamily="1" charset="-128"/>
              </a:rPr>
              <a:t>CBT or EMDR</a:t>
            </a:r>
          </a:p>
          <a:p>
            <a:pPr lvl="1"/>
            <a:r>
              <a:rPr lang="en-US" smtClean="0">
                <a:ea typeface="ＭＳ Ｐゴシック" pitchFamily="1" charset="-128"/>
              </a:rPr>
              <a:t>Therapy should focus directly on trauma</a:t>
            </a:r>
          </a:p>
          <a:p>
            <a:endParaRPr lang="en-US" smtClean="0">
              <a:ea typeface="ＭＳ Ｐゴシック" pitchFamily="1" charset="-128"/>
            </a:endParaRPr>
          </a:p>
        </p:txBody>
      </p:sp>
    </p:spTree>
    <p:extLst>
      <p:ext uri="{BB962C8B-B14F-4D97-AF65-F5344CB8AC3E}">
        <p14:creationId xmlns:p14="http://schemas.microsoft.com/office/powerpoint/2010/main" val="38749129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Title 1"/>
          <p:cNvSpPr>
            <a:spLocks noGrp="1"/>
          </p:cNvSpPr>
          <p:nvPr>
            <p:ph type="title" idx="4294967295"/>
          </p:nvPr>
        </p:nvSpPr>
        <p:spPr/>
        <p:txBody>
          <a:bodyPr/>
          <a:lstStyle/>
          <a:p>
            <a:r>
              <a:rPr lang="en-US" smtClean="0">
                <a:latin typeface="Arial" charset="0"/>
                <a:ea typeface="ＭＳ Ｐゴシック" pitchFamily="1" charset="-128"/>
              </a:rPr>
              <a:t>Implementation, </a:t>
            </a:r>
            <a:r>
              <a:rPr lang="en-US" sz="2800" i="1" smtClean="0">
                <a:latin typeface="Arial" charset="0"/>
                <a:ea typeface="ＭＳ Ｐゴシック" pitchFamily="1" charset="-128"/>
              </a:rPr>
              <a:t>continued</a:t>
            </a:r>
            <a:endParaRPr lang="en-US" i="1" smtClean="0">
              <a:latin typeface="Arial" charset="0"/>
              <a:ea typeface="ＭＳ Ｐゴシック" pitchFamily="1" charset="-128"/>
            </a:endParaRPr>
          </a:p>
        </p:txBody>
      </p:sp>
      <p:sp>
        <p:nvSpPr>
          <p:cNvPr id="318467" name="Content Placeholder 2"/>
          <p:cNvSpPr>
            <a:spLocks noGrp="1"/>
          </p:cNvSpPr>
          <p:nvPr>
            <p:ph idx="4294967295"/>
          </p:nvPr>
        </p:nvSpPr>
        <p:spPr/>
        <p:txBody>
          <a:bodyPr/>
          <a:lstStyle/>
          <a:p>
            <a:r>
              <a:rPr lang="en-US" dirty="0" smtClean="0">
                <a:ea typeface="ＭＳ Ｐゴシック" pitchFamily="1" charset="-128"/>
              </a:rPr>
              <a:t>Symptoms present for 3</a:t>
            </a:r>
            <a:r>
              <a:rPr lang="en-US" dirty="0" smtClean="0">
                <a:ea typeface="ＭＳ Ｐゴシック" pitchFamily="1" charset="-128"/>
                <a:cs typeface="Arial" charset="0"/>
              </a:rPr>
              <a:t>–</a:t>
            </a:r>
            <a:r>
              <a:rPr lang="en-US" dirty="0" smtClean="0">
                <a:ea typeface="ＭＳ Ｐゴシック" pitchFamily="1" charset="-128"/>
              </a:rPr>
              <a:t>4 months</a:t>
            </a:r>
          </a:p>
          <a:p>
            <a:pPr lvl="1"/>
            <a:r>
              <a:rPr lang="en-US" dirty="0" smtClean="0">
                <a:ea typeface="ＭＳ Ｐゴシック" pitchFamily="1" charset="-128"/>
              </a:rPr>
              <a:t>Refer for CBT, Body </a:t>
            </a:r>
            <a:r>
              <a:rPr lang="en-US" dirty="0">
                <a:ea typeface="ＭＳ Ｐゴシック" pitchFamily="1" charset="-128"/>
              </a:rPr>
              <a:t>C</a:t>
            </a:r>
            <a:r>
              <a:rPr lang="en-US" dirty="0" smtClean="0">
                <a:ea typeface="ＭＳ Ｐゴシック" pitchFamily="1" charset="-128"/>
              </a:rPr>
              <a:t>entered Therapy</a:t>
            </a:r>
          </a:p>
          <a:p>
            <a:pPr lvl="1"/>
            <a:r>
              <a:rPr lang="en-US" dirty="0" smtClean="0">
                <a:ea typeface="ＭＳ Ｐゴシック" pitchFamily="1" charset="-128"/>
              </a:rPr>
              <a:t>Help client understand best results will be</a:t>
            </a:r>
          </a:p>
          <a:p>
            <a:pPr lvl="2"/>
            <a:r>
              <a:rPr lang="en-US" dirty="0" smtClean="0">
                <a:ea typeface="ＭＳ Ｐゴシック" pitchFamily="1" charset="-128"/>
              </a:rPr>
              <a:t>Weekly therapy</a:t>
            </a:r>
          </a:p>
          <a:p>
            <a:pPr lvl="2"/>
            <a:r>
              <a:rPr lang="en-US" dirty="0" smtClean="0">
                <a:ea typeface="ＭＳ Ｐゴシック" pitchFamily="1" charset="-128"/>
              </a:rPr>
              <a:t>With same experienced therapist</a:t>
            </a:r>
          </a:p>
          <a:p>
            <a:r>
              <a:rPr lang="en-US" dirty="0" smtClean="0">
                <a:ea typeface="ＭＳ Ｐゴシック" pitchFamily="1" charset="-128"/>
              </a:rPr>
              <a:t>Pharmacologic therapy if client</a:t>
            </a:r>
          </a:p>
          <a:p>
            <a:pPr lvl="1"/>
            <a:r>
              <a:rPr lang="en-US" dirty="0" smtClean="0">
                <a:ea typeface="ＭＳ Ｐゴシック" pitchFamily="1" charset="-128"/>
              </a:rPr>
              <a:t>Nonresponsive to trauma-focused therapy</a:t>
            </a:r>
          </a:p>
          <a:p>
            <a:pPr lvl="1"/>
            <a:r>
              <a:rPr lang="en-US" dirty="0" smtClean="0">
                <a:ea typeface="ＭＳ Ｐゴシック" pitchFamily="1" charset="-128"/>
              </a:rPr>
              <a:t>Refuses therapy</a:t>
            </a:r>
          </a:p>
          <a:p>
            <a:pPr lvl="1"/>
            <a:r>
              <a:rPr lang="en-US" dirty="0" smtClean="0">
                <a:ea typeface="ＭＳ Ｐゴシック" pitchFamily="1" charset="-128"/>
              </a:rPr>
              <a:t>Likely to re-experience trauma </a:t>
            </a:r>
          </a:p>
        </p:txBody>
      </p:sp>
    </p:spTree>
    <p:extLst>
      <p:ext uri="{BB962C8B-B14F-4D97-AF65-F5344CB8AC3E}">
        <p14:creationId xmlns:p14="http://schemas.microsoft.com/office/powerpoint/2010/main" val="330006547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Title 1"/>
          <p:cNvSpPr>
            <a:spLocks noGrp="1"/>
          </p:cNvSpPr>
          <p:nvPr>
            <p:ph type="title" idx="4294967295"/>
          </p:nvPr>
        </p:nvSpPr>
        <p:spPr/>
        <p:txBody>
          <a:bodyPr/>
          <a:lstStyle/>
          <a:p>
            <a:r>
              <a:rPr lang="en-US" smtClean="0">
                <a:latin typeface="Arial" charset="0"/>
                <a:ea typeface="ＭＳ Ｐゴシック" pitchFamily="1" charset="-128"/>
              </a:rPr>
              <a:t>Evaluation</a:t>
            </a:r>
          </a:p>
        </p:txBody>
      </p:sp>
      <p:sp>
        <p:nvSpPr>
          <p:cNvPr id="320515" name="Content Placeholder 2"/>
          <p:cNvSpPr>
            <a:spLocks noGrp="1"/>
          </p:cNvSpPr>
          <p:nvPr>
            <p:ph idx="4294967295"/>
          </p:nvPr>
        </p:nvSpPr>
        <p:spPr/>
        <p:txBody>
          <a:bodyPr/>
          <a:lstStyle/>
          <a:p>
            <a:r>
              <a:rPr lang="en-US" smtClean="0">
                <a:ea typeface="ＭＳ Ｐゴシック" pitchFamily="1" charset="-128"/>
              </a:rPr>
              <a:t>Client utilizes self-calming techniques</a:t>
            </a:r>
          </a:p>
          <a:p>
            <a:r>
              <a:rPr lang="en-US" smtClean="0">
                <a:ea typeface="ＭＳ Ｐゴシック" pitchFamily="1" charset="-128"/>
              </a:rPr>
              <a:t>Client experiences fewer cognitive distortions and decreased ruminations or obsessions</a:t>
            </a:r>
          </a:p>
          <a:p>
            <a:r>
              <a:rPr lang="en-US" smtClean="0">
                <a:ea typeface="ＭＳ Ｐゴシック" pitchFamily="1" charset="-128"/>
              </a:rPr>
              <a:t>Client will decrease time spent ruminating over worries</a:t>
            </a:r>
          </a:p>
        </p:txBody>
      </p:sp>
    </p:spTree>
    <p:extLst>
      <p:ext uri="{BB962C8B-B14F-4D97-AF65-F5344CB8AC3E}">
        <p14:creationId xmlns:p14="http://schemas.microsoft.com/office/powerpoint/2010/main" val="319523107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itle 1"/>
          <p:cNvSpPr>
            <a:spLocks noGrp="1"/>
          </p:cNvSpPr>
          <p:nvPr>
            <p:ph type="title" idx="4294967295"/>
          </p:nvPr>
        </p:nvSpPr>
        <p:spPr/>
        <p:txBody>
          <a:bodyPr/>
          <a:lstStyle/>
          <a:p>
            <a:r>
              <a:rPr lang="en-US" smtClean="0">
                <a:latin typeface="Arial" charset="0"/>
                <a:ea typeface="ＭＳ Ｐゴシック" pitchFamily="1" charset="-128"/>
              </a:rPr>
              <a:t>Health Care</a:t>
            </a:r>
          </a:p>
        </p:txBody>
      </p:sp>
      <p:sp>
        <p:nvSpPr>
          <p:cNvPr id="322563" name="Content Placeholder 2"/>
          <p:cNvSpPr>
            <a:spLocks noGrp="1"/>
          </p:cNvSpPr>
          <p:nvPr>
            <p:ph idx="4294967295"/>
          </p:nvPr>
        </p:nvSpPr>
        <p:spPr/>
        <p:txBody>
          <a:bodyPr/>
          <a:lstStyle/>
          <a:p>
            <a:r>
              <a:rPr lang="en-US" smtClean="0">
                <a:ea typeface="ＭＳ Ｐゴシック" pitchFamily="1" charset="-128"/>
              </a:rPr>
              <a:t>Nurse ethically responsible to be knowledgeable about community resources</a:t>
            </a:r>
          </a:p>
        </p:txBody>
      </p:sp>
    </p:spTree>
    <p:extLst>
      <p:ext uri="{BB962C8B-B14F-4D97-AF65-F5344CB8AC3E}">
        <p14:creationId xmlns:p14="http://schemas.microsoft.com/office/powerpoint/2010/main" val="42296858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214</TotalTime>
  <Words>2236</Words>
  <Application>Microsoft Office PowerPoint</Application>
  <PresentationFormat>On-screen Show (4:3)</PresentationFormat>
  <Paragraphs>650</Paragraphs>
  <Slides>99</Slides>
  <Notes>69</Notes>
  <HiddenSlides>0</HiddenSlides>
  <MMClips>0</MMClips>
  <ScaleCrop>false</ScaleCrop>
  <HeadingPairs>
    <vt:vector size="4" baseType="variant">
      <vt:variant>
        <vt:lpstr>Theme</vt:lpstr>
      </vt:variant>
      <vt:variant>
        <vt:i4>1</vt:i4>
      </vt:variant>
      <vt:variant>
        <vt:lpstr>Slide Titles</vt:lpstr>
      </vt:variant>
      <vt:variant>
        <vt:i4>99</vt:i4>
      </vt:variant>
    </vt:vector>
  </HeadingPairs>
  <TitlesOfParts>
    <vt:vector size="100" baseType="lpstr">
      <vt:lpstr>Flow</vt:lpstr>
      <vt:lpstr>Concepts of Mental Health Nursing</vt:lpstr>
      <vt:lpstr>Concept Definitions</vt:lpstr>
      <vt:lpstr>  Stress &amp; Coping Exemplars</vt:lpstr>
      <vt:lpstr>Stress Model Review</vt:lpstr>
      <vt:lpstr>PowerPoint Presentation</vt:lpstr>
      <vt:lpstr>PowerPoint Presentation</vt:lpstr>
      <vt:lpstr>Stressors</vt:lpstr>
      <vt:lpstr>PowerPoint Presentation</vt:lpstr>
      <vt:lpstr>PowerPoint Presentation</vt:lpstr>
      <vt:lpstr>Coping</vt:lpstr>
      <vt:lpstr>PowerPoint Presentation</vt:lpstr>
      <vt:lpstr>Indicators of Stress</vt:lpstr>
      <vt:lpstr>PowerPoint Presentation</vt:lpstr>
      <vt:lpstr>PowerPoint Presentation</vt:lpstr>
      <vt:lpstr>Ego Defense Mechanisms</vt:lpstr>
      <vt:lpstr>PowerPoint Presentation</vt:lpstr>
      <vt:lpstr>PowerPoint Presentation</vt:lpstr>
      <vt:lpstr>Alterations from Normal Coping Responses Assessment:</vt:lpstr>
      <vt:lpstr>PowerPoint Presentation</vt:lpstr>
      <vt:lpstr>Exemplar: Anxiety Disorders</vt:lpstr>
      <vt:lpstr>Exemplar: Anxiety</vt:lpstr>
      <vt:lpstr>Pathophysiology and Etiology</vt:lpstr>
      <vt:lpstr>PowerPoint Presentation</vt:lpstr>
      <vt:lpstr>Anxiety Theories</vt:lpstr>
      <vt:lpstr>Anxiety Theories, continued</vt:lpstr>
      <vt:lpstr>Figure 28-6   Ligands: Agonists and antagonists. Agonists and antagonists bind to the same binding site as transmitters. An agonist has potency, so it activates the cell biologically A, while antagonists bind and have no potency B, An antagonist produces its effect by blocking the binding site, preventing a transmitter from binding, and producing its biological effect.  Source: Smock, T. K. (1999). Psysiological psychology: A Neuroscience approach. Upper Saddle River, NJ: Prentice Hall. Used with permission.</vt:lpstr>
      <vt:lpstr>PowerPoint Presentation</vt:lpstr>
      <vt:lpstr>Anxiety Theories, continued</vt:lpstr>
      <vt:lpstr>Etiology</vt:lpstr>
      <vt:lpstr>Risk Factors</vt:lpstr>
      <vt:lpstr>Clinical Manifestations</vt:lpstr>
      <vt:lpstr>Clinical Manifestations, continued</vt:lpstr>
      <vt:lpstr>Clinical Manifestations, continued</vt:lpstr>
      <vt:lpstr>Clinical Manifestations, continued</vt:lpstr>
      <vt:lpstr>Clinical Manifestations, continued</vt:lpstr>
      <vt:lpstr>Clinical Manifestations</vt:lpstr>
      <vt:lpstr>Clinical Manifestations, continued</vt:lpstr>
      <vt:lpstr>Collaboration </vt:lpstr>
      <vt:lpstr>Pharmacologic Therapies</vt:lpstr>
      <vt:lpstr>PowerPoint Presentation</vt:lpstr>
      <vt:lpstr>Cognitive and Behavioral Therapy</vt:lpstr>
      <vt:lpstr>Complementary and Alternative Therapies</vt:lpstr>
      <vt:lpstr>Nursing Process:  Assessment</vt:lpstr>
      <vt:lpstr>Nursing Diagnoses</vt:lpstr>
      <vt:lpstr>Plan</vt:lpstr>
      <vt:lpstr>Implementation</vt:lpstr>
      <vt:lpstr>Implementation</vt:lpstr>
      <vt:lpstr>Evaluation</vt:lpstr>
      <vt:lpstr>Exemplar:  Obsessive Compulsive Disorder (OCD)</vt:lpstr>
      <vt:lpstr>Pathophysiology and Etiology</vt:lpstr>
      <vt:lpstr>Clinical Manifestations</vt:lpstr>
      <vt:lpstr>Clinical Manifestations, continued</vt:lpstr>
      <vt:lpstr>Clinical Manifestations, continued</vt:lpstr>
      <vt:lpstr>Collaboration</vt:lpstr>
      <vt:lpstr>Collaboration </vt:lpstr>
      <vt:lpstr>Nursing Process:  Assessment</vt:lpstr>
      <vt:lpstr>Nursing Diagnoses</vt:lpstr>
      <vt:lpstr>Plan</vt:lpstr>
      <vt:lpstr>Implementation</vt:lpstr>
      <vt:lpstr>Evaluation</vt:lpstr>
      <vt:lpstr>Health Care</vt:lpstr>
      <vt:lpstr>PowerPoint Presentation</vt:lpstr>
      <vt:lpstr>PowerPoint Presentation</vt:lpstr>
      <vt:lpstr>Exemplar: Phobias</vt:lpstr>
      <vt:lpstr>Exemplar:  Phobias</vt:lpstr>
      <vt:lpstr>Phobias</vt:lpstr>
      <vt:lpstr>Predisposing Factors for Phobias</vt:lpstr>
      <vt:lpstr>Clinical Manifestations</vt:lpstr>
      <vt:lpstr>Agoraphobia</vt:lpstr>
      <vt:lpstr>Social Phobia</vt:lpstr>
      <vt:lpstr>Specific Phobias</vt:lpstr>
      <vt:lpstr>Collaboration</vt:lpstr>
      <vt:lpstr>Collaboration, continued</vt:lpstr>
      <vt:lpstr>Nursing Process:  Assessment</vt:lpstr>
      <vt:lpstr>Nursing Diagnoses </vt:lpstr>
      <vt:lpstr>Plan</vt:lpstr>
      <vt:lpstr>Implementation</vt:lpstr>
      <vt:lpstr>Implementation, continued</vt:lpstr>
      <vt:lpstr>Evaluation</vt:lpstr>
      <vt:lpstr>PowerPoint Presentation</vt:lpstr>
      <vt:lpstr>PowerPoint Presentation</vt:lpstr>
      <vt:lpstr>PowerPoint Presentation</vt:lpstr>
      <vt:lpstr>Exemplar:  Post-Traumatic Stress Disorder</vt:lpstr>
      <vt:lpstr>PowerPoint Presentation</vt:lpstr>
      <vt:lpstr>PTSD</vt:lpstr>
      <vt:lpstr>Risk Factors for PTSD</vt:lpstr>
      <vt:lpstr>Clinical Manifestations</vt:lpstr>
      <vt:lpstr>Categories</vt:lpstr>
      <vt:lpstr>Clinical Manifestations in Children</vt:lpstr>
      <vt:lpstr>Clinical Manifestations</vt:lpstr>
      <vt:lpstr>Collaboration</vt:lpstr>
      <vt:lpstr>Collaboration </vt:lpstr>
      <vt:lpstr>Nursing Process:  Assessment</vt:lpstr>
      <vt:lpstr>Nursing Diagnoses</vt:lpstr>
      <vt:lpstr>Plan</vt:lpstr>
      <vt:lpstr>Implementation</vt:lpstr>
      <vt:lpstr>Implementation, continued</vt:lpstr>
      <vt:lpstr>Evaluation</vt:lpstr>
      <vt:lpstr>Health Care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Mental Health Nursing</dc:title>
  <dc:creator>Donna Penn</dc:creator>
  <cp:lastModifiedBy>Stephanie Horner</cp:lastModifiedBy>
  <cp:revision>17</cp:revision>
  <dcterms:created xsi:type="dcterms:W3CDTF">2012-08-07T13:27:01Z</dcterms:created>
  <dcterms:modified xsi:type="dcterms:W3CDTF">2015-01-12T20:30:57Z</dcterms:modified>
</cp:coreProperties>
</file>