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281" r:id="rId3"/>
    <p:sldId id="282" r:id="rId4"/>
    <p:sldId id="277" r:id="rId5"/>
    <p:sldId id="305" r:id="rId6"/>
    <p:sldId id="278" r:id="rId7"/>
    <p:sldId id="279" r:id="rId8"/>
    <p:sldId id="296" r:id="rId9"/>
    <p:sldId id="298" r:id="rId10"/>
    <p:sldId id="295" r:id="rId11"/>
    <p:sldId id="294" r:id="rId12"/>
    <p:sldId id="299" r:id="rId13"/>
    <p:sldId id="293" r:id="rId14"/>
    <p:sldId id="256" r:id="rId15"/>
    <p:sldId id="259" r:id="rId16"/>
    <p:sldId id="257" r:id="rId17"/>
    <p:sldId id="265" r:id="rId18"/>
    <p:sldId id="266" r:id="rId19"/>
    <p:sldId id="260" r:id="rId20"/>
    <p:sldId id="261" r:id="rId21"/>
    <p:sldId id="273" r:id="rId22"/>
    <p:sldId id="292" r:id="rId23"/>
    <p:sldId id="300" r:id="rId24"/>
    <p:sldId id="303" r:id="rId25"/>
    <p:sldId id="301" r:id="rId26"/>
    <p:sldId id="302" r:id="rId27"/>
    <p:sldId id="304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D514DE-F845-4636-AD76-62048BEE65D6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6465B6-0C51-4688-AEFF-F23CBE4CA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0C2D9F-3662-4DEC-9D73-FF4A971996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Send in female health care workers when possible and include husband or male figure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EEF511-12D5-4253-B06F-1FE51184C6F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We have a job to do so you have to get it done not call someone else..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9A05D-D117-4D4A-978A-639F8EE462D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12C3A-EA4B-4331-8421-0D0231044F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It doesn’t tell me much. Do you agree or disagree? Whites within the state of NJ alone have different cultures. When I ask a student where they were born and they say Africa …I say Africa is a continent not a country. Within different regions of a country they often have cultural differences….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44A82-FE11-458A-9B1F-274D06936B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Give a minute to reflect and ask for some of their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41B05A-5E49-4AE6-9F7B-22FBF2B60EA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MCCC Nursing Program Concept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61599-7CDD-49A4-B124-52A0EABC19F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Treat school like your job – professor boss – 40 hours a week – family – work – school –transportation – back up child care – save money before you get started in nursing 1 – murphy's law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FFE1AC-9719-4612-B413-DC217ED9BB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062A1-529A-4AE0-B120-369D7463C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8B9062-D387-4A9E-9E46-22EE517BC3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When it comes to culture and diversity we first must self-assess.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B090FE-F653-4628-B9F6-9B4E6B2930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More on this later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FE9DA9-6388-4CD1-BD2E-75873AC1DAB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Folk medicine vs. western medicine – take a pill for everything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6127F-E246-4B90-AB8B-4202D3FF52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Nutrition, diets, hygiene, communication styles, beliefs regarding wellness, illness, medical therapies, birth and death.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583B16-9842-41FF-B0CC-C7688F6ECC0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Rock worshipping story - As health care providers we first need to understand who we are; our beliefs, prejudices, bias, etc.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ADE2-2E08-4D14-A81D-EF01DF186CF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158C-001B-4F54-91E7-042AE10315CC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0B28-73CB-495F-A0C6-296CEA4F8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7DCB-8470-4D5D-A286-31A7FC0B022A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EC4F-B186-4205-A169-F1C9EE4BB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8447-93AC-4F82-889F-C2C2B1E613DD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3F1C-EF94-477F-9A2D-5BE124E05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C34A-4B8E-4D81-93E7-CE2FB57D3553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6CF50-D8C0-4F03-8C48-72C5B2F7F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22D5-77D1-4DD3-B93B-7AA7298FEE35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6540-E325-4B85-92AC-D625F21CA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0B00-1235-4EC0-AB7D-BEE2068B38E6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9085-4C26-4826-AF0D-8F4B89CD5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3BC9-E71D-4FBB-A9A0-20B1834962BC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2F77-A6A9-472A-B821-C5C9F58BC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57EF-0008-44FB-8393-DF66580A3C5F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55EC4-ED77-487B-811F-E323E9D89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5C81-E0A3-475F-9EF5-D1CB442C6126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EE9C-9FE2-4C47-A8F7-661CB8AAD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7513F-C1AD-462C-AE06-8824DC56C2AD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7B81-5800-4A36-AFB9-6E5D33BED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1B87-6CCB-40A1-812E-39457B5620E7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FF63-BCD3-4833-AB0B-833E7E2C1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91FE97-2F0B-42BD-B3F5-70B1EF0B4BD1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650E5-84C1-4D17-9CA8-5AF274F542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enk@mc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ccc.edu/nursi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NRS 102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Kimberlee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Franken- email preferred: </a:t>
            </a:r>
            <a:r>
              <a:rPr lang="en-US" dirty="0" smtClean="0">
                <a:latin typeface="Comic Sans MS" pitchFamily="66" charset="0"/>
                <a:hlinkClick r:id="rId3"/>
              </a:rPr>
              <a:t>frankenk@mccc.edu</a:t>
            </a:r>
            <a:endParaRPr lang="en-US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Course Outline Summer 2013 NSG102</a:t>
            </a:r>
          </a:p>
          <a:p>
            <a:pPr>
              <a:defRPr/>
            </a:pPr>
            <a:r>
              <a:rPr lang="en-US" dirty="0" smtClean="0">
                <a:latin typeface="Comic Sans MS" pitchFamily="66" charset="0"/>
                <a:hlinkClick r:id="rId4"/>
              </a:rPr>
              <a:t>www.mccc.edu/nursing</a:t>
            </a:r>
            <a:endParaRPr lang="en-US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49763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sz="8000" smtClean="0">
                <a:solidFill>
                  <a:srgbClr val="92D050"/>
                </a:solidFill>
                <a:latin typeface="Lucida Handwriting" pitchFamily="66" charset="0"/>
              </a:rPr>
              <a:t>Culture…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895600"/>
          </a:xfrm>
        </p:spPr>
        <p:txBody>
          <a:bodyPr/>
          <a:lstStyle/>
          <a:p>
            <a:r>
              <a:rPr lang="en-US" sz="3200" b="1" smtClean="0">
                <a:solidFill>
                  <a:srgbClr val="000000"/>
                </a:solidFill>
                <a:latin typeface="Comic Sans MS" pitchFamily="66" charset="0"/>
              </a:rPr>
              <a:t>Learning Objective #2</a:t>
            </a:r>
            <a: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200" smtClean="0">
                <a:solidFill>
                  <a:srgbClr val="000000"/>
                </a:solidFill>
                <a:latin typeface="Comic Sans MS" pitchFamily="66" charset="0"/>
              </a:rPr>
              <a:t>Cul</a:t>
            </a:r>
            <a:r>
              <a:rPr lang="en-US" sz="3200" smtClean="0">
                <a:latin typeface="Comic Sans MS" pitchFamily="66" charset="0"/>
              </a:rPr>
              <a:t>tural and religious differences may affect an individual’s lifestyle and healthcare choices…</a:t>
            </a:r>
          </a:p>
        </p:txBody>
      </p:sp>
      <p:pic>
        <p:nvPicPr>
          <p:cNvPr id="13315" name="Picture 4" descr="C:\Users\kimberlee\AppData\Local\Microsoft\Windows\Temporary Internet Files\Content.IE5\F5VG9ISY\MC9000299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078413"/>
            <a:ext cx="1198563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C:\Users\kimberlee\AppData\Local\Microsoft\Windows\Temporary Internet Files\Content.IE5\F5VG9ISY\MC9003906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52400"/>
            <a:ext cx="18256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C:\Users\kimberlee\AppData\Local\Microsoft\Windows\Temporary Internet Files\Content.IE5\SOXQVA55\MC9003248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116513"/>
            <a:ext cx="1243013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2" descr="C:\Users\kimberlee\AppData\Local\Microsoft\Windows\Temporary Internet Files\Content.IE5\F5VG9ISY\MC9004360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908550"/>
            <a:ext cx="173355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 descr="C:\Users\kimberlee\AppData\Local\Microsoft\Windows\Temporary Internet Files\Content.IE5\SOXQVA55\MC90020052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18256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5" descr="C:\Users\kimberlee\AppData\Local\Microsoft\Windows\Temporary Internet Files\Content.IE5\3QBRVBQ2\MC9003103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152400"/>
            <a:ext cx="176212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800" b="1" smtClean="0">
                <a:latin typeface="Comic Sans MS" pitchFamily="66" charset="0"/>
              </a:rPr>
              <a:t>Learning Objective #3:</a:t>
            </a: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smtClean="0">
                <a:latin typeface="Comic Sans MS" pitchFamily="66" charset="0"/>
              </a:rPr>
              <a:t>t is important for the nurse to have self knowledge about pre judgment and bias related to culture and diversity. </a:t>
            </a:r>
          </a:p>
        </p:txBody>
      </p:sp>
      <p:pic>
        <p:nvPicPr>
          <p:cNvPr id="14339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638800"/>
            <a:ext cx="1228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8600"/>
            <a:ext cx="19812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>
                <a:latin typeface="Comic Sans MS" pitchFamily="66" charset="0"/>
              </a:rPr>
              <a:t>Cultural Sensitivity</a:t>
            </a:r>
            <a:r>
              <a:rPr lang="en-US" smtClean="0">
                <a:latin typeface="Comic Sans MS" pitchFamily="66" charset="0"/>
              </a:rPr>
              <a:t>:</a:t>
            </a:r>
          </a:p>
        </p:txBody>
      </p:sp>
      <p:pic>
        <p:nvPicPr>
          <p:cNvPr id="15363" name="Picture 2" descr="http://www.uvm.edu/~cdci/prlc/unit3_slide/img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811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4000" b="1" smtClean="0">
                <a:latin typeface="Comic Sans MS" pitchFamily="66" charset="0"/>
              </a:rPr>
              <a:t>What does culture have to do with health care ?</a:t>
            </a:r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39624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endParaRPr lang="en-US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Cultural patterns are learned by people living   together in a society.  </a:t>
            </a:r>
          </a:p>
          <a:p>
            <a:pPr>
              <a:buFont typeface="Arial" charset="0"/>
              <a:buChar char="•"/>
            </a:pPr>
            <a:endParaRPr lang="en-US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Culture influences the customs, beliefs, and values about wellness, health, illness, birth and death. </a:t>
            </a:r>
          </a:p>
        </p:txBody>
      </p:sp>
      <p:pic>
        <p:nvPicPr>
          <p:cNvPr id="16388" name="Picture 6" descr="C:\Users\kimberlee\AppData\Local\Microsoft\Windows\Temporary Internet Files\Content.IE5\F5VG9ISY\MC9000301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762000"/>
            <a:ext cx="6350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C:\Users\kimberlee\AppData\Local\Microsoft\Windows\Temporary Internet Files\Content.IE5\3QBRVBQ2\MC90003013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52600"/>
            <a:ext cx="16510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6096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>Learning Objective #5: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Information obtained during a cultural assessment interview is of value. 	</a:t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endParaRPr lang="en-US" sz="2400" dirty="0" smtClean="0"/>
          </a:p>
        </p:txBody>
      </p:sp>
      <p:pic>
        <p:nvPicPr>
          <p:cNvPr id="17411" name="Content Placeholder 3" descr="cupping 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2665413"/>
            <a:ext cx="5214938" cy="3930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92288" y="5257800"/>
            <a:ext cx="54864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                 …and why should I care?</a:t>
            </a:r>
          </a:p>
        </p:txBody>
      </p:sp>
      <p:pic>
        <p:nvPicPr>
          <p:cNvPr id="18435" name="Picture Placeholder 4" descr="we are right and everyone else is wron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0629" b="10629"/>
          <a:stretch>
            <a:fillRect/>
          </a:stretch>
        </p:blipFill>
        <p:spPr>
          <a:xfrm>
            <a:off x="1295400" y="2590800"/>
            <a:ext cx="5983288" cy="3352800"/>
          </a:xfrm>
        </p:spPr>
      </p:pic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685800" y="304800"/>
            <a:ext cx="74676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Learning Objective #3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Describe the importance of the nurse’s self knowledge regarding prejudgment and bias related to culture and diversity.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478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Male dominated culture …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What is the best way to handle this when possible?</a:t>
            </a:r>
          </a:p>
        </p:txBody>
      </p:sp>
      <p:pic>
        <p:nvPicPr>
          <p:cNvPr id="19460" name="Picture 2" descr="http://t2.gstatic.com/images?q=tbn:ANd9GcQwZ7yDuYV6XdS6tUYD_TZy3ZmBxg9C3VXxOJGhhYajGrr1kG-9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http://t3.gstatic.com/images?q=tbn:ANd9GcSuum7jOOND0Ma6MvyDd4X6RknRh-iX1ZHJAIZM5If6MWA1o-wwvNrsmN0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762000"/>
            <a:ext cx="25146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600200"/>
          </a:xfrm>
        </p:spPr>
        <p:txBody>
          <a:bodyPr/>
          <a:lstStyle/>
          <a:p>
            <a:r>
              <a:rPr lang="en-US" sz="3600" smtClean="0">
                <a:latin typeface="Comic Sans MS" pitchFamily="66" charset="0"/>
              </a:rPr>
              <a:t>What if your patient is from a different culture than your own, speaks another language, and doesn’t  make eye contact with you?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447800"/>
          </a:xfrm>
        </p:spPr>
        <p:txBody>
          <a:bodyPr/>
          <a:lstStyle/>
          <a:p>
            <a:pPr>
              <a:defRPr/>
            </a:pPr>
            <a:r>
              <a:rPr lang="en-US" sz="2800" i="1" dirty="0" smtClean="0">
                <a:solidFill>
                  <a:schemeClr val="tx1"/>
                </a:solidFill>
              </a:rPr>
              <a:t>…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Do you get another nurse who is of the same culture? Do you wait and come back later?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484" name="Picture 2" descr="http://t3.gstatic.com/images?q=tbn:ANd9GcRCU73EbhWgK9v4qKgNUJFG7Q455lvl-FPdcq0-e3YmpprTM8rN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"/>
            <a:ext cx="314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the Text: </a:t>
            </a:r>
            <a:r>
              <a:rPr lang="en-US" sz="3200" smtClean="0"/>
              <a:t>(pg. 322)</a:t>
            </a:r>
          </a:p>
        </p:txBody>
      </p:sp>
      <p:pic>
        <p:nvPicPr>
          <p:cNvPr id="21507" name="Content Placeholder 3" descr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044700"/>
            <a:ext cx="8229600" cy="3636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0668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latin typeface="Lucida Handwriting" pitchFamily="66" charset="0"/>
              </a:rPr>
              <a:t>Advice for Success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543800" cy="48768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Know your Course Outline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Familiarize yourself with program information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Pre-plan and have ‘Plan B’ in place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Time Management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Stress Management</a:t>
            </a:r>
          </a:p>
        </p:txBody>
      </p:sp>
      <p:pic>
        <p:nvPicPr>
          <p:cNvPr id="3076" name="Picture 4" descr="C:\Users\kimberlee\AppData\Local\Microsoft\Windows\Temporary Internet Files\Content.IE5\SOXQVA55\MM9002347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876800"/>
            <a:ext cx="16764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kimberlee\AppData\Local\Microsoft\Windows\Temporary Internet Files\Content.IE5\F5VG9ISY\MM90028363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30775"/>
            <a:ext cx="13716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Users\kimberlee\AppData\Local\Microsoft\Windows\Temporary Internet Files\Content.IE5\SOXQVA55\MP90033724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183613">
            <a:off x="484981" y="1153319"/>
            <a:ext cx="2111375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C:\Users\kimberlee\AppData\Local\Microsoft\Windows\Temporary Internet Files\Content.IE5\SOXQVA55\MC90004822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143000"/>
            <a:ext cx="106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C:\Program Files (x86)\Microsoft Office\MEDIA\CAGCAT10\j023524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219200"/>
            <a:ext cx="1811338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100" smtClean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Figure 6-1 (continued)   Different cultural heritages are parts of the population in America. </a:t>
            </a:r>
            <a:br>
              <a:rPr lang="en-US" sz="1100" smtClean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</a:br>
            <a:r>
              <a:rPr lang="en-US" sz="1100" i="1" smtClean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Source:</a:t>
            </a:r>
            <a:r>
              <a:rPr lang="en-US" sz="1100" smtClean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 Graph from U.S. Bureau of the Census. (2007). State &amp; County QuickFacts. Retrieved from http://</a:t>
            </a:r>
            <a:r>
              <a:rPr lang="en-US" sz="1200" smtClean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quickfacts.census.gov/qfd/states/00000.html; Steve Vidler/SuperStock; Robert Caputo/Stock Boston; Arvind Garg/Getty Images, Inc.—Liaison. </a:t>
            </a:r>
            <a:r>
              <a:rPr lang="en-US" sz="1200" smtClean="0">
                <a:latin typeface="Arial" charset="0"/>
                <a:ea typeface="ＭＳ Ｐゴシック" pitchFamily="1" charset="-128"/>
              </a:rPr>
              <a:t>(Text, pg.  324).</a:t>
            </a:r>
            <a:endParaRPr lang="en-US" sz="1200" smtClean="0"/>
          </a:p>
        </p:txBody>
      </p:sp>
      <p:pic>
        <p:nvPicPr>
          <p:cNvPr id="22531" name="Content Placeholder 3" descr="AAIZXPM0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286000"/>
            <a:ext cx="8229600" cy="3429000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So, </a:t>
            </a:r>
            <a:r>
              <a:rPr lang="en-US" sz="1800" dirty="0">
                <a:solidFill>
                  <a:schemeClr val="tx1"/>
                </a:solidFill>
              </a:rPr>
              <a:t>what do you think?????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Diversity…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What is </a:t>
            </a:r>
            <a:r>
              <a:rPr lang="en-US" b="1" smtClean="0">
                <a:latin typeface="Comic Sans MS" pitchFamily="66" charset="0"/>
              </a:rPr>
              <a:t>your</a:t>
            </a:r>
            <a:r>
              <a:rPr lang="en-US" smtClean="0">
                <a:latin typeface="Comic Sans MS" pitchFamily="66" charset="0"/>
              </a:rPr>
              <a:t> definition of diversity?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457200" y="304800"/>
            <a:ext cx="83058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		</a:t>
            </a:r>
            <a:r>
              <a:rPr lang="en-US" b="1">
                <a:latin typeface="Comic Sans MS" pitchFamily="66" charset="0"/>
              </a:rPr>
              <a:t>Learning Objective # 6</a:t>
            </a:r>
          </a:p>
          <a:p>
            <a:endParaRPr lang="en-US" b="1">
              <a:latin typeface="Comic Sans MS" pitchFamily="66" charset="0"/>
            </a:endParaRPr>
          </a:p>
          <a:p>
            <a:pPr algn="ctr"/>
            <a:r>
              <a:rPr lang="en-US" sz="2000" b="1">
                <a:latin typeface="Comic Sans MS" pitchFamily="66" charset="0"/>
              </a:rPr>
              <a:t>Diversity defined</a:t>
            </a:r>
            <a:r>
              <a:rPr lang="en-US" sz="2000">
                <a:latin typeface="Comic Sans MS" pitchFamily="66" charset="0"/>
              </a:rPr>
              <a:t>: </a:t>
            </a:r>
          </a:p>
          <a:p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>
                <a:latin typeface="Comic Sans MS" pitchFamily="66" charset="0"/>
              </a:rPr>
              <a:t>Unique variations among and between individuals, as well as those defined by genetics and cultural background, but are refined by experience and personal choice. (Text, pg. 398).</a:t>
            </a:r>
          </a:p>
        </p:txBody>
      </p:sp>
      <p:pic>
        <p:nvPicPr>
          <p:cNvPr id="24579" name="Picture 3" descr="C:\Users\kimberlee\AppData\Local\Microsoft\Windows\Temporary Internet Files\Content.IE5\F5VG9ISY\MC900071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124200"/>
            <a:ext cx="389255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Factors contributing to diversity include: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Age</a:t>
            </a:r>
          </a:p>
          <a:p>
            <a:r>
              <a:rPr lang="en-US" smtClean="0">
                <a:latin typeface="Comic Sans MS" pitchFamily="66" charset="0"/>
              </a:rPr>
              <a:t>Gender</a:t>
            </a:r>
          </a:p>
          <a:p>
            <a:r>
              <a:rPr lang="en-US" smtClean="0">
                <a:latin typeface="Comic Sans MS" pitchFamily="66" charset="0"/>
              </a:rPr>
              <a:t>Sexual Orientation</a:t>
            </a:r>
          </a:p>
          <a:p>
            <a:r>
              <a:rPr lang="en-US" smtClean="0">
                <a:latin typeface="Comic Sans MS" pitchFamily="66" charset="0"/>
              </a:rPr>
              <a:t>Socioeconomics</a:t>
            </a:r>
          </a:p>
          <a:p>
            <a:r>
              <a:rPr lang="en-US" smtClean="0">
                <a:latin typeface="Comic Sans MS" pitchFamily="66" charset="0"/>
              </a:rPr>
              <a:t>Living Arrangements</a:t>
            </a:r>
          </a:p>
          <a:p>
            <a:r>
              <a:rPr lang="en-US" smtClean="0">
                <a:latin typeface="Comic Sans MS" pitchFamily="66" charset="0"/>
              </a:rPr>
              <a:t>Race</a:t>
            </a:r>
          </a:p>
          <a:p>
            <a:r>
              <a:rPr lang="en-US" smtClean="0">
                <a:latin typeface="Comic Sans MS" pitchFamily="66" charset="0"/>
              </a:rPr>
              <a:t>Culture</a:t>
            </a:r>
          </a:p>
          <a:p>
            <a:r>
              <a:rPr lang="en-US" smtClean="0">
                <a:latin typeface="Comic Sans MS" pitchFamily="66" charset="0"/>
              </a:rPr>
              <a:t>Education</a:t>
            </a:r>
          </a:p>
          <a:p>
            <a:r>
              <a:rPr lang="en-US" smtClean="0">
                <a:latin typeface="Comic Sans MS" pitchFamily="66" charset="0"/>
              </a:rPr>
              <a:t>Life Experiences</a:t>
            </a:r>
          </a:p>
          <a:p>
            <a:endParaRPr lang="en-US" smtClean="0"/>
          </a:p>
        </p:txBody>
      </p:sp>
      <p:pic>
        <p:nvPicPr>
          <p:cNvPr id="25604" name="Picture 4" descr="C:\Users\kimberlee\AppData\Local\Microsoft\Windows\Temporary Internet Files\Content.IE5\3QBRVBQ2\MC9004419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7338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81000" y="152400"/>
            <a:ext cx="838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omic Sans MS" pitchFamily="66" charset="0"/>
              </a:rPr>
              <a:t>Growth </a:t>
            </a:r>
          </a:p>
          <a:p>
            <a:pPr algn="ctr"/>
            <a:r>
              <a:rPr lang="en-US" sz="4000">
                <a:latin typeface="Comic Sans MS" pitchFamily="66" charset="0"/>
              </a:rPr>
              <a:t>vs. </a:t>
            </a:r>
          </a:p>
          <a:p>
            <a:pPr algn="ctr"/>
            <a:r>
              <a:rPr lang="en-US" sz="4000">
                <a:latin typeface="Comic Sans MS" pitchFamily="66" charset="0"/>
              </a:rPr>
              <a:t>Development…</a:t>
            </a:r>
          </a:p>
        </p:txBody>
      </p:sp>
      <p:pic>
        <p:nvPicPr>
          <p:cNvPr id="26627" name="Picture 2" descr="C:\Users\kimberlee\AppData\Local\Microsoft\Windows\Temporary Internet Files\Content.IE5\9HMAU08Z\MC9004376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432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533400" y="304800"/>
            <a:ext cx="8001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Growth: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algn="ctr"/>
            <a:endParaRPr lang="en-US" sz="2800" b="1">
              <a:latin typeface="Comic Sans MS" pitchFamily="66" charset="0"/>
            </a:endParaRPr>
          </a:p>
          <a:p>
            <a:pPr algn="ctr"/>
            <a:r>
              <a:rPr lang="en-US" sz="2800">
                <a:latin typeface="Comic Sans MS" pitchFamily="66" charset="0"/>
              </a:rPr>
              <a:t>Physical change and an increase in size. It can be measured quantitatively. </a:t>
            </a:r>
          </a:p>
        </p:txBody>
      </p:sp>
      <p:pic>
        <p:nvPicPr>
          <p:cNvPr id="27651" name="Picture 6" descr="C:\Users\kimberlee\AppData\Local\Microsoft\Windows\Temporary Internet Files\Content.IE5\SOXQVA55\MC9003892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19400"/>
            <a:ext cx="306863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omic Sans MS" pitchFamily="66" charset="0"/>
              </a:rPr>
              <a:t>Development:</a:t>
            </a:r>
          </a:p>
          <a:p>
            <a:pPr algn="ctr"/>
            <a:endParaRPr lang="en-US" sz="3600" b="1">
              <a:latin typeface="Comic Sans MS" pitchFamily="66" charset="0"/>
            </a:endParaRPr>
          </a:p>
          <a:p>
            <a:pPr algn="ctr"/>
            <a:r>
              <a:rPr lang="en-US" sz="3600">
                <a:latin typeface="Comic Sans MS" pitchFamily="66" charset="0"/>
              </a:rPr>
              <a:t>An increase in the complexity of function and skill progression, the capacity of skill and a person to adapt to the environment.</a:t>
            </a:r>
          </a:p>
          <a:p>
            <a:pPr algn="ctr"/>
            <a:r>
              <a:rPr lang="en-US" sz="3600">
                <a:latin typeface="Comic Sans MS" pitchFamily="66" charset="0"/>
              </a:rPr>
              <a:t>***</a:t>
            </a:r>
          </a:p>
          <a:p>
            <a:pPr algn="ctr"/>
            <a:r>
              <a:rPr lang="en-US" sz="3600">
                <a:latin typeface="Comic Sans MS" pitchFamily="66" charset="0"/>
              </a:rPr>
              <a:t> Development is the behavioral aspect of growth (e.g., a person develops the ability to walk, to talk, and to run.)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7772400" cy="17526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Factors that influence both growth and development: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057400"/>
            <a:ext cx="8458200" cy="44196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Genetics</a:t>
            </a:r>
          </a:p>
          <a:p>
            <a:r>
              <a:rPr lang="en-US" smtClean="0">
                <a:latin typeface="Comic Sans MS" pitchFamily="66" charset="0"/>
              </a:rPr>
              <a:t>Prenatal Influences</a:t>
            </a:r>
          </a:p>
          <a:p>
            <a:r>
              <a:rPr lang="en-US" smtClean="0">
                <a:latin typeface="Comic Sans MS" pitchFamily="66" charset="0"/>
              </a:rPr>
              <a:t>Environmental Influences</a:t>
            </a:r>
          </a:p>
          <a:p>
            <a:r>
              <a:rPr lang="en-US" smtClean="0">
                <a:latin typeface="Comic Sans MS" pitchFamily="66" charset="0"/>
              </a:rPr>
              <a:t>Cultural Influences</a:t>
            </a:r>
          </a:p>
          <a:p>
            <a:r>
              <a:rPr lang="en-US" smtClean="0">
                <a:latin typeface="Comic Sans MS" pitchFamily="66" charset="0"/>
              </a:rPr>
              <a:t>Nutrition</a:t>
            </a:r>
          </a:p>
          <a:p>
            <a:r>
              <a:rPr lang="en-US" smtClean="0">
                <a:latin typeface="Comic Sans MS" pitchFamily="66" charset="0"/>
              </a:rPr>
              <a:t>Family and Parenting</a:t>
            </a:r>
          </a:p>
          <a:p>
            <a:r>
              <a:rPr lang="en-US" smtClean="0">
                <a:latin typeface="Comic Sans MS" pitchFamily="66" charset="0"/>
              </a:rPr>
              <a:t>Health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ucida Handwriting" pitchFamily="66" charset="0"/>
              </a:rPr>
              <a:t/>
            </a:r>
            <a:br>
              <a:rPr lang="en-US" smtClean="0">
                <a:latin typeface="Lucida Handwriting" pitchFamily="66" charset="0"/>
              </a:rPr>
            </a:br>
            <a:r>
              <a:rPr lang="en-US" smtClean="0">
                <a:latin typeface="Lucida Handwriting" pitchFamily="66" charset="0"/>
              </a:rPr>
              <a:t>End of Week 1</a:t>
            </a:r>
          </a:p>
        </p:txBody>
      </p:sp>
      <p:pic>
        <p:nvPicPr>
          <p:cNvPr id="30723" name="Picture 5" descr="C:\Users\kimberlee\AppData\Local\Microsoft\Windows\Temporary Internet Files\Content.IE5\9HMAU08Z\MC9004463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idj\AppData\Local\Microsoft\Windows\Temporary Internet Files\Content.Outlook\QCLB3ADW\IMG_22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7800"/>
            <a:ext cx="48768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  <a:cs typeface="Times New Roman" pitchFamily="18" charset="0"/>
              </a:rPr>
              <a:t>Week 1 Learning Objectives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marL="457200" indent="-457200" algn="l"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1.   Define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and describe the meaning of assessment and the different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types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of assessments. 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 algn="l"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 algn="l">
              <a:buFont typeface="Arial" charset="0"/>
              <a:buAutoNum type="arabicPeriod" startAt="2"/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Describe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and discuss how cultural and religious differences and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preferences may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affect an individual’s lifestyle and health care choices. 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 algn="l"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3.    Describe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 importance of the nurse’s self knowledge regarding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prejudgment and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bias related to culture and diversity. 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 algn="l">
              <a:buFont typeface="Arial" charset="0"/>
              <a:buAutoNum type="arabicPeriod" startAt="4"/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Differentiate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between cultural sensitivity and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cultural</a:t>
            </a:r>
          </a:p>
          <a:p>
            <a:pPr marL="457200" indent="-457200" algn="l"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competence. 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 algn="l">
              <a:buFont typeface="Arial" charset="0"/>
              <a:buAutoNum type="arabicPeriod" startAt="5"/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Describe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why information obtained during a cultural assessment interview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is</a:t>
            </a:r>
          </a:p>
          <a:p>
            <a:pPr marL="457200" indent="-457200" algn="l"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      of value.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148" name="Picture 5" descr="C:\Users\kimberlee\AppData\Local\Microsoft\Windows\Temporary Internet Files\Content.IE5\9HMAU08Z\MC9003841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8100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smtClean="0">
                <a:latin typeface="Comic Sans MS" pitchFamily="66" charset="0"/>
              </a:rPr>
              <a:t>Learning Objectives (cont’d.)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>
                <a:latin typeface="Comic Sans MS" pitchFamily="66" charset="0"/>
              </a:rPr>
              <a:t>6. Identify factors that contribute to diversity.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Comic Sans MS" pitchFamily="66" charset="0"/>
              </a:rPr>
              <a:t>7. Contrast the diverse needs of various groups of clients/patients based on race, age, gender, sexual orientation, and membership in a vulnerable population.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Comic Sans MS" pitchFamily="66" charset="0"/>
              </a:rPr>
              <a:t>8. Differentiate between the terms ‘growth’ and ‘development’, and the significance of both to health assessment.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Comic Sans MS" pitchFamily="66" charset="0"/>
              </a:rPr>
              <a:t>9. Describe factors that influence both growth, and development.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Comic Sans MS" pitchFamily="66" charset="0"/>
              </a:rPr>
              <a:t>10. Recognize major development milestones for clients/patients across the lifespan.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47800"/>
            <a:ext cx="7772400" cy="4343400"/>
          </a:xfrm>
        </p:spPr>
        <p:txBody>
          <a:bodyPr/>
          <a:lstStyle/>
          <a:p>
            <a:pPr algn="ctr">
              <a:defRPr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>
                <a:latin typeface="Comic Sans MS" pitchFamily="66" charset="0"/>
              </a:rPr>
              <a:t>We assess things and people all the time…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(You are all assessing me right now!) 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"/>
            <a:ext cx="7659687" cy="1752600"/>
          </a:xfrm>
        </p:spPr>
        <p:txBody>
          <a:bodyPr/>
          <a:lstStyle/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Learning Objective #1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Define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and describe the meaning of assessment and the different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types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of assessments. </a:t>
            </a: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8196" name="Picture 6" descr="C:\Users\kimberlee\AppData\Local\Microsoft\Windows\Temporary Internet Files\Content.IE5\3QBRVBQ2\MC9000478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64820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3840163"/>
          </a:xfrm>
        </p:spPr>
        <p:txBody>
          <a:bodyPr/>
          <a:lstStyle/>
          <a:p>
            <a:r>
              <a:rPr lang="en-US" smtClean="0">
                <a:latin typeface="Lucida Handwriting" pitchFamily="66" charset="0"/>
              </a:rPr>
              <a:t>1</a:t>
            </a:r>
            <a:r>
              <a:rPr lang="en-US" baseline="30000" smtClean="0">
                <a:latin typeface="Lucida Handwriting" pitchFamily="66" charset="0"/>
              </a:rPr>
              <a:t>st</a:t>
            </a:r>
            <a:r>
              <a:rPr lang="en-US" smtClean="0">
                <a:latin typeface="Lucida Handwriting" pitchFamily="66" charset="0"/>
              </a:rPr>
              <a:t> Step in Nursing Process is…</a:t>
            </a:r>
            <a:br>
              <a:rPr lang="en-US" smtClean="0">
                <a:latin typeface="Lucida Handwriting" pitchFamily="66" charset="0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solidFill>
                  <a:srgbClr val="C00000"/>
                </a:solidFill>
                <a:latin typeface="Comic Sans MS" pitchFamily="66" charset="0"/>
              </a:rPr>
              <a:t>Assessment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b="1" smtClean="0">
                <a:latin typeface="Comic Sans MS" pitchFamily="66" charset="0"/>
              </a:rPr>
              <a:t>Assessment</a:t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>defined: </a:t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The evaluation or estimation of the nature, quality, or ability of someone or something.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sz="4000" b="1" smtClean="0">
                <a:latin typeface="Comic Sans MS" pitchFamily="66" charset="0"/>
              </a:rPr>
              <a:t>Assessment described: </a:t>
            </a:r>
            <a:br>
              <a:rPr lang="en-US" sz="4000" b="1" smtClean="0">
                <a:latin typeface="Comic Sans MS" pitchFamily="66" charset="0"/>
              </a:rPr>
            </a:br>
            <a:r>
              <a:rPr lang="en-US" sz="4000" smtClean="0">
                <a:latin typeface="Comic Sans MS" pitchFamily="66" charset="0"/>
              </a:rPr>
              <a:t/>
            </a:r>
            <a:br>
              <a:rPr lang="en-US" sz="4000" smtClean="0">
                <a:latin typeface="Comic Sans MS" pitchFamily="66" charset="0"/>
              </a:rPr>
            </a:br>
            <a:r>
              <a:rPr lang="en-US" sz="4000" smtClean="0">
                <a:latin typeface="Comic Sans MS" pitchFamily="66" charset="0"/>
              </a:rPr>
              <a:t>Initial assessment interview identifies cultural behaviors, health beliefs, illness practices, and cultural needs.</a:t>
            </a:r>
            <a:br>
              <a:rPr lang="en-US" sz="4000" smtClean="0">
                <a:latin typeface="Comic Sans MS" pitchFamily="66" charset="0"/>
              </a:rPr>
            </a:br>
            <a:r>
              <a:rPr lang="en-US" sz="4000" smtClean="0">
                <a:latin typeface="Comic Sans MS" pitchFamily="66" charset="0"/>
              </a:rPr>
              <a:t/>
            </a:r>
            <a:br>
              <a:rPr lang="en-US" sz="4000" smtClean="0">
                <a:latin typeface="Comic Sans MS" pitchFamily="66" charset="0"/>
              </a:rPr>
            </a:br>
            <a:r>
              <a:rPr lang="en-US" sz="4000" smtClean="0">
                <a:latin typeface="Comic Sans MS" pitchFamily="66" charset="0"/>
              </a:rPr>
              <a:t>(This information is helpful in planning culturally sensitive care.)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773</Words>
  <Application>Microsoft Office PowerPoint</Application>
  <PresentationFormat>On-screen Show (4:3)</PresentationFormat>
  <Paragraphs>134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NRS 102</vt:lpstr>
      <vt:lpstr>Advice for Success </vt:lpstr>
      <vt:lpstr>Slide 3</vt:lpstr>
      <vt:lpstr>Week 1 Learning Objectives </vt:lpstr>
      <vt:lpstr>Learning Objectives (cont’d.)</vt:lpstr>
      <vt:lpstr> We assess things and people all the time…  (You are all assessing me right now!) </vt:lpstr>
      <vt:lpstr>1st Step in Nursing Process is…  Assessment</vt:lpstr>
      <vt:lpstr>Assessment defined:   The evaluation or estimation of the nature, quality, or ability of someone or something.</vt:lpstr>
      <vt:lpstr>Assessment described:   Initial assessment interview identifies cultural behaviors, health beliefs, illness practices, and cultural needs.  (This information is helpful in planning culturally sensitive care.) </vt:lpstr>
      <vt:lpstr>Culture…</vt:lpstr>
      <vt:lpstr>Learning Objective #2   Cultural and religious differences may affect an individual’s lifestyle and healthcare choices…</vt:lpstr>
      <vt:lpstr>Learning Objective #3:  It is important for the nurse to have self knowledge about pre judgment and bias related to culture and diversity. </vt:lpstr>
      <vt:lpstr>Cultural Sensitivity:</vt:lpstr>
      <vt:lpstr> What does culture have to do with health care ?</vt:lpstr>
      <vt:lpstr>  Learning Objective #5:  Information obtained during a cultural assessment interview is of value.    </vt:lpstr>
      <vt:lpstr>                        …and why should I care?</vt:lpstr>
      <vt:lpstr>Male dominated culture …</vt:lpstr>
      <vt:lpstr>What if your patient is from a different culture than your own, speaks another language, and doesn’t  make eye contact with you?</vt:lpstr>
      <vt:lpstr>From the Text: (pg. 322)</vt:lpstr>
      <vt:lpstr>Figure 6-1 (continued)   Different cultural heritages are parts of the population in America.  Source: Graph from U.S. Bureau of the Census. (2007). State &amp; County QuickFacts. Retrieved from http://quickfacts.census.gov/qfd/states/00000.html; Steve Vidler/SuperStock; Robert Caputo/Stock Boston; Arvind Garg/Getty Images, Inc.—Liaison. (Text, pg.  324).</vt:lpstr>
      <vt:lpstr>Diversity…</vt:lpstr>
      <vt:lpstr>Slide 22</vt:lpstr>
      <vt:lpstr>Factors contributing to diversity include:</vt:lpstr>
      <vt:lpstr>Slide 24</vt:lpstr>
      <vt:lpstr>Slide 25</vt:lpstr>
      <vt:lpstr>Slide 26</vt:lpstr>
      <vt:lpstr>Factors that influence both growth and development:</vt:lpstr>
      <vt:lpstr> End of Week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reidj</dc:creator>
  <cp:lastModifiedBy>hernands</cp:lastModifiedBy>
  <cp:revision>159</cp:revision>
  <cp:lastPrinted>2012-09-04T20:11:29Z</cp:lastPrinted>
  <dcterms:created xsi:type="dcterms:W3CDTF">2010-12-10T18:52:32Z</dcterms:created>
  <dcterms:modified xsi:type="dcterms:W3CDTF">2013-05-28T18:25:40Z</dcterms:modified>
</cp:coreProperties>
</file>