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2" r:id="rId2"/>
  </p:sldMasterIdLst>
  <p:notesMasterIdLst>
    <p:notesMasterId r:id="rId43"/>
  </p:notesMasterIdLst>
  <p:handoutMasterIdLst>
    <p:handoutMasterId r:id="rId44"/>
  </p:handoutMasterIdLst>
  <p:sldIdLst>
    <p:sldId id="257" r:id="rId3"/>
    <p:sldId id="258" r:id="rId4"/>
    <p:sldId id="267" r:id="rId5"/>
    <p:sldId id="268" r:id="rId6"/>
    <p:sldId id="269" r:id="rId7"/>
    <p:sldId id="270" r:id="rId8"/>
    <p:sldId id="271" r:id="rId9"/>
    <p:sldId id="299" r:id="rId10"/>
    <p:sldId id="300" r:id="rId11"/>
    <p:sldId id="259" r:id="rId12"/>
    <p:sldId id="261" r:id="rId13"/>
    <p:sldId id="272" r:id="rId14"/>
    <p:sldId id="262" r:id="rId15"/>
    <p:sldId id="263" r:id="rId16"/>
    <p:sldId id="273" r:id="rId17"/>
    <p:sldId id="264" r:id="rId18"/>
    <p:sldId id="265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92" r:id="rId37"/>
    <p:sldId id="293" r:id="rId38"/>
    <p:sldId id="295" r:id="rId39"/>
    <p:sldId id="297" r:id="rId40"/>
    <p:sldId id="298" r:id="rId41"/>
    <p:sldId id="296" r:id="rId42"/>
  </p:sldIdLst>
  <p:sldSz cx="12188825" cy="6858000"/>
  <p:notesSz cx="7086600" cy="93726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6182" autoAdjust="0"/>
  </p:normalViewPr>
  <p:slideViewPr>
    <p:cSldViewPr showGuides="1">
      <p:cViewPr varScale="1">
        <p:scale>
          <a:sx n="76" d="100"/>
          <a:sy n="76" d="100"/>
        </p:scale>
        <p:origin x="-90" y="-61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952"/>
        <p:guide pos="22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8/8/2013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8/8/2013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45225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885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9835" indent="-288398" defTabSz="930885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53592" indent="-230718" defTabSz="930885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15029" indent="-230718" defTabSz="930885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76466" indent="-230718" defTabSz="930885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37903" indent="-230718" defTabSz="9308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99339" indent="-230718" defTabSz="9308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60777" indent="-230718" defTabSz="9308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22214" indent="-230718" defTabSz="9308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F77B5FD-E724-473E-8FF3-417A61C1F57F}" type="slidenum">
              <a:rPr lang="en-US" sz="1200">
                <a:latin typeface="Comic Sans MS" pitchFamily="66" charset="0"/>
              </a:rPr>
              <a:pPr/>
              <a:t>18</a:t>
            </a:fld>
            <a:endParaRPr lang="en-US" sz="1200" dirty="0">
              <a:latin typeface="Comic Sans MS" pitchFamily="66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885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9835" indent="-288398" defTabSz="930885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53592" indent="-230718" defTabSz="930885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15029" indent="-230718" defTabSz="930885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76466" indent="-230718" defTabSz="930885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37903" indent="-230718" defTabSz="9308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99339" indent="-230718" defTabSz="9308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60777" indent="-230718" defTabSz="9308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22214" indent="-230718" defTabSz="9308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289E327-3D9F-4463-9F17-CDEC6849920B}" type="slidenum">
              <a:rPr lang="en-US" sz="1200">
                <a:latin typeface="Comic Sans MS" pitchFamily="66" charset="0"/>
              </a:rPr>
              <a:pPr/>
              <a:t>19</a:t>
            </a:fld>
            <a:endParaRPr lang="en-US" sz="1200" dirty="0">
              <a:latin typeface="Comic Sans MS" pitchFamily="66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885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9835" indent="-288398" defTabSz="930885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53592" indent="-230718" defTabSz="930885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15029" indent="-230718" defTabSz="930885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76466" indent="-230718" defTabSz="930885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37903" indent="-230718" defTabSz="9308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99339" indent="-230718" defTabSz="9308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60777" indent="-230718" defTabSz="9308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22214" indent="-230718" defTabSz="9308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AC5EC3-FA05-47FE-B12F-08A6BBCB057C}" type="slidenum">
              <a:rPr lang="en-US" sz="1200">
                <a:latin typeface="Comic Sans MS" pitchFamily="66" charset="0"/>
              </a:rPr>
              <a:pPr/>
              <a:t>20</a:t>
            </a:fld>
            <a:endParaRPr lang="en-US" sz="1200" dirty="0">
              <a:latin typeface="Comic Sans MS" pitchFamily="66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t>8/8/2013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/>
              <a:t>8/8/2013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/>
              <a:t>8/8/2013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/>
              <a:t>8/8/2013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t>8/8/2013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/>
              <a:t>8/8/2013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/>
              <a:t>8/8/2013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/>
              <a:t>8/8/2013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/>
              <a:t>8/8/2013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/>
              <a:t>8/8/2013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/>
              <a:t>8/8/2013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t>8/8/2013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/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google.com/url?sa=i&amp;rct=j&amp;q=studying+textbooks&amp;source=images&amp;cd=&amp;cad=rja&amp;docid=wvTzdt-TDeXi9M&amp;tbnid=VLXBoPCYrrDKPM:&amp;ved=0CAUQjRw&amp;url=http://academic.cuesta.edu/acasupp/AS/601.htm&amp;ei=_vMCUrK8OtH7yAGNjYDoCQ&amp;bvm=bv.50500085,d.aWc&amp;psig=AFQjCNEbIbAQQSTZOjJvFLW1bWIl9hb-vQ&amp;ust=137601163981058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source=images&amp;cd=&amp;cad=rja&amp;docid=LxgEyGdU6I6lCM&amp;tbnid=7t8gdqzyjXHuKM:&amp;ved=&amp;url=http://wikieducator.org/Time_Management/Activities/Weekly_study_schedule&amp;ei=p_YCUry3BPS34AOFo4GYCQ&amp;psig=AFQjCNHeGq9Hs2rKNp-FmzczGAoPf4ihnA&amp;ust=1376012327104160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google.com/url?sa=i&amp;rct=j&amp;q=stay%20calm%20and%20carry%20on%20nursing&amp;source=images&amp;cd=&amp;cad=rja&amp;docid=cxYYFjau3CuAhM&amp;tbnid=MczHrr27E91ZBM:&amp;ved=0CAUQjRw&amp;url=http://www.keepcalm-o-matic.co.uk/p/keep-calm-and-finish-nursing-school-2/&amp;ei=HPgCUt-ZLsblyQHZuIDQCA&amp;bvm=bv.50500085,d.dmg&amp;psig=AFQjCNGm2xUUCDF-A_EQfM8elxyity_e8Q&amp;ust=137601267759407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ABC's%20american%20heart%20association&amp;source=images&amp;cd=&amp;cad=rja&amp;docid=ep3umOlEzWmxKM&amp;tbnid=QdAAahNpbmk9uM:&amp;ved=0CAUQjRw&amp;url=http://pinterest.com/angelstar969/nursing-school/&amp;ei=2vkCUob1BueCyAHm0YCICQ&amp;bvm=bv.50500085,d.dmg&amp;psig=AFQjCNELIlCmoR7HBgcPeO6yMJ1WG3L1SQ&amp;ust=137601310915085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effective+note+taking&amp;source=images&amp;cd=&amp;cad=rja&amp;docid=80JdmkfVuOFQ7M&amp;tbnid=4QwDnYz1VlY5MM:&amp;ved=0CAUQjRw&amp;url=http://yuganthijayasinghe.blogspot.com/2012/03/note-taking-strategies.html&amp;ei=p_oCUsXjI6WGyAHg0IHACQ&amp;bvm=bv.50500085,d.dmg&amp;psig=AFQjCNGs7N2XRZ-ZaucaxMBOza6Nz340UQ&amp;ust=1376013279320427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take%20a%20walk%20cartoon&amp;source=images&amp;cd=&amp;cad=rja&amp;docid=LF1NZPG3SiXbqM&amp;tbnid=ZOak42z1YsTPNM:&amp;ved=0CAUQjRw&amp;url=http://healthyshrub.com/tag/walk/&amp;ei=LfwCUvfyD4e14AP4zIDYBQ&amp;bvm=bv.50500085,d.dmg&amp;psig=AFQjCNHds7uUAoZzu_LEv3Teg2ZcQcTyvQ&amp;ust=137601368879715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pearson+nursing+a+concept+based+approach+to+learning&amp;source=images&amp;cd=&amp;cad=rja&amp;docid=B6wDNRJyCQQe7M&amp;tbnid=s9VSqdpKoDOaBM:&amp;ved=0CAUQjRw&amp;url=http://www.pearsonhighered.com/educator/product/Nursing-A-Concept8211Based-Approach-to-Learning-Volume-2/9780135103517.page&amp;ei=IP0CUpCVEoXD4AO6woHADw&amp;bvm=bv.50500085,d.dmg&amp;psig=AFQjCNHeGndI915NiS6Nwy9Ti1KSjAmm8g&amp;ust=137601396054607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study+environment&amp;source=images&amp;cd=&amp;cad=rja&amp;docid=R9mI9KB80iK8cM&amp;tbnid=KvjadKEyS_0bQM:&amp;ved=0CAUQjRw&amp;url=http://whystudentstudiesatcollege.blogspot.com/&amp;ei=VfACUoyPKeyAygHmooH4DQ&amp;bvm=bv.50500085,d.aWc&amp;psig=AFQjCNG2ScBPCY0JkwFVSyaKfvntbma1BA&amp;ust=137601064595958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stay+positive&amp;source=images&amp;cd=&amp;cad=rja&amp;docid=ry2beNk2CnbmFM&amp;tbnid=SfWeEqP7LXJYbM:&amp;ved=0CAUQjRw&amp;url=http://www.iwantcovers.com/tag/stay-positive/&amp;ei=lQADUuPQE8__4AProYGACw&amp;bvm=bv.50500085,d.aWc&amp;psig=AFQjCNFHbabmNTHHbJpjrzrLMa7JRJqxmw&amp;ust=1376014836151735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multitasking&amp;source=images&amp;cd=&amp;cad=rja&amp;docid=qWrrAqyiCwHkyM&amp;tbnid=OgLMD1ff3L98bM:&amp;ved=0CAUQjRw&amp;url=http://epromolux.com/so-much-to-do-so-little-time/multitasking&amp;ei=0gEDUuWhG7S-4AO2joCYAg&amp;bvm=bv.50500085,d.dmg&amp;psig=AFQjCNGh_wDQG44ChCKQyIhhHFqSw9iyXg&amp;ust=137601518418126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://www.google.com/url?sa=i&amp;rct=j&amp;q=sleep&amp;source=images&amp;cd=&amp;cad=rja&amp;docid=oTxVs-rEmtWFnM&amp;tbnid=boqNUn9ntokrNM:&amp;ved=0CAUQjRw&amp;url=http://blog.eventbrite.com/11-ways-to-improve-your-sleeping-habits/&amp;ei=_QEDUt7cJ-HA4APksIGgAQ&amp;bvm=bv.50500085,d.dmg&amp;psig=AFQjCNG1z3qe95mBsFK1DnKJHBfk_2JN4Q&amp;ust=1376015225358014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rct=j&amp;q=24/7+society&amp;source=images&amp;cd=&amp;cad=rja&amp;docid=XrikcpM4Xuk2GM&amp;tbnid=2V-ST0U6JhApOM:&amp;ved=0CAUQjRw&amp;url=http://www.momentmatters.com/2012/11/20/247365-society/&amp;ei=-AIDUuyUCNS34AODnIH4Dw&amp;bvm=bv.50500085,d.dmg&amp;psig=AFQjCNFji3VQcYKl2NgirQQzta9Rxz2n7w&amp;ust=1376015455236470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google.com/url?sa=i&amp;source=images&amp;cd=&amp;cad=rja&amp;docid=Ouf4cStNuPBQKM&amp;tbnid=iwm7y_hNm4VSCM:&amp;ved=&amp;url=http://www.loving2learn.com/Goals/Charts/LearningStyles.aspx&amp;ei=BPICUp7ABqXc4APn54DQCQ&amp;psig=AFQjCNHn4nQ6aI1c2Bfbw-I1MBost7vjhA&amp;ust=1376011140128217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pearson+nursing+a+concept+based+approach+to+learning&amp;source=images&amp;cd=&amp;cad=rja&amp;docid=B6wDNRJyCQQe7M&amp;tbnid=s9VSqdpKoDOaBM:&amp;ved=0CAUQjRw&amp;url=http://www.pearsonhighered.com/educator/product/Nursing-A-Concept8211Based-Approach-to-Learning-Volume-2/9780135103517.page&amp;ei=IP0CUpCVEoXD4AO6woHADw&amp;bvm=bv.50500085,d.dmg&amp;psig=AFQjCNHeGndI915NiS6Nwy9Ti1KSjAmm8g&amp;ust=1376013960546070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pennd\My%20Documents\Nursing%20101\Introduction\AlienSong.mpe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wa.mccc.edu/owa/redir.aspx?C=1ea20a41a010494cb0156cc0b9f76bb8&amp;URL=http://www.edutopia.org/multiple-intelligences-learning-styles-quiz" TargetMode="External"/><Relationship Id="rId2" Type="http://schemas.openxmlformats.org/officeDocument/2006/relationships/hyperlink" Target="https://owa.mccc.edu/owa/redir.aspx?C=1ea20a41a010494cb0156cc0b9f76bb8&amp;URL=http://www.personal.psu.edu/bxb11/LSI/LSI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wa.mccc.edu/owa/redir.aspx?C=1ea20a41a010494cb0156cc0b9f76bb8&amp;URL=http://www.odessa.edu/dept/govt/dille/brian/courses/1100orientation/learningstyleinventory_survey.pdf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google.com/url?sa=i&amp;rct=j&amp;q=auditory+learners&amp;source=images&amp;cd=&amp;cad=rja&amp;docid=qm_mayn6NuRSGM&amp;tbnid=PAMe4L5ubCHxrM:&amp;ved=0CAUQjRw&amp;url=http://blog.jannahsteps.com/2010/12/welcome-new-year-making-islamic-months-fun2learn/&amp;ei=r4wDUvvjHaOOyAGZk4HAAw&amp;bvm=bv.50500085,d.aWc&amp;psig=AFQjCNFl6GN7nY2flXeWSv9FSQX4BvA8MA&amp;ust=137605070404664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Donna M. Penn RN, MSN, CNE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Developing Effective Study Habits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Textbooks</a:t>
            </a:r>
          </a:p>
          <a:p>
            <a:r>
              <a:rPr lang="en-US" sz="3600" dirty="0" smtClean="0"/>
              <a:t>Notebooks</a:t>
            </a:r>
          </a:p>
          <a:p>
            <a:r>
              <a:rPr lang="en-US" sz="3600" dirty="0" smtClean="0"/>
              <a:t>Pencils/Pens</a:t>
            </a:r>
          </a:p>
          <a:p>
            <a:r>
              <a:rPr lang="en-US" sz="3600" dirty="0" smtClean="0"/>
              <a:t>Computer</a:t>
            </a:r>
          </a:p>
          <a:p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everything you need before you sit down and study</a:t>
            </a:r>
            <a:endParaRPr lang="en-US" dirty="0"/>
          </a:p>
        </p:txBody>
      </p:sp>
      <p:pic>
        <p:nvPicPr>
          <p:cNvPr id="3074" name="Picture 2" descr="http://academic.cuesta.edu/acasupp/AS/images/boystudy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1952625"/>
            <a:ext cx="4505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Set aside specific study time</a:t>
            </a:r>
          </a:p>
          <a:p>
            <a:r>
              <a:rPr lang="en-US" dirty="0" smtClean="0"/>
              <a:t>How much time should I study?</a:t>
            </a:r>
          </a:p>
          <a:p>
            <a:r>
              <a:rPr lang="en-US" dirty="0" smtClean="0"/>
              <a:t>Daily reviews</a:t>
            </a:r>
          </a:p>
          <a:p>
            <a:r>
              <a:rPr lang="en-US" dirty="0" smtClean="0"/>
              <a:t>Weekly reviews</a:t>
            </a:r>
          </a:p>
          <a:p>
            <a:r>
              <a:rPr lang="en-US" dirty="0" smtClean="0"/>
              <a:t>Pre-exam reviews</a:t>
            </a:r>
          </a:p>
          <a:p>
            <a:r>
              <a:rPr lang="en-US" dirty="0" smtClean="0"/>
              <a:t>Study when you are at your peak</a:t>
            </a:r>
          </a:p>
          <a:p>
            <a:r>
              <a:rPr lang="en-US" dirty="0" smtClean="0"/>
              <a:t>Bonus study time</a:t>
            </a:r>
          </a:p>
          <a:p>
            <a:r>
              <a:rPr lang="en-US" dirty="0" smtClean="0"/>
              <a:t>State your intention/Think about your goals</a:t>
            </a:r>
          </a:p>
          <a:p>
            <a:r>
              <a:rPr lang="en-US" dirty="0"/>
              <a:t>http://www.howtostudy.com/create-a-study-plan/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a study 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19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ikieducator.org/images/thumb/0/0c/WeekTT.jpg/400px-WeekT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" y="245018"/>
            <a:ext cx="9753600" cy="660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29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Be calm &amp; patient with yourself</a:t>
            </a:r>
          </a:p>
          <a:p>
            <a:r>
              <a:rPr lang="en-US" sz="2800" dirty="0" smtClean="0"/>
              <a:t>Focus on positives</a:t>
            </a:r>
          </a:p>
          <a:p>
            <a:r>
              <a:rPr lang="en-US" sz="2800" dirty="0" smtClean="0"/>
              <a:t>Avoid negativity</a:t>
            </a:r>
          </a:p>
          <a:p>
            <a:r>
              <a:rPr lang="en-US" sz="2800" dirty="0" smtClean="0"/>
              <a:t>No one learns everything overnight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a calm, positive attitude</a:t>
            </a:r>
            <a:endParaRPr lang="en-US" dirty="0"/>
          </a:p>
        </p:txBody>
      </p:sp>
      <p:pic>
        <p:nvPicPr>
          <p:cNvPr id="8194" name="Picture 2" descr="http://sd.keepcalm-o-matic.co.uk/i/keep-calm-and-finish-nursing-school-2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2" y="2133600"/>
            <a:ext cx="32099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0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Prepare before lecture</a:t>
            </a:r>
          </a:p>
          <a:p>
            <a:r>
              <a:rPr lang="en-US" dirty="0" smtClean="0"/>
              <a:t>Organize information</a:t>
            </a:r>
          </a:p>
          <a:p>
            <a:r>
              <a:rPr lang="en-US" dirty="0" smtClean="0"/>
              <a:t>Listen carefully</a:t>
            </a:r>
          </a:p>
          <a:p>
            <a:r>
              <a:rPr lang="en-US" dirty="0" smtClean="0"/>
              <a:t>Use pictures and diagrams</a:t>
            </a:r>
          </a:p>
          <a:p>
            <a:r>
              <a:rPr lang="en-US" dirty="0" smtClean="0"/>
              <a:t>Underline key points</a:t>
            </a:r>
          </a:p>
          <a:p>
            <a:r>
              <a:rPr lang="en-US" dirty="0" smtClean="0"/>
              <a:t>Use the 3 A’s (acronyms, acrostics, alphabet)</a:t>
            </a:r>
          </a:p>
          <a:p>
            <a:r>
              <a:rPr lang="en-US" dirty="0" smtClean="0"/>
              <a:t>Re-write notes</a:t>
            </a:r>
          </a:p>
          <a:p>
            <a:r>
              <a:rPr lang="en-US" dirty="0"/>
              <a:t>http://lsc.cornell.edu/LSC_Resources/cornellsystem.pdf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good notes</a:t>
            </a:r>
            <a:endParaRPr lang="en-US" dirty="0"/>
          </a:p>
        </p:txBody>
      </p:sp>
      <p:pic>
        <p:nvPicPr>
          <p:cNvPr id="9218" name="Picture 2" descr="http://media-cache-ak3.pinimg.com/236x/6d/ba/b1/6dbab1857c1adb2907e858a5ff7cd1ac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3" y="381000"/>
            <a:ext cx="312419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tude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412" y="3921073"/>
            <a:ext cx="1638723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2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trcc.commnet.edu/Div_academics/TASC/images/CornellNotes/Slide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2" y="-19050"/>
            <a:ext cx="7962900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50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Give your mind a rest</a:t>
            </a:r>
          </a:p>
          <a:p>
            <a:r>
              <a:rPr lang="en-US" sz="3200" dirty="0" smtClean="0"/>
              <a:t>Go for a walk</a:t>
            </a:r>
          </a:p>
          <a:p>
            <a:r>
              <a:rPr lang="en-US" sz="3200" dirty="0" smtClean="0"/>
              <a:t>Ride your bike</a:t>
            </a:r>
          </a:p>
          <a:p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frequent breaks</a:t>
            </a:r>
            <a:endParaRPr lang="en-US" dirty="0"/>
          </a:p>
        </p:txBody>
      </p:sp>
      <p:pic>
        <p:nvPicPr>
          <p:cNvPr id="11266" name="Picture 2" descr="http://healthyshrub.com/wp-content/uploads/2013/07/Cartoon-wal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663" y="2438400"/>
            <a:ext cx="3850149" cy="369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89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Nursing textbooks are complex reading</a:t>
            </a:r>
          </a:p>
          <a:p>
            <a:r>
              <a:rPr lang="en-US" sz="3200" dirty="0" smtClean="0"/>
              <a:t>Poor reading skills make understanding difficult</a:t>
            </a:r>
          </a:p>
          <a:p>
            <a:r>
              <a:rPr lang="en-US" sz="3200" dirty="0" smtClean="0"/>
              <a:t>Students needs to learn to read for key information</a:t>
            </a:r>
          </a:p>
          <a:p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Critical </a:t>
            </a:r>
            <a:r>
              <a:rPr lang="en-US" dirty="0"/>
              <a:t>R</a:t>
            </a:r>
            <a:r>
              <a:rPr lang="en-US" dirty="0" smtClean="0"/>
              <a:t>eading Skills</a:t>
            </a:r>
            <a:endParaRPr lang="en-US" dirty="0"/>
          </a:p>
        </p:txBody>
      </p:sp>
      <p:pic>
        <p:nvPicPr>
          <p:cNvPr id="12290" name="Picture 2" descr="http://www-fp.pearsonhighered.com/bigcovers/013510351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2" y="3886200"/>
            <a:ext cx="2166683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67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Form a study group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b="1" dirty="0" smtClean="0"/>
              <a:t>Working together facilitates problem-solving</a:t>
            </a:r>
          </a:p>
          <a:p>
            <a:r>
              <a:rPr lang="en-US" b="1" dirty="0" smtClean="0"/>
              <a:t>Camaraderie replaces competition</a:t>
            </a:r>
          </a:p>
          <a:p>
            <a:r>
              <a:rPr lang="en-US" b="1" dirty="0" smtClean="0"/>
              <a:t>Group membership fosters cooperation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Less chance of missing important material</a:t>
            </a:r>
          </a:p>
          <a:p>
            <a:r>
              <a:rPr lang="en-US" b="1" dirty="0" smtClean="0"/>
              <a:t>Decreases depression</a:t>
            </a:r>
          </a:p>
          <a:p>
            <a:r>
              <a:rPr lang="en-US" b="1" dirty="0" smtClean="0"/>
              <a:t>Increases productivity</a:t>
            </a:r>
          </a:p>
        </p:txBody>
      </p:sp>
      <p:pic>
        <p:nvPicPr>
          <p:cNvPr id="5" name="Picture 2" descr="http://careers.bmj.com/images/articles/2006/03/cf0403.f4_defaul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716" y="4038600"/>
            <a:ext cx="33528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2920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Study Group Ground Rules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2030" y="1600200"/>
            <a:ext cx="10360501" cy="4724400"/>
          </a:xfrm>
        </p:spPr>
        <p:txBody>
          <a:bodyPr/>
          <a:lstStyle/>
          <a:p>
            <a:r>
              <a:rPr lang="en-US" dirty="0" smtClean="0"/>
              <a:t>Understand and accept group purpose</a:t>
            </a:r>
          </a:p>
          <a:p>
            <a:r>
              <a:rPr lang="en-US" dirty="0" smtClean="0"/>
              <a:t>Contribute ideas, information, opinions and feeling</a:t>
            </a:r>
          </a:p>
          <a:p>
            <a:r>
              <a:rPr lang="en-US" dirty="0" smtClean="0"/>
              <a:t>Invite and encourage same from all members</a:t>
            </a:r>
          </a:p>
          <a:p>
            <a:r>
              <a:rPr lang="en-US" dirty="0" smtClean="0"/>
              <a:t>Listen intently</a:t>
            </a:r>
          </a:p>
          <a:p>
            <a:r>
              <a:rPr lang="en-US" dirty="0" smtClean="0"/>
              <a:t>Show group members support and respect</a:t>
            </a:r>
          </a:p>
        </p:txBody>
      </p:sp>
    </p:spTree>
    <p:extLst>
      <p:ext uri="{BB962C8B-B14F-4D97-AF65-F5344CB8AC3E}">
        <p14:creationId xmlns:p14="http://schemas.microsoft.com/office/powerpoint/2010/main" val="35977016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Limit noise</a:t>
            </a:r>
          </a:p>
          <a:p>
            <a:r>
              <a:rPr lang="en-US" sz="3200" dirty="0" smtClean="0"/>
              <a:t>Plenty of light</a:t>
            </a:r>
          </a:p>
          <a:p>
            <a:r>
              <a:rPr lang="en-US" sz="3200" dirty="0" smtClean="0"/>
              <a:t>Tidy surface</a:t>
            </a:r>
          </a:p>
          <a:p>
            <a:r>
              <a:rPr lang="en-US" sz="3200" dirty="0" smtClean="0"/>
              <a:t>Comfortable furniture</a:t>
            </a:r>
          </a:p>
          <a:p>
            <a:r>
              <a:rPr lang="en-US" sz="3200" dirty="0" smtClean="0"/>
              <a:t>No distractions</a:t>
            </a:r>
          </a:p>
          <a:p>
            <a:r>
              <a:rPr lang="en-US" sz="3200" dirty="0" smtClean="0"/>
              <a:t>Studying is a skill you must master</a:t>
            </a:r>
          </a:p>
          <a:p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an appropriate study environment</a:t>
            </a:r>
            <a:endParaRPr lang="en-US" dirty="0"/>
          </a:p>
        </p:txBody>
      </p:sp>
      <p:pic>
        <p:nvPicPr>
          <p:cNvPr id="1028" name="Picture 4" descr="https://blogs.glowscotland.org.uk/ea/STEWARTONACADEMYBLOG/files/2012/02/boy_studying_1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2" y="1905000"/>
            <a:ext cx="466725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More Ground Rules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5736" y="1524000"/>
            <a:ext cx="10766795" cy="4876800"/>
          </a:xfrm>
        </p:spPr>
        <p:txBody>
          <a:bodyPr/>
          <a:lstStyle/>
          <a:p>
            <a:r>
              <a:rPr lang="en-US" dirty="0" smtClean="0"/>
              <a:t>Help keep discussion relevant</a:t>
            </a:r>
          </a:p>
          <a:p>
            <a:r>
              <a:rPr lang="en-US" dirty="0" smtClean="0"/>
              <a:t>Periodically help summarize major points</a:t>
            </a:r>
          </a:p>
          <a:p>
            <a:r>
              <a:rPr lang="en-US" dirty="0" smtClean="0"/>
              <a:t>Share examples of personal experiences</a:t>
            </a:r>
          </a:p>
          <a:p>
            <a:r>
              <a:rPr lang="en-US" dirty="0" smtClean="0"/>
              <a:t>Accept constructive criticism as positive - not personal</a:t>
            </a:r>
          </a:p>
          <a:p>
            <a:r>
              <a:rPr lang="en-US" dirty="0" smtClean="0"/>
              <a:t>Avoid smoking, eating, etc.... during the group </a:t>
            </a:r>
          </a:p>
        </p:txBody>
      </p:sp>
    </p:spTree>
    <p:extLst>
      <p:ext uri="{BB962C8B-B14F-4D97-AF65-F5344CB8AC3E}">
        <p14:creationId xmlns:p14="http://schemas.microsoft.com/office/powerpoint/2010/main" val="25064140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How to arrange meetings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Exchange information on each participant:</a:t>
            </a:r>
          </a:p>
          <a:p>
            <a:pPr lvl="1" eaLnBrk="1" hangingPunct="1"/>
            <a:r>
              <a:rPr lang="en-US" sz="3200" dirty="0" smtClean="0"/>
              <a:t>Name, phone, email</a:t>
            </a:r>
          </a:p>
          <a:p>
            <a:pPr lvl="1" eaLnBrk="1" hangingPunct="1"/>
            <a:r>
              <a:rPr lang="en-US" sz="3200" dirty="0" smtClean="0"/>
              <a:t>Schedule of classes</a:t>
            </a:r>
          </a:p>
          <a:p>
            <a:pPr lvl="1" eaLnBrk="1" hangingPunct="1"/>
            <a:r>
              <a:rPr lang="en-US" sz="3200" dirty="0" smtClean="0"/>
              <a:t>Preferences for meeting times</a:t>
            </a:r>
          </a:p>
          <a:p>
            <a:pPr eaLnBrk="1" hangingPunct="1"/>
            <a:r>
              <a:rPr lang="en-US" dirty="0" smtClean="0"/>
              <a:t>Choose someone who will be responsible for finding a meeting place and contacting the others.</a:t>
            </a:r>
          </a:p>
        </p:txBody>
      </p:sp>
    </p:spTree>
    <p:extLst>
      <p:ext uri="{BB962C8B-B14F-4D97-AF65-F5344CB8AC3E}">
        <p14:creationId xmlns:p14="http://schemas.microsoft.com/office/powerpoint/2010/main" val="135159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At your first meeting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588" y="1600200"/>
            <a:ext cx="10360501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Determine the rules you will follow so that each person will share in making the group strong.  </a:t>
            </a:r>
          </a:p>
          <a:p>
            <a:pPr lvl="1" eaLnBrk="1" hangingPunct="1"/>
            <a:r>
              <a:rPr lang="en-US" sz="2400" dirty="0" smtClean="0"/>
              <a:t>Include specifics such as coming to the meetings on time, being prepared, and socializing.</a:t>
            </a:r>
          </a:p>
          <a:p>
            <a:pPr eaLnBrk="1" hangingPunct="1"/>
            <a:r>
              <a:rPr lang="en-US" dirty="0" smtClean="0"/>
              <a:t>Discuss the leadership of your group:</a:t>
            </a:r>
          </a:p>
          <a:p>
            <a:pPr lvl="1" eaLnBrk="1" hangingPunct="1"/>
            <a:r>
              <a:rPr lang="en-US" sz="2400" dirty="0" smtClean="0"/>
              <a:t>Will one person assume the leadership?</a:t>
            </a:r>
          </a:p>
          <a:p>
            <a:pPr lvl="1" eaLnBrk="1" hangingPunct="1"/>
            <a:r>
              <a:rPr lang="en-US" sz="2400" dirty="0" smtClean="0"/>
              <a:t>Will your group alternate leaders?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666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Session Structure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Decide how long sessions will be.</a:t>
            </a:r>
          </a:p>
          <a:p>
            <a:pPr eaLnBrk="1" hangingPunct="1"/>
            <a:r>
              <a:rPr lang="en-US" dirty="0" smtClean="0"/>
              <a:t>First ½ hr: Review previous week concepts, allow members to voice issues of confusion or concern, problems with material.</a:t>
            </a:r>
          </a:p>
          <a:p>
            <a:pPr eaLnBrk="1" hangingPunct="1"/>
            <a:r>
              <a:rPr lang="en-US" dirty="0" smtClean="0"/>
              <a:t>Rest of time work on problems, take turns presenting problems</a:t>
            </a:r>
          </a:p>
          <a:p>
            <a:pPr eaLnBrk="1" hangingPunct="1"/>
            <a:r>
              <a:rPr lang="en-US" dirty="0" smtClean="0"/>
              <a:t>Work on practice questions</a:t>
            </a:r>
          </a:p>
          <a:p>
            <a:pPr eaLnBrk="1" hangingPunct="1"/>
            <a:r>
              <a:rPr lang="en-US" dirty="0" smtClean="0"/>
              <a:t>Last 10 minutes” quick summary/review</a:t>
            </a:r>
          </a:p>
          <a:p>
            <a:pPr eaLnBrk="1" hangingPunct="1"/>
            <a:r>
              <a:rPr lang="en-US" dirty="0" smtClean="0"/>
              <a:t>Identify “assignments” for next session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331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Important points to remember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588" y="1600200"/>
            <a:ext cx="10360501" cy="411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study group must find a common place to meet and meet on a regular basis.</a:t>
            </a:r>
          </a:p>
          <a:p>
            <a:pPr eaLnBrk="1" hangingPunct="1"/>
            <a:r>
              <a:rPr lang="en-US" sz="2800" dirty="0" smtClean="0"/>
              <a:t>The group must work as a team, and all members of the team must participate equally.</a:t>
            </a:r>
          </a:p>
          <a:p>
            <a:pPr eaLnBrk="1" hangingPunct="1"/>
            <a:r>
              <a:rPr lang="en-US" sz="2800" dirty="0" smtClean="0"/>
              <a:t>For a study group to be most effective it must work together.  Each group member must do his or her share</a:t>
            </a:r>
          </a:p>
          <a:p>
            <a:pPr eaLnBrk="1" hangingPunct="1"/>
            <a:r>
              <a:rPr lang="en-US" sz="2800" dirty="0" smtClean="0"/>
              <a:t>Students who habitually come to the group unprepared or under-prepared should be dropped from the group.</a:t>
            </a:r>
          </a:p>
        </p:txBody>
      </p:sp>
      <p:pic>
        <p:nvPicPr>
          <p:cNvPr id="11268" name="Picture 2" descr="http://www.northeastfencing.net/images/rememb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412" y="304800"/>
            <a:ext cx="1790234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62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Characteristics of a Successful Study Group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Each member contributes to session</a:t>
            </a:r>
          </a:p>
          <a:p>
            <a:pPr eaLnBrk="1" hangingPunct="1"/>
            <a:r>
              <a:rPr lang="en-US" dirty="0" smtClean="0"/>
              <a:t>Group members “actively listen” without interrupting.</a:t>
            </a:r>
          </a:p>
          <a:p>
            <a:pPr eaLnBrk="1" hangingPunct="1"/>
            <a:r>
              <a:rPr lang="en-US" dirty="0" smtClean="0"/>
              <a:t>Group members are prompt and come prepared</a:t>
            </a:r>
          </a:p>
          <a:p>
            <a:pPr eaLnBrk="1" hangingPunct="1"/>
            <a:r>
              <a:rPr lang="en-US" dirty="0" smtClean="0"/>
              <a:t>Group stays focused and on task</a:t>
            </a:r>
          </a:p>
          <a:p>
            <a:pPr eaLnBrk="1" hangingPunct="1"/>
            <a:r>
              <a:rPr lang="en-US" dirty="0" smtClean="0"/>
              <a:t>Group members show respect for each other.</a:t>
            </a:r>
          </a:p>
          <a:p>
            <a:pPr eaLnBrk="1" hangingPunct="1"/>
            <a:r>
              <a:rPr lang="en-US" dirty="0" smtClean="0"/>
              <a:t>Group members feel free to ask questions</a:t>
            </a:r>
          </a:p>
          <a:p>
            <a:pPr eaLnBrk="1" hangingPunct="1"/>
            <a:r>
              <a:rPr lang="en-US" dirty="0" smtClean="0"/>
              <a:t>Provides emotional support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4" name="Picture 4" descr="http://www.jackcanfield.com/files/newsletter_archive/062206_files/two_hea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237" y="3124200"/>
            <a:ext cx="260287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10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Characteristics  Of A Successful Study Group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Question each other on the material</a:t>
            </a:r>
          </a:p>
          <a:p>
            <a:pPr eaLnBrk="1" hangingPunct="1"/>
            <a:r>
              <a:rPr lang="en-US" dirty="0" smtClean="0"/>
              <a:t>Take turns “teaching” each other the material</a:t>
            </a:r>
          </a:p>
          <a:p>
            <a:pPr eaLnBrk="1" hangingPunct="1"/>
            <a:r>
              <a:rPr lang="en-US" dirty="0" smtClean="0"/>
              <a:t>Try and predict test questions</a:t>
            </a:r>
          </a:p>
          <a:p>
            <a:pPr eaLnBrk="1" hangingPunct="1"/>
            <a:r>
              <a:rPr lang="en-US" dirty="0" smtClean="0"/>
              <a:t>Compare notes</a:t>
            </a:r>
          </a:p>
          <a:p>
            <a:pPr eaLnBrk="1" hangingPunct="1"/>
            <a:r>
              <a:rPr lang="en-US" dirty="0" smtClean="0"/>
              <a:t>Focus on everyone learning as much as he/she can</a:t>
            </a:r>
          </a:p>
          <a:p>
            <a:pPr eaLnBrk="1" hangingPunct="1"/>
            <a:r>
              <a:rPr lang="en-US" dirty="0" smtClean="0"/>
              <a:t>Stay positive: WE CAN DO THIS TOGETHER</a:t>
            </a:r>
          </a:p>
        </p:txBody>
      </p:sp>
      <p:pic>
        <p:nvPicPr>
          <p:cNvPr id="2" name="Picture 2" descr="http://www.iwantcovers.com/wp-content/uploads/2011/12/Stay-Positiv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2" y="5082800"/>
            <a:ext cx="4343400" cy="160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94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enough sleep</a:t>
            </a:r>
          </a:p>
          <a:p>
            <a:r>
              <a:rPr lang="en-US" dirty="0" smtClean="0"/>
              <a:t>Eat right</a:t>
            </a:r>
          </a:p>
          <a:p>
            <a:r>
              <a:rPr lang="en-US" dirty="0" smtClean="0"/>
              <a:t>Stress reduction</a:t>
            </a:r>
          </a:p>
          <a:p>
            <a:r>
              <a:rPr lang="en-US" dirty="0" smtClean="0"/>
              <a:t>Manage time effectively</a:t>
            </a:r>
          </a:p>
          <a:p>
            <a:r>
              <a:rPr lang="en-US" dirty="0" smtClean="0"/>
              <a:t>You cannot be all things to all people and go to nursing school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care of yourself</a:t>
            </a:r>
            <a:endParaRPr lang="en-US" dirty="0"/>
          </a:p>
        </p:txBody>
      </p:sp>
      <p:pic>
        <p:nvPicPr>
          <p:cNvPr id="25602" name="Picture 2" descr="http://epromolux.com/_images/multitask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559" y="304800"/>
            <a:ext cx="3027267" cy="335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blogmedia.eventbrite.com/wp-content/uploads/sleep-on-books-1.10.1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2" y="4869482"/>
            <a:ext cx="2430147" cy="187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99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Time Management=Self Management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How you use your time will reflect directly on how successfully you manage the efforts that will ultimately help you achieve your goal!</a:t>
            </a:r>
          </a:p>
          <a:p>
            <a:pPr eaLnBrk="1" hangingPunct="1"/>
            <a:r>
              <a:rPr lang="en-US" sz="3200" dirty="0" smtClean="0"/>
              <a:t>Need to learn strategies to increase productivity</a:t>
            </a:r>
          </a:p>
          <a:p>
            <a:pPr eaLnBrk="1" hangingPunct="1"/>
            <a:r>
              <a:rPr lang="en-US" sz="3200" dirty="0" smtClean="0"/>
              <a:t>Learning how to function in a 24/7 society</a:t>
            </a:r>
          </a:p>
        </p:txBody>
      </p:sp>
      <p:pic>
        <p:nvPicPr>
          <p:cNvPr id="38914" name="Picture 2" descr="http://cdn5.momentmatters.com/wp-content/uploads/2012/11/24-societ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2" y="4648200"/>
            <a:ext cx="41529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25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Getting Started…..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Assess inconsistencies between values and behaviors</a:t>
            </a:r>
          </a:p>
          <a:p>
            <a:pPr eaLnBrk="1" hangingPunct="1"/>
            <a:r>
              <a:rPr lang="en-US" dirty="0" smtClean="0"/>
              <a:t>Keep a personal time/activity journal</a:t>
            </a:r>
          </a:p>
          <a:p>
            <a:pPr eaLnBrk="1" hangingPunct="1"/>
            <a:r>
              <a:rPr lang="en-US" dirty="0" smtClean="0"/>
              <a:t>Self-assessment of barriers to productivity</a:t>
            </a:r>
          </a:p>
        </p:txBody>
      </p:sp>
      <p:pic>
        <p:nvPicPr>
          <p:cNvPr id="7172" name="Picture 2" descr="http://www.nevblog.com/images/time_manag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250" y="3505200"/>
            <a:ext cx="4494629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43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</a:t>
            </a:r>
            <a:endParaRPr lang="en-US" dirty="0"/>
          </a:p>
          <a:p>
            <a:r>
              <a:rPr lang="en-US" dirty="0" smtClean="0"/>
              <a:t>Auditory</a:t>
            </a:r>
          </a:p>
          <a:p>
            <a:r>
              <a:rPr lang="en-US" dirty="0" smtClean="0"/>
              <a:t>Verbal</a:t>
            </a:r>
          </a:p>
          <a:p>
            <a:r>
              <a:rPr lang="en-US" dirty="0" smtClean="0"/>
              <a:t>Physical (Hands on)</a:t>
            </a:r>
          </a:p>
          <a:p>
            <a:r>
              <a:rPr lang="en-US" dirty="0" smtClean="0"/>
              <a:t>Logical</a:t>
            </a:r>
          </a:p>
          <a:p>
            <a:r>
              <a:rPr lang="en-US" dirty="0" smtClean="0"/>
              <a:t>Social</a:t>
            </a:r>
          </a:p>
          <a:p>
            <a:r>
              <a:rPr lang="en-US" dirty="0" smtClean="0"/>
              <a:t>Solitary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Discover your learning style preference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2" descr="http://www.loving2learn.com/Portals/0/Challenges/Charts/Learning%20Syles%20Chart/Learning%20Style%20Charts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2" y="1143000"/>
            <a:ext cx="6781800" cy="550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19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Maximize Your Productivity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Identify Goals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Set Priorities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Get Organized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Develop Self-Discipline</a:t>
            </a:r>
          </a:p>
        </p:txBody>
      </p:sp>
      <p:pic>
        <p:nvPicPr>
          <p:cNvPr id="8196" name="Picture 2" descr="http://images.google.com/url?q=http://i149.photobucket.com/albums/s72/ronnie6833/Procrastination.jpg&amp;usg=AFQjCNFl5nWqK3kxkGWGTD-2xj-uivEo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48" y="1828800"/>
            <a:ext cx="510407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86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Self-Discipline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how to say “NO”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Avoiding time traps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Motivating Yourself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9220" name="Picture 2" descr="http://www.1099.com/graphics/illustrations/sayingn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19" y="2362200"/>
            <a:ext cx="424704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67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Achieving a Personal Balance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Do you consider yourself a perfectionist?</a:t>
            </a:r>
          </a:p>
          <a:p>
            <a:pPr eaLnBrk="1" hangingPunct="1"/>
            <a:r>
              <a:rPr lang="en-US" dirty="0" smtClean="0"/>
              <a:t>Perfectionism can by physically and emotionally debilitating.</a:t>
            </a:r>
          </a:p>
          <a:p>
            <a:pPr eaLnBrk="1" hangingPunct="1"/>
            <a:r>
              <a:rPr lang="en-US" dirty="0" smtClean="0"/>
              <a:t>No one ever really achieves perfection</a:t>
            </a:r>
          </a:p>
          <a:p>
            <a:pPr eaLnBrk="1" hangingPunct="1"/>
            <a:r>
              <a:rPr lang="en-US" dirty="0" smtClean="0"/>
              <a:t>Increases stress, becomes self-destructive</a:t>
            </a:r>
          </a:p>
          <a:p>
            <a:pPr eaLnBrk="1" hangingPunct="1"/>
            <a:r>
              <a:rPr lang="en-US" dirty="0" smtClean="0"/>
              <a:t>It would be better to strive for excellence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338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Learning to Delegate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Can the person complete the task?</a:t>
            </a:r>
          </a:p>
          <a:p>
            <a:pPr eaLnBrk="1" hangingPunct="1"/>
            <a:r>
              <a:rPr lang="en-US" dirty="0" smtClean="0"/>
              <a:t>Identify the outcomes of the task.</a:t>
            </a:r>
          </a:p>
          <a:p>
            <a:pPr eaLnBrk="1" hangingPunct="1"/>
            <a:r>
              <a:rPr lang="en-US" dirty="0" smtClean="0"/>
              <a:t>Identify the resources that are necessary to complete the task.</a:t>
            </a:r>
          </a:p>
          <a:p>
            <a:pPr eaLnBrk="1" hangingPunct="1"/>
            <a:r>
              <a:rPr lang="en-US" dirty="0" smtClean="0"/>
              <a:t>Relinquish accountability for the task</a:t>
            </a:r>
          </a:p>
          <a:p>
            <a:pPr eaLnBrk="1" hangingPunct="1"/>
            <a:r>
              <a:rPr lang="en-US" dirty="0" smtClean="0"/>
              <a:t>Good communication necessary</a:t>
            </a:r>
          </a:p>
        </p:txBody>
      </p:sp>
    </p:spTree>
    <p:extLst>
      <p:ext uri="{BB962C8B-B14F-4D97-AF65-F5344CB8AC3E}">
        <p14:creationId xmlns:p14="http://schemas.microsoft.com/office/powerpoint/2010/main" val="365436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Overcome Procrastination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Way we rationalize our behavior</a:t>
            </a:r>
          </a:p>
          <a:p>
            <a:pPr eaLnBrk="1" hangingPunct="1"/>
            <a:r>
              <a:rPr lang="en-US" dirty="0" smtClean="0"/>
              <a:t>Just an excuse!!!!</a:t>
            </a:r>
          </a:p>
          <a:p>
            <a:pPr eaLnBrk="1" hangingPunct="1"/>
            <a:r>
              <a:rPr lang="en-US" dirty="0" smtClean="0"/>
              <a:t>Break the cycle of procrastination</a:t>
            </a:r>
          </a:p>
          <a:p>
            <a:pPr eaLnBrk="1" hangingPunct="1"/>
            <a:r>
              <a:rPr lang="en-US" dirty="0" smtClean="0"/>
              <a:t>Put your schoolwork in a positive frame of reference</a:t>
            </a:r>
          </a:p>
          <a:p>
            <a:pPr eaLnBrk="1" hangingPunct="1"/>
            <a:r>
              <a:rPr lang="en-US" dirty="0" smtClean="0"/>
              <a:t>Will help to motivate you more!!</a:t>
            </a:r>
          </a:p>
        </p:txBody>
      </p:sp>
      <p:pic>
        <p:nvPicPr>
          <p:cNvPr id="13316" name="Picture 2" descr="http://www.youthchg.com/poster39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521" y="228601"/>
            <a:ext cx="1919099" cy="302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21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Managing Your Time During A Test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Practice taking a timed exam</a:t>
            </a:r>
          </a:p>
          <a:p>
            <a:pPr eaLnBrk="1" hangingPunct="1"/>
            <a:r>
              <a:rPr lang="en-US" dirty="0" smtClean="0"/>
              <a:t>Pace yourself, pacing strategies</a:t>
            </a:r>
          </a:p>
          <a:p>
            <a:pPr eaLnBrk="1" hangingPunct="1"/>
            <a:r>
              <a:rPr lang="en-US" dirty="0" smtClean="0"/>
              <a:t>Take all the time you are given, re-read exam if done</a:t>
            </a:r>
          </a:p>
          <a:p>
            <a:pPr eaLnBrk="1" hangingPunct="1"/>
            <a:r>
              <a:rPr lang="en-US" dirty="0" smtClean="0"/>
              <a:t>Do not constantly change answers</a:t>
            </a:r>
          </a:p>
          <a:p>
            <a:pPr eaLnBrk="1" hangingPunct="1"/>
            <a:r>
              <a:rPr lang="en-US" dirty="0" smtClean="0"/>
              <a:t>Avoid distractions</a:t>
            </a:r>
          </a:p>
          <a:p>
            <a:pPr eaLnBrk="1" hangingPunct="1"/>
            <a:r>
              <a:rPr lang="en-US" dirty="0" smtClean="0"/>
              <a:t>Increase your concentration skills</a:t>
            </a:r>
          </a:p>
          <a:p>
            <a:pPr eaLnBrk="1" hangingPunct="1"/>
            <a:r>
              <a:rPr lang="en-US" dirty="0" smtClean="0"/>
              <a:t>Manage test anxiety</a:t>
            </a:r>
          </a:p>
        </p:txBody>
      </p:sp>
      <p:pic>
        <p:nvPicPr>
          <p:cNvPr id="14340" name="Picture 2" descr="http://www.elements-usa.com/wp-content/uploads/2008/04/testanxiet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857" y="4419600"/>
            <a:ext cx="280596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97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Study Time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Set goals</a:t>
            </a:r>
          </a:p>
          <a:p>
            <a:r>
              <a:rPr lang="en-US" dirty="0"/>
              <a:t>Use the course outline</a:t>
            </a:r>
          </a:p>
          <a:p>
            <a:r>
              <a:rPr lang="en-US" dirty="0"/>
              <a:t>Work to boost memory</a:t>
            </a:r>
          </a:p>
          <a:p>
            <a:r>
              <a:rPr lang="en-US" dirty="0"/>
              <a:t>Learn what works best for you</a:t>
            </a:r>
          </a:p>
          <a:p>
            <a:r>
              <a:rPr lang="en-US" dirty="0"/>
              <a:t>Study difficult concepts first</a:t>
            </a:r>
          </a:p>
          <a:p>
            <a:r>
              <a:rPr lang="en-US" dirty="0"/>
              <a:t>Work in short blocks, take breaks</a:t>
            </a:r>
          </a:p>
          <a:p>
            <a:r>
              <a:rPr lang="en-US" dirty="0"/>
              <a:t>Study groups</a:t>
            </a:r>
          </a:p>
          <a:p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Don’t skip class</a:t>
            </a:r>
          </a:p>
          <a:p>
            <a:r>
              <a:rPr lang="en-US" dirty="0"/>
              <a:t>Create study strategies</a:t>
            </a:r>
          </a:p>
          <a:p>
            <a:r>
              <a:rPr lang="en-US" dirty="0"/>
              <a:t>Prioritize</a:t>
            </a:r>
          </a:p>
          <a:p>
            <a:r>
              <a:rPr lang="en-US" dirty="0"/>
              <a:t>Don’t wait till the last minute</a:t>
            </a:r>
          </a:p>
          <a:p>
            <a:r>
              <a:rPr lang="en-US" dirty="0"/>
              <a:t>Find your peak study hours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1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Time can be on your side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Avoid over-commitment</a:t>
            </a:r>
          </a:p>
          <a:p>
            <a:pPr eaLnBrk="1" hangingPunct="1"/>
            <a:r>
              <a:rPr lang="en-US" dirty="0" smtClean="0"/>
              <a:t>Use a planner/calendar</a:t>
            </a:r>
          </a:p>
          <a:p>
            <a:pPr eaLnBrk="1" hangingPunct="1"/>
            <a:r>
              <a:rPr lang="en-US" dirty="0" smtClean="0"/>
              <a:t>Account for the unknown</a:t>
            </a:r>
          </a:p>
          <a:p>
            <a:pPr eaLnBrk="1" hangingPunct="1"/>
            <a:r>
              <a:rPr lang="en-US" dirty="0" smtClean="0"/>
              <a:t>Keep track of your time</a:t>
            </a:r>
          </a:p>
          <a:p>
            <a:pPr eaLnBrk="1" hangingPunct="1"/>
            <a:r>
              <a:rPr lang="en-US" dirty="0" smtClean="0"/>
              <a:t>Stick to the plan</a:t>
            </a:r>
          </a:p>
          <a:p>
            <a:pPr eaLnBrk="1" hangingPunct="1"/>
            <a:r>
              <a:rPr lang="en-US" dirty="0" smtClean="0"/>
              <a:t>Weekly schedules/daily study times</a:t>
            </a:r>
          </a:p>
          <a:p>
            <a:pPr eaLnBrk="1" hangingPunct="1"/>
            <a:r>
              <a:rPr lang="en-US" dirty="0" smtClean="0"/>
              <a:t>Realistic to-do lists</a:t>
            </a:r>
          </a:p>
          <a:p>
            <a:pPr eaLnBrk="1" hangingPunct="1"/>
            <a:r>
              <a:rPr lang="en-US" dirty="0" smtClean="0"/>
              <a:t>Know important dates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7412" name="Picture 2" descr="http://blog.oregonlive.com/washingtoncounty/2007/10/28-Time-Managem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016" y="2057400"/>
            <a:ext cx="4164515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57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Course outline</a:t>
            </a:r>
          </a:p>
          <a:p>
            <a:r>
              <a:rPr lang="en-US" dirty="0" smtClean="0"/>
              <a:t>Course faculty</a:t>
            </a:r>
          </a:p>
          <a:p>
            <a:r>
              <a:rPr lang="en-US" dirty="0" smtClean="0"/>
              <a:t>Textbooks</a:t>
            </a:r>
          </a:p>
          <a:p>
            <a:r>
              <a:rPr lang="en-US" dirty="0" smtClean="0"/>
              <a:t>Online resources</a:t>
            </a:r>
          </a:p>
          <a:p>
            <a:r>
              <a:rPr lang="en-US" dirty="0" smtClean="0"/>
              <a:t>Learning center</a:t>
            </a:r>
          </a:p>
          <a:p>
            <a:r>
              <a:rPr lang="en-US" dirty="0" smtClean="0"/>
              <a:t>Tutoring services</a:t>
            </a:r>
          </a:p>
          <a:p>
            <a:r>
              <a:rPr lang="en-US" dirty="0" smtClean="0"/>
              <a:t>Internet</a:t>
            </a:r>
          </a:p>
          <a:p>
            <a:r>
              <a:rPr lang="en-US" dirty="0" smtClean="0"/>
              <a:t>Library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your resources</a:t>
            </a:r>
            <a:endParaRPr lang="en-US" dirty="0"/>
          </a:p>
        </p:txBody>
      </p:sp>
      <p:pic>
        <p:nvPicPr>
          <p:cNvPr id="4" name="Picture 2" descr="http://www-fp.pearsonhighered.com/bigcovers/013510351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2" y="2514600"/>
            <a:ext cx="2776283" cy="362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17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lienSong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200" y="228600"/>
            <a:ext cx="835660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2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 action="ppaction://hlinkfile"/>
              </a:rPr>
              <a:t>http://www.personal.psu.edu/bxb11/LSI/LSI.htm</a:t>
            </a:r>
            <a:endParaRPr lang="en-US" dirty="0"/>
          </a:p>
          <a:p>
            <a:r>
              <a:rPr lang="en-US" u="sng" dirty="0">
                <a:hlinkClick r:id="rId3" action="ppaction://hlinkfile"/>
              </a:rPr>
              <a:t>http://www.edutopia.org/multiple-intelligences-learning-styles-quiz</a:t>
            </a:r>
            <a:endParaRPr lang="en-US" dirty="0"/>
          </a:p>
          <a:p>
            <a:r>
              <a:rPr lang="en-US" u="sng" dirty="0">
                <a:hlinkClick r:id="rId4" action="ppaction://hlinkfile"/>
              </a:rPr>
              <a:t>http://www.odessa.edu/dept/govt/dille/brian/courses/1100orientation/learningstyleinventory_survey.pdf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out your preferred learning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7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Have a Great Semester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6" name="Picture 2" descr="https://fbcdn-sphotos-d-a.akamaihd.net/hphotos-ak-ash3/533711_10100429520808850_176287177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2" y="1528242"/>
            <a:ext cx="6477000" cy="532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04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Visualize what you are studying</a:t>
            </a:r>
          </a:p>
          <a:p>
            <a:r>
              <a:rPr lang="en-US" dirty="0" smtClean="0"/>
              <a:t>Use color in your notes</a:t>
            </a:r>
          </a:p>
          <a:p>
            <a:r>
              <a:rPr lang="en-US" dirty="0" smtClean="0"/>
              <a:t>Draw pictures and diagrams</a:t>
            </a:r>
          </a:p>
          <a:p>
            <a:r>
              <a:rPr lang="en-US" dirty="0" smtClean="0"/>
              <a:t>Use mind maps in your notes</a:t>
            </a:r>
          </a:p>
          <a:p>
            <a:r>
              <a:rPr lang="en-US" dirty="0" smtClean="0"/>
              <a:t>Learn from videos</a:t>
            </a:r>
          </a:p>
          <a:p>
            <a:r>
              <a:rPr lang="en-US" dirty="0" smtClean="0"/>
              <a:t>Use pictures to reinforce learning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improve as a visual learner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51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ypox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737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02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load and After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65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Listen to tapes of recorded content</a:t>
            </a:r>
          </a:p>
          <a:p>
            <a:r>
              <a:rPr lang="en-US" sz="3200" dirty="0" smtClean="0"/>
              <a:t>Audio record your own textbook reading</a:t>
            </a:r>
          </a:p>
          <a:p>
            <a:r>
              <a:rPr lang="en-US" sz="3200" dirty="0" smtClean="0"/>
              <a:t>Read out loud</a:t>
            </a:r>
          </a:p>
          <a:p>
            <a:r>
              <a:rPr lang="en-US" sz="3200" dirty="0" smtClean="0"/>
              <a:t>Talk over content topics with other students</a:t>
            </a:r>
          </a:p>
          <a:p>
            <a:r>
              <a:rPr lang="en-US" sz="3200" dirty="0" smtClean="0"/>
              <a:t>Participate in class discussions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improve as an auditory learner</a:t>
            </a:r>
            <a:endParaRPr lang="en-US" dirty="0"/>
          </a:p>
        </p:txBody>
      </p:sp>
      <p:pic>
        <p:nvPicPr>
          <p:cNvPr id="1026" name="Picture 2" descr="http://blog.jannahsteps.com/wp-content/uploads/2010/12/ear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337" y="4478594"/>
            <a:ext cx="2714900" cy="227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69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 up and move around while you are studying</a:t>
            </a:r>
          </a:p>
          <a:p>
            <a:r>
              <a:rPr lang="en-US" dirty="0" smtClean="0"/>
              <a:t>Take frequent breaks from studying</a:t>
            </a:r>
          </a:p>
          <a:p>
            <a:r>
              <a:rPr lang="en-US" dirty="0" smtClean="0"/>
              <a:t>Make use of your hands and write things down as you study</a:t>
            </a:r>
          </a:p>
          <a:p>
            <a:r>
              <a:rPr lang="en-US" dirty="0" smtClean="0"/>
              <a:t>Use the computer to reinforce learning</a:t>
            </a:r>
          </a:p>
          <a:p>
            <a:r>
              <a:rPr lang="en-US" dirty="0" smtClean="0"/>
              <a:t>Be physically active</a:t>
            </a:r>
          </a:p>
          <a:p>
            <a:r>
              <a:rPr lang="en-US" dirty="0" smtClean="0"/>
              <a:t>Memorize or drill while walking </a:t>
            </a:r>
            <a:r>
              <a:rPr lang="en-US" smtClean="0"/>
              <a:t>or exercising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improve as a hands on learner</a:t>
            </a:r>
            <a:endParaRPr lang="en-US" dirty="0"/>
          </a:p>
        </p:txBody>
      </p:sp>
      <p:pic>
        <p:nvPicPr>
          <p:cNvPr id="2050" name="Picture 2" descr="http://t0.gstatic.com/images?q=tbn:ANd9GcQwEzWXwnHK4uQI0rqbokP8BCEXDZ7rsbQuz6TMj621z1Dc4G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5029200"/>
            <a:ext cx="3086100" cy="147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7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Class open house presentation" id="{ED6F853E-23FC-44AA-826D-3EFB5E0A4D17}" vid="{6E8FE5FC-8933-4D10-AAA1-772E0561ED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34B7CA8-998B-4F57-AEE2-A1ADF5E9D3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1118</Words>
  <Application>Microsoft Office PowerPoint</Application>
  <PresentationFormat>Custom</PresentationFormat>
  <Paragraphs>227</Paragraphs>
  <Slides>40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Class open house presentation</vt:lpstr>
      <vt:lpstr>Developing Effective Study Habits</vt:lpstr>
      <vt:lpstr>Create an appropriate study environment</vt:lpstr>
      <vt:lpstr>Discover your learning style preference </vt:lpstr>
      <vt:lpstr>Find out your preferred learning style</vt:lpstr>
      <vt:lpstr>How to improve as a visual learner</vt:lpstr>
      <vt:lpstr>PowerPoint Presentation</vt:lpstr>
      <vt:lpstr>PowerPoint Presentation</vt:lpstr>
      <vt:lpstr>How to improve as an auditory learner</vt:lpstr>
      <vt:lpstr>How to improve as a hands on learner</vt:lpstr>
      <vt:lpstr>Get everything you need before you sit down and study</vt:lpstr>
      <vt:lpstr>Develop a study schedule</vt:lpstr>
      <vt:lpstr>PowerPoint Presentation</vt:lpstr>
      <vt:lpstr>Develop a calm, positive attitude</vt:lpstr>
      <vt:lpstr>Take good notes</vt:lpstr>
      <vt:lpstr>PowerPoint Presentation</vt:lpstr>
      <vt:lpstr>Take frequent breaks</vt:lpstr>
      <vt:lpstr>Develop Critical Reading Skills</vt:lpstr>
      <vt:lpstr>Form a study group</vt:lpstr>
      <vt:lpstr>Study Group Ground Rules </vt:lpstr>
      <vt:lpstr>More Ground Rules</vt:lpstr>
      <vt:lpstr>How to arrange meetings</vt:lpstr>
      <vt:lpstr>At your first meeting </vt:lpstr>
      <vt:lpstr>Session Structure</vt:lpstr>
      <vt:lpstr>Important points to remember</vt:lpstr>
      <vt:lpstr>Characteristics of a Successful Study Group</vt:lpstr>
      <vt:lpstr>Characteristics  Of A Successful Study Group</vt:lpstr>
      <vt:lpstr>Take care of yourself</vt:lpstr>
      <vt:lpstr>Time Management=Self Management</vt:lpstr>
      <vt:lpstr>Getting Started…..</vt:lpstr>
      <vt:lpstr>Maximize Your Productivity</vt:lpstr>
      <vt:lpstr>Self-Discipline</vt:lpstr>
      <vt:lpstr>Achieving a Personal Balance</vt:lpstr>
      <vt:lpstr>Learning to Delegate</vt:lpstr>
      <vt:lpstr>Overcome Procrastination</vt:lpstr>
      <vt:lpstr>Managing Your Time During A Test</vt:lpstr>
      <vt:lpstr>Managing Study Time</vt:lpstr>
      <vt:lpstr>Time can be on your side</vt:lpstr>
      <vt:lpstr>Know your resources</vt:lpstr>
      <vt:lpstr>PowerPoint Presentation</vt:lpstr>
      <vt:lpstr>Have a Great Semester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2013-08-08T12:56:41Z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TC034605079991</vt:lpwstr>
  </property>
</Properties>
</file>