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61F0-8B61-495E-8C99-89D6DF277FD0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43D4-39D2-406D-B722-EF82DEB1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61F0-8B61-495E-8C99-89D6DF277FD0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43D4-39D2-406D-B722-EF82DEB1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61F0-8B61-495E-8C99-89D6DF277FD0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43D4-39D2-406D-B722-EF82DEB1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7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61F0-8B61-495E-8C99-89D6DF277FD0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43D4-39D2-406D-B722-EF82DEB1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7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61F0-8B61-495E-8C99-89D6DF277FD0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43D4-39D2-406D-B722-EF82DEB1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5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61F0-8B61-495E-8C99-89D6DF277FD0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43D4-39D2-406D-B722-EF82DEB1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7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61F0-8B61-495E-8C99-89D6DF277FD0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43D4-39D2-406D-B722-EF82DEB1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0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61F0-8B61-495E-8C99-89D6DF277FD0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43D4-39D2-406D-B722-EF82DEB1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6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61F0-8B61-495E-8C99-89D6DF277FD0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43D4-39D2-406D-B722-EF82DEB1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0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61F0-8B61-495E-8C99-89D6DF277FD0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43D4-39D2-406D-B722-EF82DEB1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7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61F0-8B61-495E-8C99-89D6DF277FD0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43D4-39D2-406D-B722-EF82DEB1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0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F61F0-8B61-495E-8C99-89D6DF277FD0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143D4-39D2-406D-B722-EF82DEB1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8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co" TargetMode="External"/><Relationship Id="rId2" Type="http://schemas.openxmlformats.org/officeDocument/2006/relationships/hyperlink" Target="http://www.mynextmov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wd.dol.state.nj.us/labor/lpa/lbrdmand/LaborDemand_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sites/meghancasserly/2012/09/25/the-10-best-careers-for-wannabe-entrepreneur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3695307" cy="351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04654" y="914400"/>
            <a:ext cx="7772400" cy="251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MS PGothic" pitchFamily="34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MS PGothic" pitchFamily="34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MS PGothic" pitchFamily="34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MS PGothic" pitchFamily="34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MS PGothic" pitchFamily="34" charset="-128"/>
                <a:cs typeface="ＭＳ Ｐゴシック" pitchFamily="-112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/>
              <a:ea typeface="MS PGothic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What is 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Your career area in Entrepreneurship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?</a:t>
            </a:r>
            <a:b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</a:b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/>
            </a:r>
            <a:b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</a:b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/>
            </a:r>
            <a:b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</a:b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50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What is Entrepreneurship and AC?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US" b="1" i="1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Advanced Career </a:t>
            </a:r>
            <a:r>
              <a:rPr lang="en-US" b="1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aims to prepare students for multiple postsecondary options, including careers right out of high school and multiple postsecondary training options.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b="1" i="1" kern="0" dirty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en-US" b="1" i="1" kern="0" dirty="0">
                <a:solidFill>
                  <a:srgbClr val="C00000"/>
                </a:solidFill>
                <a:latin typeface="Arial"/>
                <a:ea typeface="MS PGothic" pitchFamily="34" charset="-128"/>
              </a:rPr>
              <a:t>Do our students know this?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8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6781800"/>
          </a:xfrm>
        </p:spPr>
        <p:txBody>
          <a:bodyPr>
            <a:normAutofit lnSpcReduction="10000"/>
          </a:bodyPr>
          <a:lstStyle/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en-US" b="1" kern="0" dirty="0">
                <a:solidFill>
                  <a:srgbClr val="C00000"/>
                </a:solidFill>
                <a:latin typeface="Arial"/>
                <a:ea typeface="MS PGothic" pitchFamily="34" charset="-128"/>
              </a:rPr>
              <a:t>For what occupations will your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en-US" b="1" kern="0" dirty="0">
                <a:solidFill>
                  <a:srgbClr val="C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b="1" i="1" kern="0" dirty="0">
                <a:solidFill>
                  <a:srgbClr val="C00000"/>
                </a:solidFill>
                <a:latin typeface="Arial"/>
                <a:ea typeface="MS PGothic" pitchFamily="34" charset="-128"/>
              </a:rPr>
              <a:t>Advanced Career </a:t>
            </a:r>
            <a:r>
              <a:rPr lang="en-US" b="1" kern="0" dirty="0">
                <a:solidFill>
                  <a:srgbClr val="C00000"/>
                </a:solidFill>
                <a:latin typeface="Arial"/>
                <a:ea typeface="MS PGothic" pitchFamily="34" charset="-128"/>
              </a:rPr>
              <a:t>curriculum prepare students?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lang="en-US" b="1" kern="0" dirty="0" smtClean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lang="en-US" b="1" kern="0" dirty="0" smtClean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lang="en-US" b="1" kern="0" dirty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lang="en-US" b="1" kern="0" dirty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lang="en-US" b="1" kern="0" dirty="0" smtClean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en-US" b="1" kern="0" dirty="0" smtClean="0">
                <a:solidFill>
                  <a:srgbClr val="000066"/>
                </a:solidFill>
                <a:latin typeface="Arial"/>
                <a:ea typeface="MS PGothic" pitchFamily="34" charset="-128"/>
              </a:rPr>
              <a:t>As </a:t>
            </a:r>
            <a:r>
              <a:rPr lang="en-US" b="1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a table team, brainstorm as many as you can.  Record in your notebook.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lang="en-US" b="1" kern="0" dirty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Don’t forget occupations requiring no, little, some and/or much postsecondary training.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85" y="1676400"/>
            <a:ext cx="166624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80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Job Market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 algn="ctr" eaLnBrk="0" fontAlgn="base" hangingPunct="0">
              <a:spcAft>
                <a:spcPct val="0"/>
              </a:spcAft>
              <a:buNone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What is the job market outlook for 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our current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Advanced Career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students?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What are the knowledge and skills they need?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Where can we find out?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en-US" b="1" kern="0" dirty="0" smtClean="0">
                <a:solidFill>
                  <a:srgbClr val="000066"/>
                </a:solidFill>
                <a:latin typeface="Arial"/>
                <a:ea typeface="MS PGothic" pitchFamily="34" charset="-128"/>
              </a:rPr>
              <a:t>Sources: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  <a:hlinkClick r:id="rId2"/>
              </a:rPr>
              <a:t>http://www.mynextmove.org</a:t>
            </a:r>
            <a:endParaRPr kumimoji="0" lang="en-US" sz="2000" b="0" i="0" u="sng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  <a:hlinkClick r:id="rId3"/>
              </a:rPr>
              <a:t>http://www.bls.gov/oco</a:t>
            </a:r>
            <a:endParaRPr kumimoji="0" lang="en-US" sz="2000" b="0" i="0" u="sng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  <a:hlinkClick r:id="rId4"/>
              </a:rPr>
              <a:t>http://lwd.dol.state.nj.us/labor/lpa/lbrdmand/LaborDemand_index.html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lang="en-US" sz="2000" kern="0" dirty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kumimoji="0" lang="en-US" sz="2000" b="0" i="0" u="sng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68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04" y="25667"/>
            <a:ext cx="8229600" cy="1143000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Researching the Job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None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Use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Exploring Job Market Outlook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to record information about occupations you brainstormed earlier.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sz="1200" kern="0" dirty="0" smtClean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sz="1200" kern="0" dirty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sz="1200" kern="0" dirty="0" smtClean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sz="1200" kern="0" dirty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sz="1200" kern="0" dirty="0" smtClean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sz="1200" kern="0" dirty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sz="1200" kern="0" dirty="0" smtClean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sz="1200" kern="0" dirty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sz="1200" kern="0" dirty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sz="1200" kern="0" dirty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Research at least three occupations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—one each requiring no postsecondary training, one to two-year postsecondary training and four-year postsecondary training. Be prepared to share what you have learned.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2760" t="23451" r="12013" b="9059"/>
          <a:stretch>
            <a:fillRect/>
          </a:stretch>
        </p:blipFill>
        <p:spPr bwMode="auto">
          <a:xfrm>
            <a:off x="2514600" y="2362200"/>
            <a:ext cx="4295008" cy="216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78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en-US" b="1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What occupation seems to suit your </a:t>
            </a:r>
            <a:r>
              <a:rPr lang="en-US" b="1" kern="0" dirty="0" smtClean="0">
                <a:solidFill>
                  <a:srgbClr val="000066"/>
                </a:solidFill>
                <a:latin typeface="Arial"/>
                <a:ea typeface="MS PGothic" pitchFamily="34" charset="-128"/>
              </a:rPr>
              <a:t>goals </a:t>
            </a:r>
            <a:r>
              <a:rPr lang="en-US" b="1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and interests?  Why?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lvl="1" eaLnBrk="0" fontAlgn="base" hangingPunct="0">
              <a:spcAft>
                <a:spcPct val="0"/>
              </a:spcAft>
              <a:buSzPct val="50000"/>
              <a:buFont typeface="Wingdings 2" pitchFamily="18" charset="2"/>
              <a:buChar char=""/>
            </a:pPr>
            <a:r>
              <a:rPr lang="en-US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What training, if any, does this occupation require after high school?</a:t>
            </a:r>
          </a:p>
          <a:p>
            <a:pPr lvl="1" eaLnBrk="0" fontAlgn="base" hangingPunct="0">
              <a:spcAft>
                <a:spcPct val="0"/>
              </a:spcAft>
              <a:buSzPct val="50000"/>
              <a:buFont typeface="Wingdings 2" pitchFamily="18" charset="2"/>
              <a:buChar char=""/>
            </a:pPr>
            <a:r>
              <a:rPr lang="en-US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How much will it cost </a:t>
            </a:r>
            <a:r>
              <a:rPr lang="en-US" kern="0" dirty="0" smtClean="0">
                <a:solidFill>
                  <a:srgbClr val="000066"/>
                </a:solidFill>
                <a:latin typeface="Arial"/>
                <a:ea typeface="MS PGothic" pitchFamily="34" charset="-128"/>
              </a:rPr>
              <a:t>the your </a:t>
            </a:r>
            <a:r>
              <a:rPr lang="en-US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and/or </a:t>
            </a:r>
            <a:r>
              <a:rPr lang="en-US" kern="0" dirty="0" smtClean="0">
                <a:solidFill>
                  <a:srgbClr val="000066"/>
                </a:solidFill>
                <a:latin typeface="Arial"/>
                <a:ea typeface="MS PGothic" pitchFamily="34" charset="-128"/>
              </a:rPr>
              <a:t>the your parents </a:t>
            </a:r>
            <a:r>
              <a:rPr lang="en-US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to provide required training after high school?</a:t>
            </a:r>
          </a:p>
          <a:p>
            <a:pPr lvl="1" eaLnBrk="0" fontAlgn="base" hangingPunct="0">
              <a:spcAft>
                <a:spcPct val="0"/>
              </a:spcAft>
              <a:buSzPct val="50000"/>
              <a:buFont typeface="Wingdings 2" pitchFamily="18" charset="2"/>
              <a:buChar char=""/>
            </a:pPr>
            <a:r>
              <a:rPr lang="en-US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Is the salary reasonable, and does it make sense to spend the money for further training you may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2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Entrepreneurship Occupations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Forbes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10 Best Careers For Potential Entrepreneurs</a:t>
            </a:r>
            <a:endParaRPr lang="en-US" sz="2800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3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Sales managers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3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Medical and health service managers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3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Marketing managers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3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Computer systems managers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3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Construction managers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3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Registered nurses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3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Financial advisors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3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Public relations specialists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3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Sales representatives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http://www.forbes.com/sites/meghancasserly/2012/09/25/the-10-best-careers-for-wannabe-entrepreneurs/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9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Entrepreneurship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Forbes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11 Hottest Industries For Start-Ups</a:t>
            </a:r>
            <a:endParaRPr lang="en-US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  <a:hlinkClick r:id="rId2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Corporate Wellness Services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Human Resources &amp; Benefits Administration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Scientific &amp; Economic Consulting</a:t>
            </a:r>
            <a:endParaRPr lang="en-US" sz="2000" b="1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  <a:hlinkClick r:id="rId2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Relaxation Beverages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Street Vendors</a:t>
            </a:r>
            <a:endParaRPr lang="en-US" sz="2000" b="1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  <a:hlinkClick r:id="rId2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Ethnic Supermarkets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Wineries</a:t>
            </a:r>
            <a:endParaRPr lang="en-US" sz="2000" b="1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  <a:hlinkClick r:id="rId2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Social Network Game Development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Internet Publishing &amp; Broadcasting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Online Survey Software</a:t>
            </a:r>
            <a:endParaRPr lang="en-US" sz="2000" b="1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  <a:hlinkClick r:id="rId2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E-Commerce &amp; Online Auctions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100" b="1" dirty="0" smtClean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100" b="1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100" b="1" dirty="0" smtClean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http</a:t>
            </a:r>
            <a:r>
              <a:rPr lang="en-US" sz="1100" b="1" dirty="0">
                <a:solidFill>
                  <a:srgbClr val="0E3F96"/>
                </a:solidFill>
                <a:latin typeface="AGaramond Semibold"/>
                <a:ea typeface="MS PGothic" pitchFamily="34" charset="-128"/>
                <a:cs typeface="Arial" pitchFamily="34" charset="0"/>
              </a:rPr>
              <a:t>://www.forbes.com/sites/meghancasserly/2012/02/06/11-hottest-industries-for-start-ups-foodtrucks-wineries-booze/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E3F96"/>
              </a:solidFill>
              <a:latin typeface="AGaramond Semibold"/>
              <a:ea typeface="MS PGothic" pitchFamily="34" charset="-128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320</Words>
  <Application>Microsoft Office PowerPoint</Application>
  <PresentationFormat>On-screen Show (4:3)</PresentationFormat>
  <Paragraphs>91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What is Entrepreneurship and AC?</vt:lpstr>
      <vt:lpstr>PowerPoint Presentation</vt:lpstr>
      <vt:lpstr>Job Market Outlook</vt:lpstr>
      <vt:lpstr>Researching the Job Market</vt:lpstr>
      <vt:lpstr>Reflection</vt:lpstr>
      <vt:lpstr>Entrepreneurship Occupations</vt:lpstr>
      <vt:lpstr>Entrepreneurship Industries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Wilson</dc:creator>
  <cp:lastModifiedBy>Grace Wilson</cp:lastModifiedBy>
  <cp:revision>30</cp:revision>
  <dcterms:created xsi:type="dcterms:W3CDTF">2013-07-26T20:57:10Z</dcterms:created>
  <dcterms:modified xsi:type="dcterms:W3CDTF">2013-07-26T21:16:22Z</dcterms:modified>
</cp:coreProperties>
</file>